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395" r:id="rId3"/>
    <p:sldId id="398" r:id="rId4"/>
    <p:sldId id="257" r:id="rId5"/>
    <p:sldId id="402" r:id="rId6"/>
    <p:sldId id="419" r:id="rId7"/>
    <p:sldId id="412" r:id="rId8"/>
    <p:sldId id="410" r:id="rId9"/>
    <p:sldId id="413" r:id="rId10"/>
    <p:sldId id="414" r:id="rId11"/>
    <p:sldId id="417" r:id="rId12"/>
    <p:sldId id="423" r:id="rId13"/>
    <p:sldId id="399" r:id="rId14"/>
    <p:sldId id="422" r:id="rId15"/>
    <p:sldId id="411" r:id="rId16"/>
    <p:sldId id="425" r:id="rId17"/>
    <p:sldId id="430" r:id="rId18"/>
    <p:sldId id="427" r:id="rId19"/>
    <p:sldId id="429" r:id="rId20"/>
    <p:sldId id="400" r:id="rId21"/>
    <p:sldId id="268" r:id="rId22"/>
    <p:sldId id="271" r:id="rId23"/>
    <p:sldId id="266" r:id="rId24"/>
    <p:sldId id="267" r:id="rId25"/>
    <p:sldId id="262" r:id="rId26"/>
    <p:sldId id="259" r:id="rId27"/>
    <p:sldId id="269" r:id="rId28"/>
    <p:sldId id="396" r:id="rId29"/>
    <p:sldId id="420" r:id="rId30"/>
    <p:sldId id="375" r:id="rId3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B11F65"/>
    <a:srgbClr val="0294C7"/>
    <a:srgbClr val="86DFFE"/>
    <a:srgbClr val="F0DCE7"/>
    <a:srgbClr val="00A651"/>
    <a:srgbClr val="DBF3D9"/>
    <a:srgbClr val="213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617" autoAdjust="0"/>
  </p:normalViewPr>
  <p:slideViewPr>
    <p:cSldViewPr snapToGrid="0" snapToObjects="1">
      <p:cViewPr varScale="1">
        <p:scale>
          <a:sx n="75" d="100"/>
          <a:sy n="75" d="100"/>
        </p:scale>
        <p:origin x="1666" y="43"/>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0" d="100"/>
          <a:sy n="50" d="100"/>
        </p:scale>
        <p:origin x="-2636" y="-5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5348"/>
          </a:xfrm>
          <a:prstGeom prst="rect">
            <a:avLst/>
          </a:prstGeom>
        </p:spPr>
        <p:txBody>
          <a:bodyPr vert="horz" lIns="91430" tIns="45715" rIns="91430" bIns="45715" rtlCol="0"/>
          <a:lstStyle>
            <a:lvl1pPr algn="r">
              <a:defRPr sz="1200"/>
            </a:lvl1pPr>
          </a:lstStyle>
          <a:p>
            <a:fld id="{46E8FF1E-1364-4E69-A36A-C5DEBA3D1B61}" type="datetimeFigureOut">
              <a:rPr lang="en-GB" smtClean="0"/>
              <a:t>17/02/2025</a:t>
            </a:fld>
            <a:endParaRPr lang="en-GB"/>
          </a:p>
        </p:txBody>
      </p:sp>
      <p:sp>
        <p:nvSpPr>
          <p:cNvPr id="4" name="Footer Placeholder 3"/>
          <p:cNvSpPr>
            <a:spLocks noGrp="1"/>
          </p:cNvSpPr>
          <p:nvPr>
            <p:ph type="ftr" sz="quarter" idx="2"/>
          </p:nvPr>
        </p:nvSpPr>
        <p:spPr>
          <a:xfrm>
            <a:off x="0" y="9377318"/>
            <a:ext cx="2889938" cy="495347"/>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377318"/>
            <a:ext cx="2889938" cy="495347"/>
          </a:xfrm>
          <a:prstGeom prst="rect">
            <a:avLst/>
          </a:prstGeom>
        </p:spPr>
        <p:txBody>
          <a:bodyPr vert="horz" lIns="91430" tIns="45715" rIns="91430" bIns="45715" rtlCol="0" anchor="b"/>
          <a:lstStyle>
            <a:lvl1pPr algn="r">
              <a:defRPr sz="1200"/>
            </a:lvl1pPr>
          </a:lstStyle>
          <a:p>
            <a:fld id="{9E444131-06DB-405F-B95D-A199A8937CDF}" type="slidenum">
              <a:rPr lang="en-GB" smtClean="0"/>
              <a:t>‹#›</a:t>
            </a:fld>
            <a:endParaRPr lang="en-GB"/>
          </a:p>
        </p:txBody>
      </p:sp>
    </p:spTree>
    <p:extLst>
      <p:ext uri="{BB962C8B-B14F-4D97-AF65-F5344CB8AC3E}">
        <p14:creationId xmlns:p14="http://schemas.microsoft.com/office/powerpoint/2010/main" val="330053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777608" y="0"/>
            <a:ext cx="2889938" cy="493633"/>
          </a:xfrm>
          <a:prstGeom prst="rect">
            <a:avLst/>
          </a:prstGeom>
        </p:spPr>
        <p:txBody>
          <a:bodyPr vert="horz" lIns="91430" tIns="45715" rIns="91430" bIns="45715" rtlCol="0"/>
          <a:lstStyle>
            <a:lvl1pPr algn="r">
              <a:defRPr sz="1200"/>
            </a:lvl1pPr>
          </a:lstStyle>
          <a:p>
            <a:fld id="{F85AFFE5-4241-469D-BF05-5F12CBFC779A}" type="datetimeFigureOut">
              <a:rPr lang="en-GB" smtClean="0"/>
              <a:t>17/02/2025</a:t>
            </a:fld>
            <a:endParaRPr lang="en-GB"/>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3633"/>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377317"/>
            <a:ext cx="2889938" cy="493633"/>
          </a:xfrm>
          <a:prstGeom prst="rect">
            <a:avLst/>
          </a:prstGeom>
        </p:spPr>
        <p:txBody>
          <a:bodyPr vert="horz" lIns="91430" tIns="45715" rIns="91430" bIns="45715" rtlCol="0" anchor="b"/>
          <a:lstStyle>
            <a:lvl1pPr algn="r">
              <a:defRPr sz="1200"/>
            </a:lvl1pPr>
          </a:lstStyle>
          <a:p>
            <a:fld id="{48C71CD6-AD43-430D-A1DC-3A6B70172C55}" type="slidenum">
              <a:rPr lang="en-GB" smtClean="0"/>
              <a:t>‹#›</a:t>
            </a:fld>
            <a:endParaRPr lang="en-GB"/>
          </a:p>
        </p:txBody>
      </p:sp>
    </p:spTree>
    <p:extLst>
      <p:ext uri="{BB962C8B-B14F-4D97-AF65-F5344CB8AC3E}">
        <p14:creationId xmlns:p14="http://schemas.microsoft.com/office/powerpoint/2010/main" val="254345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1508" name="Slide Number Placeholder 3"/>
          <p:cNvSpPr txBox="1">
            <a:spLocks noGrp="1"/>
          </p:cNvSpPr>
          <p:nvPr/>
        </p:nvSpPr>
        <p:spPr bwMode="auto">
          <a:xfrm>
            <a:off x="3883853" y="8684899"/>
            <a:ext cx="2972547" cy="457639"/>
          </a:xfrm>
          <a:prstGeom prst="rect">
            <a:avLst/>
          </a:prstGeom>
          <a:noFill/>
          <a:ln>
            <a:miter lim="800000"/>
            <a:headEnd/>
            <a:tailEnd/>
          </a:ln>
        </p:spPr>
        <p:txBody>
          <a:bodyPr anchor="b"/>
          <a:lstStyle/>
          <a:p>
            <a:pPr algn="r">
              <a:defRPr/>
            </a:pPr>
            <a:fld id="{94A97855-FA49-42C5-87B3-06F641C6D35F}" type="slidenum">
              <a:rPr lang="en-GB" sz="1200">
                <a:solidFill>
                  <a:prstClr val="black"/>
                </a:solidFill>
              </a:rPr>
              <a:pPr algn="r">
                <a:defRPr/>
              </a:pPr>
              <a:t>5</a:t>
            </a:fld>
            <a:endParaRPr lang="en-GB" sz="1200">
              <a:solidFill>
                <a:prstClr val="black"/>
              </a:solidFill>
            </a:endParaRPr>
          </a:p>
        </p:txBody>
      </p:sp>
    </p:spTree>
    <p:extLst>
      <p:ext uri="{BB962C8B-B14F-4D97-AF65-F5344CB8AC3E}">
        <p14:creationId xmlns:p14="http://schemas.microsoft.com/office/powerpoint/2010/main" val="174188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71CD6-AD43-430D-A1DC-3A6B70172C55}" type="slidenum">
              <a:rPr lang="en-GB" smtClean="0"/>
              <a:t>11</a:t>
            </a:fld>
            <a:endParaRPr lang="en-GB"/>
          </a:p>
        </p:txBody>
      </p:sp>
    </p:spTree>
    <p:extLst>
      <p:ext uri="{BB962C8B-B14F-4D97-AF65-F5344CB8AC3E}">
        <p14:creationId xmlns:p14="http://schemas.microsoft.com/office/powerpoint/2010/main" val="174191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38DC57FD-D107-4ECD-9178-D136D6C85330}"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40749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71CD6-AD43-430D-A1DC-3A6B70172C55}" type="slidenum">
              <a:rPr lang="en-GB" smtClean="0"/>
              <a:t>28</a:t>
            </a:fld>
            <a:endParaRPr lang="en-GB"/>
          </a:p>
        </p:txBody>
      </p:sp>
    </p:spTree>
    <p:extLst>
      <p:ext uri="{BB962C8B-B14F-4D97-AF65-F5344CB8AC3E}">
        <p14:creationId xmlns:p14="http://schemas.microsoft.com/office/powerpoint/2010/main" val="30315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CBACB-D0EB-2E4B-B7CF-6A7195D05AE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924025" y="2360247"/>
            <a:ext cx="7873466" cy="715565"/>
          </a:xfrm>
        </p:spPr>
        <p:txBody>
          <a:bodyPr anchor="b">
            <a:normAutofit/>
          </a:bodyPr>
          <a:lstStyle>
            <a:lvl1pPr algn="l">
              <a:defRPr sz="4000" b="1" i="0">
                <a:solidFill>
                  <a:srgbClr val="0294C7"/>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924025" y="3116511"/>
            <a:ext cx="6280484" cy="416112"/>
          </a:xfrm>
        </p:spPr>
        <p:txBody>
          <a:bodyPr/>
          <a:lstStyle>
            <a:lvl1pPr marL="0" indent="0" algn="l">
              <a:buNone/>
              <a:defRPr sz="2400">
                <a:solidFill>
                  <a:schemeClr val="bg1">
                    <a:lumMod val="5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1" name="Picture 20">
            <a:extLst>
              <a:ext uri="{FF2B5EF4-FFF2-40B4-BE49-F238E27FC236}">
                <a16:creationId xmlns:a16="http://schemas.microsoft.com/office/drawing/2014/main" id="{42E33A70-583A-2149-AE92-D238B74BD2D0}"/>
              </a:ext>
            </a:extLst>
          </p:cNvPr>
          <p:cNvPicPr>
            <a:picLocks noChangeAspect="1"/>
          </p:cNvPicPr>
          <p:nvPr userDrawn="1"/>
        </p:nvPicPr>
        <p:blipFill>
          <a:blip r:embed="rId3"/>
          <a:stretch>
            <a:fillRect/>
          </a:stretch>
        </p:blipFill>
        <p:spPr>
          <a:xfrm>
            <a:off x="4235833" y="291836"/>
            <a:ext cx="4690625" cy="1282295"/>
          </a:xfrm>
          <a:prstGeom prst="rect">
            <a:avLst/>
          </a:prstGeom>
        </p:spPr>
      </p:pic>
      <p:pic>
        <p:nvPicPr>
          <p:cNvPr id="6" name="Picture 5">
            <a:extLst>
              <a:ext uri="{FF2B5EF4-FFF2-40B4-BE49-F238E27FC236}">
                <a16:creationId xmlns:a16="http://schemas.microsoft.com/office/drawing/2014/main" id="{6E648D7A-869A-F444-868B-AA60AE8FF44D}"/>
              </a:ext>
            </a:extLst>
          </p:cNvPr>
          <p:cNvPicPr>
            <a:picLocks noChangeAspect="1"/>
          </p:cNvPicPr>
          <p:nvPr userDrawn="1"/>
        </p:nvPicPr>
        <p:blipFill>
          <a:blip r:embed="rId4"/>
          <a:stretch>
            <a:fillRect/>
          </a:stretch>
        </p:blipFill>
        <p:spPr>
          <a:xfrm>
            <a:off x="5072512" y="5844652"/>
            <a:ext cx="3629331" cy="635402"/>
          </a:xfrm>
          <a:prstGeom prst="rect">
            <a:avLst/>
          </a:prstGeom>
        </p:spPr>
      </p:pic>
    </p:spTree>
    <p:extLst>
      <p:ext uri="{BB962C8B-B14F-4D97-AF65-F5344CB8AC3E}">
        <p14:creationId xmlns:p14="http://schemas.microsoft.com/office/powerpoint/2010/main" val="2189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conten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DA764-5A39-C845-98F8-55451CE3F98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0" name="Content Placeholder 9"/>
          <p:cNvSpPr>
            <a:spLocks noGrp="1"/>
          </p:cNvSpPr>
          <p:nvPr>
            <p:ph sz="quarter" idx="13"/>
          </p:nvPr>
        </p:nvSpPr>
        <p:spPr>
          <a:xfrm>
            <a:off x="628650" y="1916195"/>
            <a:ext cx="7886700" cy="3584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peech bubb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A499"/>
          </a:solidFill>
          <a:ln>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9"/>
          <p:cNvSpPr>
            <a:spLocks noGrp="1"/>
          </p:cNvSpPr>
          <p:nvPr>
            <p:ph sz="quarter" idx="13"/>
          </p:nvPr>
        </p:nvSpPr>
        <p:spPr>
          <a:xfrm>
            <a:off x="2570314" y="1919309"/>
            <a:ext cx="3837472" cy="293745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A6F8D3B3-BCA1-CD41-B150-08AFDC0E1D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533" y="577517"/>
            <a:ext cx="6964009" cy="6118264"/>
          </a:xfrm>
          <a:prstGeom prst="rect">
            <a:avLst/>
          </a:prstGeom>
        </p:spPr>
      </p:pic>
      <p:pic>
        <p:nvPicPr>
          <p:cNvPr id="3" name="Picture 2">
            <a:extLst>
              <a:ext uri="{FF2B5EF4-FFF2-40B4-BE49-F238E27FC236}">
                <a16:creationId xmlns:a16="http://schemas.microsoft.com/office/drawing/2014/main" id="{7E3861A9-0416-2046-8E67-811E7D501ADF}"/>
              </a:ext>
            </a:extLst>
          </p:cNvPr>
          <p:cNvPicPr>
            <a:picLocks noChangeAspect="1"/>
          </p:cNvPicPr>
          <p:nvPr userDrawn="1"/>
        </p:nvPicPr>
        <p:blipFill>
          <a:blip r:embed="rId3"/>
          <a:stretch>
            <a:fillRect/>
          </a:stretch>
        </p:blipFill>
        <p:spPr>
          <a:xfrm>
            <a:off x="6407786" y="6198551"/>
            <a:ext cx="2253612" cy="394549"/>
          </a:xfrm>
          <a:prstGeom prst="rect">
            <a:avLst/>
          </a:prstGeom>
        </p:spPr>
      </p:pic>
    </p:spTree>
    <p:extLst>
      <p:ext uri="{BB962C8B-B14F-4D97-AF65-F5344CB8AC3E}">
        <p14:creationId xmlns:p14="http://schemas.microsoft.com/office/powerpoint/2010/main" val="86619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peech bubb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B11F65"/>
          </a:solidFill>
          <a:ln>
            <a:solidFill>
              <a:srgbClr val="B11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406" y="488841"/>
            <a:ext cx="7113070" cy="6249222"/>
          </a:xfrm>
          <a:prstGeom prst="rect">
            <a:avLst/>
          </a:prstGeom>
        </p:spPr>
      </p:pic>
      <p:sp>
        <p:nvSpPr>
          <p:cNvPr id="5" name="Content Placeholder 9"/>
          <p:cNvSpPr>
            <a:spLocks noGrp="1"/>
          </p:cNvSpPr>
          <p:nvPr>
            <p:ph sz="quarter" idx="13"/>
          </p:nvPr>
        </p:nvSpPr>
        <p:spPr>
          <a:xfrm>
            <a:off x="2570314" y="1919309"/>
            <a:ext cx="3837472" cy="293745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1C3AEC9C-2286-CD4E-9C3F-09B2DAE0A58D}"/>
              </a:ext>
            </a:extLst>
          </p:cNvPr>
          <p:cNvPicPr>
            <a:picLocks noChangeAspect="1"/>
          </p:cNvPicPr>
          <p:nvPr userDrawn="1"/>
        </p:nvPicPr>
        <p:blipFill>
          <a:blip r:embed="rId3"/>
          <a:stretch>
            <a:fillRect/>
          </a:stretch>
        </p:blipFill>
        <p:spPr>
          <a:xfrm>
            <a:off x="6407786" y="6198551"/>
            <a:ext cx="2253612" cy="394549"/>
          </a:xfrm>
          <a:prstGeom prst="rect">
            <a:avLst/>
          </a:prstGeom>
        </p:spPr>
      </p:pic>
    </p:spTree>
    <p:extLst>
      <p:ext uri="{BB962C8B-B14F-4D97-AF65-F5344CB8AC3E}">
        <p14:creationId xmlns:p14="http://schemas.microsoft.com/office/powerpoint/2010/main" val="209774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icons">
    <p:spTree>
      <p:nvGrpSpPr>
        <p:cNvPr id="1" name=""/>
        <p:cNvGrpSpPr/>
        <p:nvPr/>
      </p:nvGrpSpPr>
      <p:grpSpPr>
        <a:xfrm>
          <a:off x="0" y="0"/>
          <a:ext cx="0" cy="0"/>
          <a:chOff x="0" y="0"/>
          <a:chExt cx="0" cy="0"/>
        </a:xfrm>
      </p:grpSpPr>
      <p:grpSp>
        <p:nvGrpSpPr>
          <p:cNvPr id="9" name="Shape 536"/>
          <p:cNvGrpSpPr>
            <a:grpSpLocks noChangeAspect="1"/>
          </p:cNvGrpSpPr>
          <p:nvPr userDrawn="1"/>
        </p:nvGrpSpPr>
        <p:grpSpPr>
          <a:xfrm>
            <a:off x="2084897" y="1455885"/>
            <a:ext cx="309041" cy="403123"/>
            <a:chOff x="590250" y="244200"/>
            <a:chExt cx="407975" cy="532175"/>
          </a:xfrm>
        </p:grpSpPr>
        <p:sp>
          <p:nvSpPr>
            <p:cNvPr id="10" name="Shape 537"/>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538"/>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539"/>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540"/>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541"/>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542"/>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543"/>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544"/>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545"/>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546"/>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547"/>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548"/>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 name="Shape 549"/>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 name="Shape 550"/>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5" name="Shape 551"/>
          <p:cNvGrpSpPr>
            <a:grpSpLocks noChangeAspect="1"/>
          </p:cNvGrpSpPr>
          <p:nvPr userDrawn="1"/>
        </p:nvGrpSpPr>
        <p:grpSpPr>
          <a:xfrm>
            <a:off x="2583010" y="1515386"/>
            <a:ext cx="335799" cy="279516"/>
            <a:chOff x="1247825" y="322750"/>
            <a:chExt cx="443300" cy="369000"/>
          </a:xfrm>
        </p:grpSpPr>
        <p:sp>
          <p:nvSpPr>
            <p:cNvPr id="26" name="Shape 552"/>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553"/>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554"/>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 name="Shape 555"/>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 name="Shape 556"/>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1" name="Shape 557"/>
          <p:cNvGrpSpPr>
            <a:grpSpLocks noChangeAspect="1"/>
          </p:cNvGrpSpPr>
          <p:nvPr userDrawn="1"/>
        </p:nvGrpSpPr>
        <p:grpSpPr>
          <a:xfrm>
            <a:off x="3099588" y="1514005"/>
            <a:ext cx="321026" cy="282283"/>
            <a:chOff x="1929775" y="320925"/>
            <a:chExt cx="423800" cy="372650"/>
          </a:xfrm>
        </p:grpSpPr>
        <p:sp>
          <p:nvSpPr>
            <p:cNvPr id="32" name="Shape 558"/>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559"/>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560"/>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 name="Shape 561"/>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 name="Shape 562"/>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7" name="Shape 563"/>
          <p:cNvSpPr>
            <a:spLocks noChangeAspect="1"/>
          </p:cNvSpPr>
          <p:nvPr userDrawn="1"/>
        </p:nvSpPr>
        <p:spPr>
          <a:xfrm>
            <a:off x="3637872" y="1503859"/>
            <a:ext cx="262908" cy="302583"/>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 name="Shape 564"/>
          <p:cNvSpPr>
            <a:spLocks noChangeAspect="1"/>
          </p:cNvSpPr>
          <p:nvPr userDrawn="1"/>
        </p:nvSpPr>
        <p:spPr>
          <a:xfrm>
            <a:off x="4165068" y="1504786"/>
            <a:ext cx="226927" cy="300726"/>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39" name="Shape 565"/>
          <p:cNvGrpSpPr>
            <a:grpSpLocks noChangeAspect="1"/>
          </p:cNvGrpSpPr>
          <p:nvPr userDrawn="1"/>
        </p:nvGrpSpPr>
        <p:grpSpPr>
          <a:xfrm>
            <a:off x="5145101" y="1482170"/>
            <a:ext cx="303509" cy="345929"/>
            <a:chOff x="4630125" y="278900"/>
            <a:chExt cx="400675" cy="456675"/>
          </a:xfrm>
        </p:grpSpPr>
        <p:sp>
          <p:nvSpPr>
            <p:cNvPr id="40" name="Shape 566"/>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 name="Shape 567"/>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568"/>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 name="Shape 569"/>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44" name="Shape 570"/>
          <p:cNvSpPr>
            <a:spLocks noChangeAspect="1"/>
          </p:cNvSpPr>
          <p:nvPr userDrawn="1"/>
        </p:nvSpPr>
        <p:spPr>
          <a:xfrm>
            <a:off x="5632245" y="1503404"/>
            <a:ext cx="347787" cy="303491"/>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45" name="Shape 571"/>
          <p:cNvGrpSpPr>
            <a:grpSpLocks noChangeAspect="1"/>
          </p:cNvGrpSpPr>
          <p:nvPr userDrawn="1"/>
        </p:nvGrpSpPr>
        <p:grpSpPr>
          <a:xfrm>
            <a:off x="2089518" y="1974754"/>
            <a:ext cx="309021" cy="376837"/>
            <a:chOff x="596350" y="929175"/>
            <a:chExt cx="407950" cy="497475"/>
          </a:xfrm>
        </p:grpSpPr>
        <p:sp>
          <p:nvSpPr>
            <p:cNvPr id="46" name="Shape 5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5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5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 name="Shape 5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5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1" name="Shape 5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 name="Shape 5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53" name="Shape 579"/>
          <p:cNvGrpSpPr>
            <a:grpSpLocks noChangeAspect="1"/>
          </p:cNvGrpSpPr>
          <p:nvPr userDrawn="1"/>
        </p:nvGrpSpPr>
        <p:grpSpPr>
          <a:xfrm>
            <a:off x="3102808" y="2029652"/>
            <a:ext cx="314589" cy="269368"/>
            <a:chOff x="1934025" y="1001650"/>
            <a:chExt cx="415300" cy="355600"/>
          </a:xfrm>
        </p:grpSpPr>
        <p:sp>
          <p:nvSpPr>
            <p:cNvPr id="54"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5"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58" name="Shape 584"/>
          <p:cNvSpPr>
            <a:spLocks noChangeAspect="1"/>
          </p:cNvSpPr>
          <p:nvPr userDrawn="1"/>
        </p:nvSpPr>
        <p:spPr>
          <a:xfrm>
            <a:off x="3611133" y="2007057"/>
            <a:ext cx="316407" cy="314571"/>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585"/>
          <p:cNvSpPr>
            <a:spLocks noChangeAspect="1"/>
          </p:cNvSpPr>
          <p:nvPr userDrawn="1"/>
        </p:nvSpPr>
        <p:spPr>
          <a:xfrm>
            <a:off x="4120791" y="2022738"/>
            <a:ext cx="315499" cy="283209"/>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0" name="Shape 586"/>
          <p:cNvSpPr>
            <a:spLocks noChangeAspect="1"/>
          </p:cNvSpPr>
          <p:nvPr userDrawn="1"/>
        </p:nvSpPr>
        <p:spPr>
          <a:xfrm>
            <a:off x="4634596" y="2025048"/>
            <a:ext cx="306275" cy="278589"/>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1" name="Shape 587"/>
          <p:cNvSpPr>
            <a:spLocks noChangeAspect="1"/>
          </p:cNvSpPr>
          <p:nvPr userDrawn="1"/>
        </p:nvSpPr>
        <p:spPr>
          <a:xfrm>
            <a:off x="5153949" y="2027811"/>
            <a:ext cx="285974" cy="27306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62" name="Shape 588"/>
          <p:cNvGrpSpPr>
            <a:grpSpLocks noChangeAspect="1"/>
          </p:cNvGrpSpPr>
          <p:nvPr userDrawn="1"/>
        </p:nvGrpSpPr>
        <p:grpSpPr>
          <a:xfrm>
            <a:off x="5648291" y="2009353"/>
            <a:ext cx="315499" cy="315953"/>
            <a:chOff x="5294400" y="974850"/>
            <a:chExt cx="416500" cy="417100"/>
          </a:xfrm>
        </p:grpSpPr>
        <p:sp>
          <p:nvSpPr>
            <p:cNvPr id="63" name="Shape 589"/>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4" name="Shape 590"/>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5" name="Shape 591"/>
          <p:cNvGrpSpPr>
            <a:grpSpLocks noChangeAspect="1"/>
          </p:cNvGrpSpPr>
          <p:nvPr userDrawn="1"/>
        </p:nvGrpSpPr>
        <p:grpSpPr>
          <a:xfrm>
            <a:off x="6119663" y="1973846"/>
            <a:ext cx="391133" cy="380985"/>
            <a:chOff x="5916675" y="927975"/>
            <a:chExt cx="516350" cy="502950"/>
          </a:xfrm>
        </p:grpSpPr>
        <p:sp>
          <p:nvSpPr>
            <p:cNvPr id="66" name="Shape 59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59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8" name="Shape 594"/>
          <p:cNvGrpSpPr>
            <a:grpSpLocks noChangeAspect="1"/>
          </p:cNvGrpSpPr>
          <p:nvPr userDrawn="1"/>
        </p:nvGrpSpPr>
        <p:grpSpPr>
          <a:xfrm>
            <a:off x="2065525" y="2559128"/>
            <a:ext cx="352389" cy="238006"/>
            <a:chOff x="564675" y="1700625"/>
            <a:chExt cx="465200" cy="314200"/>
          </a:xfrm>
        </p:grpSpPr>
        <p:sp>
          <p:nvSpPr>
            <p:cNvPr id="69" name="Shape 595"/>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 name="Shape 596"/>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597"/>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72" name="Shape 598"/>
          <p:cNvGrpSpPr>
            <a:grpSpLocks noChangeAspect="1"/>
          </p:cNvGrpSpPr>
          <p:nvPr userDrawn="1"/>
        </p:nvGrpSpPr>
        <p:grpSpPr>
          <a:xfrm>
            <a:off x="2574717" y="2501008"/>
            <a:ext cx="352389" cy="345021"/>
            <a:chOff x="1236875" y="1623900"/>
            <a:chExt cx="465200" cy="455475"/>
          </a:xfrm>
        </p:grpSpPr>
        <p:sp>
          <p:nvSpPr>
            <p:cNvPr id="73" name="Shape 599"/>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600"/>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601"/>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602"/>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603"/>
            <p:cNvSpPr/>
            <p:nvPr/>
          </p:nvSpPr>
          <p:spPr>
            <a:xfrm>
              <a:off x="1402500" y="1810225"/>
              <a:ext cx="133975" cy="25"/>
            </a:xfrm>
            <a:custGeom>
              <a:avLst/>
              <a:gdLst/>
              <a:ahLst/>
              <a:cxnLst/>
              <a:rect l="0" t="0" r="0" b="0"/>
              <a:pathLst>
                <a:path w="5359" h="1" fill="none" extrusionOk="0">
                  <a:moveTo>
                    <a:pt x="0" y="0"/>
                  </a:moveTo>
                  <a:lnTo>
                    <a:pt x="535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8" name="Shape 604"/>
            <p:cNvSpPr/>
            <p:nvPr/>
          </p:nvSpPr>
          <p:spPr>
            <a:xfrm>
              <a:off x="1402500" y="1844325"/>
              <a:ext cx="133975" cy="25"/>
            </a:xfrm>
            <a:custGeom>
              <a:avLst/>
              <a:gdLst/>
              <a:ahLst/>
              <a:cxnLst/>
              <a:rect l="0" t="0" r="0" b="0"/>
              <a:pathLst>
                <a:path w="5359" h="1" fill="none" extrusionOk="0">
                  <a:moveTo>
                    <a:pt x="0" y="0"/>
                  </a:moveTo>
                  <a:lnTo>
                    <a:pt x="535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 name="Shape 605"/>
            <p:cNvSpPr/>
            <p:nvPr/>
          </p:nvSpPr>
          <p:spPr>
            <a:xfrm>
              <a:off x="1402500" y="1878425"/>
              <a:ext cx="85250" cy="25"/>
            </a:xfrm>
            <a:custGeom>
              <a:avLst/>
              <a:gdLst/>
              <a:ahLst/>
              <a:cxnLst/>
              <a:rect l="0" t="0" r="0" b="0"/>
              <a:pathLst>
                <a:path w="3410" h="1" fill="none" extrusionOk="0">
                  <a:moveTo>
                    <a:pt x="0" y="0"/>
                  </a:moveTo>
                  <a:lnTo>
                    <a:pt x="341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80" name="Shape 606"/>
          <p:cNvGrpSpPr>
            <a:grpSpLocks noChangeAspect="1"/>
          </p:cNvGrpSpPr>
          <p:nvPr userDrawn="1"/>
        </p:nvGrpSpPr>
        <p:grpSpPr>
          <a:xfrm>
            <a:off x="3094965" y="2508393"/>
            <a:ext cx="330270" cy="330251"/>
            <a:chOff x="1923675" y="1633650"/>
            <a:chExt cx="436000" cy="435975"/>
          </a:xfrm>
        </p:grpSpPr>
        <p:sp>
          <p:nvSpPr>
            <p:cNvPr id="81"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2"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6"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87" name="Shape 613"/>
          <p:cNvGrpSpPr>
            <a:grpSpLocks noChangeAspect="1"/>
          </p:cNvGrpSpPr>
          <p:nvPr userDrawn="1"/>
        </p:nvGrpSpPr>
        <p:grpSpPr>
          <a:xfrm>
            <a:off x="3602776" y="2507012"/>
            <a:ext cx="333015" cy="333015"/>
            <a:chOff x="2594050" y="1631825"/>
            <a:chExt cx="439625" cy="439625"/>
          </a:xfrm>
        </p:grpSpPr>
        <p:sp>
          <p:nvSpPr>
            <p:cNvPr id="88" name="Shape 6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9" name="Shape 6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6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 name="Shape 61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92" name="Shape 618"/>
          <p:cNvSpPr>
            <a:spLocks noChangeAspect="1"/>
          </p:cNvSpPr>
          <p:nvPr userDrawn="1"/>
        </p:nvSpPr>
        <p:spPr>
          <a:xfrm>
            <a:off x="4126773" y="2521786"/>
            <a:ext cx="303509" cy="303509"/>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93" name="Shape 619"/>
          <p:cNvGrpSpPr>
            <a:grpSpLocks noChangeAspect="1"/>
          </p:cNvGrpSpPr>
          <p:nvPr userDrawn="1"/>
        </p:nvGrpSpPr>
        <p:grpSpPr>
          <a:xfrm>
            <a:off x="4652518" y="2482109"/>
            <a:ext cx="270294" cy="382820"/>
            <a:chOff x="3979850" y="1598950"/>
            <a:chExt cx="356825" cy="505375"/>
          </a:xfrm>
        </p:grpSpPr>
        <p:sp>
          <p:nvSpPr>
            <p:cNvPr id="94" name="Shape 620"/>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5" name="Shape 621"/>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96" name="Shape 622"/>
          <p:cNvGrpSpPr>
            <a:grpSpLocks noChangeAspect="1"/>
          </p:cNvGrpSpPr>
          <p:nvPr userDrawn="1"/>
        </p:nvGrpSpPr>
        <p:grpSpPr>
          <a:xfrm>
            <a:off x="5118817" y="2564203"/>
            <a:ext cx="356081" cy="218631"/>
            <a:chOff x="4595425" y="1707325"/>
            <a:chExt cx="470075" cy="288625"/>
          </a:xfrm>
        </p:grpSpPr>
        <p:sp>
          <p:nvSpPr>
            <p:cNvPr id="97" name="Shape 623"/>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8" name="Shape 624"/>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9" name="Shape 625"/>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Shape 626"/>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1" name="Shape 627"/>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02" name="Shape 628"/>
          <p:cNvGrpSpPr>
            <a:grpSpLocks noChangeAspect="1"/>
          </p:cNvGrpSpPr>
          <p:nvPr userDrawn="1"/>
        </p:nvGrpSpPr>
        <p:grpSpPr>
          <a:xfrm>
            <a:off x="5645073" y="2510703"/>
            <a:ext cx="321957" cy="325628"/>
            <a:chOff x="5290150" y="1636700"/>
            <a:chExt cx="425025" cy="429875"/>
          </a:xfrm>
        </p:grpSpPr>
        <p:sp>
          <p:nvSpPr>
            <p:cNvPr id="103" name="Shape 629"/>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4" name="Shape 630"/>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05" name="Shape 631"/>
          <p:cNvGrpSpPr>
            <a:grpSpLocks noChangeAspect="1"/>
          </p:cNvGrpSpPr>
          <p:nvPr userDrawn="1"/>
        </p:nvGrpSpPr>
        <p:grpSpPr>
          <a:xfrm>
            <a:off x="6153334" y="2501006"/>
            <a:ext cx="323791" cy="339493"/>
            <a:chOff x="5961125" y="1623900"/>
            <a:chExt cx="427450" cy="448175"/>
          </a:xfrm>
        </p:grpSpPr>
        <p:sp>
          <p:nvSpPr>
            <p:cNvPr id="10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13" name="Shape 639"/>
          <p:cNvGrpSpPr>
            <a:grpSpLocks noChangeAspect="1"/>
          </p:cNvGrpSpPr>
          <p:nvPr userDrawn="1"/>
        </p:nvGrpSpPr>
        <p:grpSpPr>
          <a:xfrm>
            <a:off x="6651447" y="2509774"/>
            <a:ext cx="345929" cy="327486"/>
            <a:chOff x="6618700" y="1635475"/>
            <a:chExt cx="456675" cy="432325"/>
          </a:xfrm>
        </p:grpSpPr>
        <p:sp>
          <p:nvSpPr>
            <p:cNvPr id="114" name="Shape 640"/>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5" name="Shape 641"/>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6" name="Shape 642"/>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643"/>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 name="Shape 644"/>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19" name="Shape 645"/>
          <p:cNvGrpSpPr>
            <a:grpSpLocks noChangeAspect="1"/>
          </p:cNvGrpSpPr>
          <p:nvPr userDrawn="1"/>
        </p:nvGrpSpPr>
        <p:grpSpPr>
          <a:xfrm>
            <a:off x="2104726" y="3035575"/>
            <a:ext cx="273989" cy="294270"/>
            <a:chOff x="616425" y="2329600"/>
            <a:chExt cx="361700" cy="388475"/>
          </a:xfrm>
        </p:grpSpPr>
        <p:sp>
          <p:nvSpPr>
            <p:cNvPr id="120" name="Shape 646"/>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1" name="Shape 647"/>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2" name="Shape 648"/>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3" name="Shape 649"/>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4" name="Shape 650"/>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5" name="Shape 651"/>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6" name="Shape 652"/>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7" name="Shape 653"/>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28" name="Shape 654"/>
          <p:cNvGrpSpPr>
            <a:grpSpLocks noChangeAspect="1"/>
          </p:cNvGrpSpPr>
          <p:nvPr userDrawn="1"/>
        </p:nvGrpSpPr>
        <p:grpSpPr>
          <a:xfrm>
            <a:off x="2606550" y="3038341"/>
            <a:ext cx="288739" cy="288739"/>
            <a:chOff x="1278900" y="2333250"/>
            <a:chExt cx="381175" cy="381175"/>
          </a:xfrm>
        </p:grpSpPr>
        <p:sp>
          <p:nvSpPr>
            <p:cNvPr id="129" name="Shape 655"/>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0" name="Shape 656"/>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1" name="Shape 657"/>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2" name="Shape 658"/>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33" name="Shape 659"/>
          <p:cNvGrpSpPr>
            <a:grpSpLocks noChangeAspect="1"/>
          </p:cNvGrpSpPr>
          <p:nvPr userDrawn="1"/>
        </p:nvGrpSpPr>
        <p:grpSpPr>
          <a:xfrm>
            <a:off x="3115721" y="3038341"/>
            <a:ext cx="288759" cy="288739"/>
            <a:chOff x="1951075" y="2333250"/>
            <a:chExt cx="381200" cy="381175"/>
          </a:xfrm>
        </p:grpSpPr>
        <p:sp>
          <p:nvSpPr>
            <p:cNvPr id="134" name="Shape 660"/>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5" name="Shape 661"/>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6" name="Shape 662"/>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7" name="Shape 663"/>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38" name="Shape 664"/>
          <p:cNvGrpSpPr>
            <a:grpSpLocks noChangeAspect="1"/>
          </p:cNvGrpSpPr>
          <p:nvPr userDrawn="1"/>
        </p:nvGrpSpPr>
        <p:grpSpPr>
          <a:xfrm>
            <a:off x="3624914" y="3038341"/>
            <a:ext cx="288739" cy="288739"/>
            <a:chOff x="2623275" y="2333250"/>
            <a:chExt cx="381175" cy="381175"/>
          </a:xfrm>
        </p:grpSpPr>
        <p:sp>
          <p:nvSpPr>
            <p:cNvPr id="139" name="Shape 665"/>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0" name="Shape 666"/>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667"/>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2" name="Shape 668"/>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3" name="Shape 669"/>
          <p:cNvGrpSpPr>
            <a:grpSpLocks noChangeAspect="1"/>
          </p:cNvGrpSpPr>
          <p:nvPr userDrawn="1"/>
        </p:nvGrpSpPr>
        <p:grpSpPr>
          <a:xfrm>
            <a:off x="4201446" y="2988535"/>
            <a:ext cx="154057" cy="384677"/>
            <a:chOff x="3384375" y="2267500"/>
            <a:chExt cx="203375" cy="507825"/>
          </a:xfrm>
        </p:grpSpPr>
        <p:sp>
          <p:nvSpPr>
            <p:cNvPr id="144" name="Shape 670"/>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671"/>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6" name="Shape 672"/>
          <p:cNvGrpSpPr>
            <a:grpSpLocks noChangeAspect="1"/>
          </p:cNvGrpSpPr>
          <p:nvPr userDrawn="1"/>
        </p:nvGrpSpPr>
        <p:grpSpPr>
          <a:xfrm>
            <a:off x="5233654" y="3037411"/>
            <a:ext cx="126389" cy="286903"/>
            <a:chOff x="4747025" y="2332025"/>
            <a:chExt cx="166850" cy="378750"/>
          </a:xfrm>
        </p:grpSpPr>
        <p:sp>
          <p:nvSpPr>
            <p:cNvPr id="147" name="Shape 673"/>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8" name="Shape 674"/>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9" name="Shape 675"/>
          <p:cNvGrpSpPr>
            <a:grpSpLocks noChangeAspect="1"/>
          </p:cNvGrpSpPr>
          <p:nvPr userDrawn="1"/>
        </p:nvGrpSpPr>
        <p:grpSpPr>
          <a:xfrm>
            <a:off x="4722171" y="2990373"/>
            <a:ext cx="130991" cy="380985"/>
            <a:chOff x="4071800" y="2269925"/>
            <a:chExt cx="172925" cy="502950"/>
          </a:xfrm>
        </p:grpSpPr>
        <p:sp>
          <p:nvSpPr>
            <p:cNvPr id="150"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1"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52" name="Shape 678"/>
          <p:cNvSpPr>
            <a:spLocks noChangeAspect="1"/>
          </p:cNvSpPr>
          <p:nvPr userDrawn="1"/>
        </p:nvSpPr>
        <p:spPr>
          <a:xfrm>
            <a:off x="5661769" y="3030536"/>
            <a:ext cx="288739" cy="304419"/>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53" name="Shape 679"/>
          <p:cNvGrpSpPr>
            <a:grpSpLocks noChangeAspect="1"/>
          </p:cNvGrpSpPr>
          <p:nvPr userDrawn="1"/>
        </p:nvGrpSpPr>
        <p:grpSpPr>
          <a:xfrm>
            <a:off x="6162104" y="3036031"/>
            <a:ext cx="311805" cy="293361"/>
            <a:chOff x="5972700" y="2330200"/>
            <a:chExt cx="411625" cy="387275"/>
          </a:xfrm>
        </p:grpSpPr>
        <p:sp>
          <p:nvSpPr>
            <p:cNvPr id="154" name="Shape 68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5" name="Shape 68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56" name="Shape 682"/>
          <p:cNvGrpSpPr>
            <a:grpSpLocks noChangeAspect="1"/>
          </p:cNvGrpSpPr>
          <p:nvPr userDrawn="1"/>
        </p:nvGrpSpPr>
        <p:grpSpPr>
          <a:xfrm>
            <a:off x="2192368" y="3512005"/>
            <a:ext cx="98721" cy="359775"/>
            <a:chOff x="732125" y="2958550"/>
            <a:chExt cx="130325" cy="474950"/>
          </a:xfrm>
        </p:grpSpPr>
        <p:sp>
          <p:nvSpPr>
            <p:cNvPr id="157" name="Shape 683"/>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8" name="Shape 684"/>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9" name="Shape 685"/>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0" name="Shape 686"/>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1" name="Shape 687"/>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2" name="Shape 688"/>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3" name="Shape 689"/>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4" name="Shape 690"/>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65" name="Shape 691"/>
          <p:cNvSpPr>
            <a:spLocks noChangeAspect="1"/>
          </p:cNvSpPr>
          <p:nvPr userDrawn="1"/>
        </p:nvSpPr>
        <p:spPr>
          <a:xfrm>
            <a:off x="3108843" y="3497751"/>
            <a:ext cx="302583" cy="388371"/>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6" name="Shape 692"/>
          <p:cNvSpPr>
            <a:spLocks noChangeAspect="1"/>
          </p:cNvSpPr>
          <p:nvPr userDrawn="1"/>
        </p:nvSpPr>
        <p:spPr>
          <a:xfrm>
            <a:off x="2638842" y="3497751"/>
            <a:ext cx="224182" cy="388371"/>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67" name="Shape 693"/>
          <p:cNvGrpSpPr>
            <a:grpSpLocks noChangeAspect="1"/>
          </p:cNvGrpSpPr>
          <p:nvPr userDrawn="1"/>
        </p:nvGrpSpPr>
        <p:grpSpPr>
          <a:xfrm>
            <a:off x="3594480" y="3523538"/>
            <a:ext cx="349623" cy="331178"/>
            <a:chOff x="2583100" y="2973775"/>
            <a:chExt cx="461550" cy="437200"/>
          </a:xfrm>
        </p:grpSpPr>
        <p:sp>
          <p:nvSpPr>
            <p:cNvPr id="168" name="Shape 694"/>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9" name="Shape 695"/>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70" name="Shape 696"/>
          <p:cNvSpPr>
            <a:spLocks noChangeAspect="1"/>
          </p:cNvSpPr>
          <p:nvPr userDrawn="1"/>
        </p:nvSpPr>
        <p:spPr>
          <a:xfrm>
            <a:off x="5136413" y="3531422"/>
            <a:ext cx="321026" cy="321026"/>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71" name="Shape 697"/>
          <p:cNvGrpSpPr>
            <a:grpSpLocks noChangeAspect="1"/>
          </p:cNvGrpSpPr>
          <p:nvPr userDrawn="1"/>
        </p:nvGrpSpPr>
        <p:grpSpPr>
          <a:xfrm>
            <a:off x="5612781" y="3548914"/>
            <a:ext cx="392063" cy="291505"/>
            <a:chOff x="5247525" y="3007275"/>
            <a:chExt cx="517575" cy="384825"/>
          </a:xfrm>
        </p:grpSpPr>
        <p:sp>
          <p:nvSpPr>
            <p:cNvPr id="172" name="Shape 698"/>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3" name="Shape 699"/>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74" name="Shape 700"/>
          <p:cNvGrpSpPr>
            <a:grpSpLocks noChangeAspect="1"/>
          </p:cNvGrpSpPr>
          <p:nvPr userDrawn="1"/>
        </p:nvGrpSpPr>
        <p:grpSpPr>
          <a:xfrm>
            <a:off x="4631310" y="3532307"/>
            <a:ext cx="309021" cy="315499"/>
            <a:chOff x="3951850" y="2985350"/>
            <a:chExt cx="407950" cy="416500"/>
          </a:xfrm>
        </p:grpSpPr>
        <p:sp>
          <p:nvSpPr>
            <p:cNvPr id="175"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6"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7"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8"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79" name="Shape 705"/>
          <p:cNvGrpSpPr>
            <a:grpSpLocks noChangeAspect="1"/>
          </p:cNvGrpSpPr>
          <p:nvPr userDrawn="1"/>
        </p:nvGrpSpPr>
        <p:grpSpPr>
          <a:xfrm>
            <a:off x="2068762" y="4063635"/>
            <a:ext cx="357917" cy="274897"/>
            <a:chOff x="568950" y="3686775"/>
            <a:chExt cx="472500" cy="362900"/>
          </a:xfrm>
        </p:grpSpPr>
        <p:sp>
          <p:nvSpPr>
            <p:cNvPr id="180" name="Shape 706"/>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1" name="Shape 707"/>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2" name="Shape 708"/>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83" name="Shape 709"/>
          <p:cNvSpPr>
            <a:spLocks noChangeAspect="1"/>
          </p:cNvSpPr>
          <p:nvPr userDrawn="1"/>
        </p:nvSpPr>
        <p:spPr>
          <a:xfrm>
            <a:off x="6193563" y="3516669"/>
            <a:ext cx="243535" cy="350553"/>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84" name="Shape 710"/>
          <p:cNvGrpSpPr>
            <a:grpSpLocks noChangeAspect="1"/>
          </p:cNvGrpSpPr>
          <p:nvPr userDrawn="1"/>
        </p:nvGrpSpPr>
        <p:grpSpPr>
          <a:xfrm>
            <a:off x="2580720" y="4086701"/>
            <a:ext cx="340401" cy="228784"/>
            <a:chOff x="1244800" y="3717225"/>
            <a:chExt cx="449375" cy="302025"/>
          </a:xfrm>
        </p:grpSpPr>
        <p:sp>
          <p:nvSpPr>
            <p:cNvPr id="185" name="Shape 711"/>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6" name="Shape 712"/>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7" name="Shape 713"/>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8" name="Shape 714"/>
            <p:cNvSpPr/>
            <p:nvPr/>
          </p:nvSpPr>
          <p:spPr>
            <a:xfrm>
              <a:off x="1302625" y="3893800"/>
              <a:ext cx="161375" cy="25"/>
            </a:xfrm>
            <a:custGeom>
              <a:avLst/>
              <a:gdLst/>
              <a:ahLst/>
              <a:cxnLst/>
              <a:rect l="0" t="0" r="0" b="0"/>
              <a:pathLst>
                <a:path w="6455" h="1" fill="none" extrusionOk="0">
                  <a:moveTo>
                    <a:pt x="6455" y="0"/>
                  </a:move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9" name="Shape 715"/>
            <p:cNvSpPr/>
            <p:nvPr/>
          </p:nvSpPr>
          <p:spPr>
            <a:xfrm>
              <a:off x="1302625" y="3933975"/>
              <a:ext cx="110250" cy="25"/>
            </a:xfrm>
            <a:custGeom>
              <a:avLst/>
              <a:gdLst/>
              <a:ahLst/>
              <a:cxnLst/>
              <a:rect l="0" t="0" r="0" b="0"/>
              <a:pathLst>
                <a:path w="4410" h="1" fill="none" extrusionOk="0">
                  <a:moveTo>
                    <a:pt x="4409" y="1"/>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0" name="Shape 716"/>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91" name="Shape 717"/>
          <p:cNvGrpSpPr>
            <a:grpSpLocks noChangeAspect="1"/>
          </p:cNvGrpSpPr>
          <p:nvPr userDrawn="1"/>
        </p:nvGrpSpPr>
        <p:grpSpPr>
          <a:xfrm>
            <a:off x="3094511" y="4069165"/>
            <a:ext cx="331178" cy="258762"/>
            <a:chOff x="1923075" y="3694075"/>
            <a:chExt cx="437200" cy="341600"/>
          </a:xfrm>
        </p:grpSpPr>
        <p:sp>
          <p:nvSpPr>
            <p:cNvPr id="192" name="Shape 718"/>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3" name="Shape 719"/>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720"/>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5" name="Shape 721"/>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722"/>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7" name="Shape 723"/>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8" name="Shape 724"/>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725"/>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0" name="Shape 726"/>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1" name="Shape 727"/>
          <p:cNvGrpSpPr>
            <a:grpSpLocks noChangeAspect="1"/>
          </p:cNvGrpSpPr>
          <p:nvPr userDrawn="1"/>
        </p:nvGrpSpPr>
        <p:grpSpPr>
          <a:xfrm>
            <a:off x="3606921" y="4065018"/>
            <a:ext cx="324720" cy="266601"/>
            <a:chOff x="2599525" y="3688600"/>
            <a:chExt cx="428675" cy="351950"/>
          </a:xfrm>
        </p:grpSpPr>
        <p:sp>
          <p:nvSpPr>
            <p:cNvPr id="202" name="Shape 728"/>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3" name="Shape 729"/>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4" name="Shape 730"/>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5" name="Shape 731"/>
          <p:cNvGrpSpPr>
            <a:grpSpLocks noChangeAspect="1"/>
          </p:cNvGrpSpPr>
          <p:nvPr userDrawn="1"/>
        </p:nvGrpSpPr>
        <p:grpSpPr>
          <a:xfrm>
            <a:off x="4131795" y="4046574"/>
            <a:ext cx="300745" cy="296581"/>
            <a:chOff x="3292425" y="3664250"/>
            <a:chExt cx="397025" cy="391525"/>
          </a:xfrm>
        </p:grpSpPr>
        <p:sp>
          <p:nvSpPr>
            <p:cNvPr id="206" name="Shape 732"/>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7" name="Shape 733"/>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8" name="Shape 734"/>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9" name="Shape 735"/>
          <p:cNvGrpSpPr>
            <a:grpSpLocks noChangeAspect="1"/>
          </p:cNvGrpSpPr>
          <p:nvPr userDrawn="1"/>
        </p:nvGrpSpPr>
        <p:grpSpPr>
          <a:xfrm>
            <a:off x="4616537" y="4084846"/>
            <a:ext cx="333035" cy="241699"/>
            <a:chOff x="3932350" y="3714775"/>
            <a:chExt cx="439650" cy="319075"/>
          </a:xfrm>
        </p:grpSpPr>
        <p:sp>
          <p:nvSpPr>
            <p:cNvPr id="210" name="Shape 73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1" name="Shape 73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73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3" name="Shape 73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4" name="Shape 74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15" name="Shape 741"/>
          <p:cNvGrpSpPr>
            <a:grpSpLocks noChangeAspect="1"/>
          </p:cNvGrpSpPr>
          <p:nvPr userDrawn="1"/>
        </p:nvGrpSpPr>
        <p:grpSpPr>
          <a:xfrm>
            <a:off x="5125730" y="4084846"/>
            <a:ext cx="333015" cy="241699"/>
            <a:chOff x="4604550" y="3714775"/>
            <a:chExt cx="439625" cy="319075"/>
          </a:xfrm>
        </p:grpSpPr>
        <p:sp>
          <p:nvSpPr>
            <p:cNvPr id="216"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7" name="Shape 743"/>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18" name="Shape 744"/>
          <p:cNvGrpSpPr>
            <a:grpSpLocks noChangeAspect="1"/>
          </p:cNvGrpSpPr>
          <p:nvPr userDrawn="1"/>
        </p:nvGrpSpPr>
        <p:grpSpPr>
          <a:xfrm>
            <a:off x="5646908" y="4059943"/>
            <a:ext cx="318265" cy="282756"/>
            <a:chOff x="5292575" y="3681900"/>
            <a:chExt cx="420150" cy="373275"/>
          </a:xfrm>
        </p:grpSpPr>
        <p:sp>
          <p:nvSpPr>
            <p:cNvPr id="219" name="Shape 745"/>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0" name="Shape 746"/>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1" name="Shape 747"/>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2" name="Shape 748"/>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3" name="Shape 749"/>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4" name="Shape 750"/>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5" name="Shape 751"/>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26" name="Shape 752"/>
          <p:cNvGrpSpPr>
            <a:grpSpLocks noChangeAspect="1"/>
          </p:cNvGrpSpPr>
          <p:nvPr userDrawn="1"/>
        </p:nvGrpSpPr>
        <p:grpSpPr>
          <a:xfrm>
            <a:off x="6138108" y="4023960"/>
            <a:ext cx="354244" cy="354244"/>
            <a:chOff x="5941025" y="3634400"/>
            <a:chExt cx="467650" cy="467650"/>
          </a:xfrm>
        </p:grpSpPr>
        <p:sp>
          <p:nvSpPr>
            <p:cNvPr id="227"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8"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9"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0"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1"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2"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33" name="Shape 759"/>
          <p:cNvGrpSpPr>
            <a:grpSpLocks noChangeAspect="1"/>
          </p:cNvGrpSpPr>
          <p:nvPr userDrawn="1"/>
        </p:nvGrpSpPr>
        <p:grpSpPr>
          <a:xfrm>
            <a:off x="6669912" y="4046573"/>
            <a:ext cx="309021" cy="309041"/>
            <a:chOff x="6643075" y="3664250"/>
            <a:chExt cx="407950" cy="407975"/>
          </a:xfrm>
        </p:grpSpPr>
        <p:sp>
          <p:nvSpPr>
            <p:cNvPr id="234" name="Shape 760"/>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5" name="Shape 761"/>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36" name="Shape 762"/>
          <p:cNvGrpSpPr>
            <a:grpSpLocks noChangeAspect="1"/>
          </p:cNvGrpSpPr>
          <p:nvPr userDrawn="1"/>
        </p:nvGrpSpPr>
        <p:grpSpPr>
          <a:xfrm>
            <a:off x="2074291" y="4542848"/>
            <a:ext cx="334872" cy="334853"/>
            <a:chOff x="576250" y="4319400"/>
            <a:chExt cx="442075" cy="442050"/>
          </a:xfrm>
        </p:grpSpPr>
        <p:sp>
          <p:nvSpPr>
            <p:cNvPr id="237" name="Shape 76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8" name="Shape 764"/>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9" name="Shape 765"/>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0" name="Shape 766"/>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41" name="Shape 767"/>
          <p:cNvSpPr>
            <a:spLocks noChangeAspect="1"/>
          </p:cNvSpPr>
          <p:nvPr userDrawn="1"/>
        </p:nvSpPr>
        <p:spPr>
          <a:xfrm>
            <a:off x="2569660" y="4607945"/>
            <a:ext cx="362540" cy="20478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768"/>
          <p:cNvSpPr>
            <a:spLocks noChangeAspect="1"/>
          </p:cNvSpPr>
          <p:nvPr userDrawn="1"/>
        </p:nvSpPr>
        <p:spPr>
          <a:xfrm>
            <a:off x="4634140" y="4556737"/>
            <a:ext cx="307185" cy="30720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769"/>
          <p:cNvSpPr>
            <a:spLocks noChangeAspect="1"/>
          </p:cNvSpPr>
          <p:nvPr userDrawn="1"/>
        </p:nvSpPr>
        <p:spPr>
          <a:xfrm>
            <a:off x="4124937" y="4576109"/>
            <a:ext cx="307185" cy="268458"/>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4" name="Shape 770"/>
          <p:cNvSpPr>
            <a:spLocks noChangeAspect="1"/>
          </p:cNvSpPr>
          <p:nvPr userDrawn="1"/>
        </p:nvSpPr>
        <p:spPr>
          <a:xfrm>
            <a:off x="5141961" y="4555354"/>
            <a:ext cx="309950" cy="309969"/>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45" name="Shape 771"/>
          <p:cNvGrpSpPr>
            <a:grpSpLocks noChangeAspect="1"/>
          </p:cNvGrpSpPr>
          <p:nvPr userDrawn="1"/>
        </p:nvGrpSpPr>
        <p:grpSpPr>
          <a:xfrm>
            <a:off x="5628464" y="4559912"/>
            <a:ext cx="355154" cy="293361"/>
            <a:chOff x="5268225" y="4341925"/>
            <a:chExt cx="468850" cy="387275"/>
          </a:xfrm>
        </p:grpSpPr>
        <p:sp>
          <p:nvSpPr>
            <p:cNvPr id="246" name="Shape 772"/>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7" name="Shape 773"/>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8" name="Shape 774"/>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9" name="Shape 775"/>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0" name="Shape 776"/>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1" name="Shape 777"/>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2" name="Shape 778"/>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3" name="Shape 779"/>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54" name="Shape 780"/>
          <p:cNvGrpSpPr>
            <a:grpSpLocks noChangeAspect="1"/>
          </p:cNvGrpSpPr>
          <p:nvPr userDrawn="1"/>
        </p:nvGrpSpPr>
        <p:grpSpPr>
          <a:xfrm>
            <a:off x="6155645" y="4550689"/>
            <a:ext cx="319173" cy="319173"/>
            <a:chOff x="5964175" y="4329750"/>
            <a:chExt cx="421350" cy="421350"/>
          </a:xfrm>
        </p:grpSpPr>
        <p:sp>
          <p:nvSpPr>
            <p:cNvPr id="255" name="Shape 781"/>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6" name="Shape 782"/>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61" name="Shape 823"/>
          <p:cNvGrpSpPr>
            <a:grpSpLocks noChangeAspect="1"/>
          </p:cNvGrpSpPr>
          <p:nvPr userDrawn="1"/>
        </p:nvGrpSpPr>
        <p:grpSpPr>
          <a:xfrm>
            <a:off x="4612863" y="1499235"/>
            <a:ext cx="349623" cy="311805"/>
            <a:chOff x="3927500" y="301425"/>
            <a:chExt cx="461550" cy="411625"/>
          </a:xfrm>
        </p:grpSpPr>
        <p:sp>
          <p:nvSpPr>
            <p:cNvPr id="262"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3"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4"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5"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6"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7"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8"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9"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0"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1"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2"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3"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4"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5"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6"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7"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8"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9"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0"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1"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2"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3"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4"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5"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6"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7"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8"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89" name="Shape 851"/>
          <p:cNvGrpSpPr>
            <a:grpSpLocks noChangeAspect="1"/>
          </p:cNvGrpSpPr>
          <p:nvPr userDrawn="1"/>
        </p:nvGrpSpPr>
        <p:grpSpPr>
          <a:xfrm>
            <a:off x="6674515" y="1505238"/>
            <a:ext cx="299817" cy="299817"/>
            <a:chOff x="6649150" y="309350"/>
            <a:chExt cx="395800" cy="395800"/>
          </a:xfrm>
        </p:grpSpPr>
        <p:sp>
          <p:nvSpPr>
            <p:cNvPr id="290" name="Shape 852"/>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1" name="Shape 853"/>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2" name="Shape 854"/>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3" name="Shape 855"/>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4" name="Shape 856"/>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5" name="Shape 857"/>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6" name="Shape 858"/>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7" name="Shape 859"/>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8" name="Shape 860"/>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9" name="Shape 861"/>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0" name="Shape 862"/>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1" name="Shape 863"/>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2" name="Shape 864"/>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3" name="Shape 865"/>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4" name="Shape 866"/>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5" name="Shape 867"/>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6" name="Shape 868"/>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7" name="Shape 869"/>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8" name="Shape 870"/>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9" name="Shape 871"/>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0" name="Shape 872"/>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1" name="Shape 873"/>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2" name="Shape 874"/>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13" name="Shape 875"/>
          <p:cNvGrpSpPr>
            <a:grpSpLocks noChangeAspect="1"/>
          </p:cNvGrpSpPr>
          <p:nvPr userDrawn="1"/>
        </p:nvGrpSpPr>
        <p:grpSpPr>
          <a:xfrm>
            <a:off x="6163012" y="1512148"/>
            <a:ext cx="304437" cy="288285"/>
            <a:chOff x="5973900" y="318475"/>
            <a:chExt cx="401900" cy="380575"/>
          </a:xfrm>
        </p:grpSpPr>
        <p:sp>
          <p:nvSpPr>
            <p:cNvPr id="314" name="Shape 876"/>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5" name="Shape 877"/>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6" name="Shape 878"/>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7" name="Shape 879"/>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8" name="Shape 880"/>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9" name="Shape 881"/>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0" name="Shape 882"/>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1" name="Shape 883"/>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2" name="Shape 884"/>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885"/>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4" name="Shape 886"/>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887"/>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6" name="Shape 888"/>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889"/>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28" name="Shape 890"/>
          <p:cNvGrpSpPr>
            <a:grpSpLocks noChangeAspect="1"/>
          </p:cNvGrpSpPr>
          <p:nvPr userDrawn="1"/>
        </p:nvGrpSpPr>
        <p:grpSpPr>
          <a:xfrm>
            <a:off x="2598710" y="1974754"/>
            <a:ext cx="309021" cy="376837"/>
            <a:chOff x="1268550" y="929175"/>
            <a:chExt cx="407950" cy="497475"/>
          </a:xfrm>
        </p:grpSpPr>
        <p:sp>
          <p:nvSpPr>
            <p:cNvPr id="329" name="Shape 891"/>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0" name="Shape 892"/>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893"/>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32" name="Shape 894"/>
          <p:cNvGrpSpPr>
            <a:grpSpLocks noChangeAspect="1"/>
          </p:cNvGrpSpPr>
          <p:nvPr userDrawn="1"/>
        </p:nvGrpSpPr>
        <p:grpSpPr>
          <a:xfrm>
            <a:off x="6641769" y="1989051"/>
            <a:ext cx="365303" cy="350553"/>
            <a:chOff x="6605925" y="948050"/>
            <a:chExt cx="482250" cy="462775"/>
          </a:xfrm>
        </p:grpSpPr>
        <p:sp>
          <p:nvSpPr>
            <p:cNvPr id="333" name="Shape 895"/>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4" name="Shape 896"/>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5" name="Shape 897"/>
            <p:cNvSpPr/>
            <p:nvPr/>
          </p:nvSpPr>
          <p:spPr>
            <a:xfrm>
              <a:off x="6847025" y="948050"/>
              <a:ext cx="25" cy="23775"/>
            </a:xfrm>
            <a:custGeom>
              <a:avLst/>
              <a:gdLst/>
              <a:ahLst/>
              <a:cxnLst/>
              <a:rect l="0" t="0" r="0" b="0"/>
              <a:pathLst>
                <a:path w="1" h="951" fill="none" extrusionOk="0">
                  <a:moveTo>
                    <a:pt x="1" y="951"/>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6" name="Shape 898"/>
            <p:cNvSpPr/>
            <p:nvPr/>
          </p:nvSpPr>
          <p:spPr>
            <a:xfrm>
              <a:off x="6847025" y="1001025"/>
              <a:ext cx="25" cy="183900"/>
            </a:xfrm>
            <a:custGeom>
              <a:avLst/>
              <a:gdLst/>
              <a:ahLst/>
              <a:cxnLst/>
              <a:rect l="0" t="0" r="0" b="0"/>
              <a:pathLst>
                <a:path w="1" h="7356" fill="none" extrusionOk="0">
                  <a:moveTo>
                    <a:pt x="1" y="1"/>
                  </a:moveTo>
                  <a:lnTo>
                    <a:pt x="1" y="735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7" name="Shape 899"/>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8" name="Shape 900"/>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39" name="Shape 901"/>
          <p:cNvGrpSpPr>
            <a:grpSpLocks noChangeAspect="1"/>
          </p:cNvGrpSpPr>
          <p:nvPr userDrawn="1"/>
        </p:nvGrpSpPr>
        <p:grpSpPr>
          <a:xfrm>
            <a:off x="6727103" y="3027263"/>
            <a:ext cx="194640" cy="308587"/>
            <a:chOff x="6718575" y="2318625"/>
            <a:chExt cx="256950" cy="407375"/>
          </a:xfrm>
        </p:grpSpPr>
        <p:sp>
          <p:nvSpPr>
            <p:cNvPr id="340"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1"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2"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3"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4"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5"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6"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7"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48" name="Shape 910"/>
          <p:cNvGrpSpPr>
            <a:grpSpLocks noChangeAspect="1"/>
          </p:cNvGrpSpPr>
          <p:nvPr userDrawn="1"/>
        </p:nvGrpSpPr>
        <p:grpSpPr>
          <a:xfrm>
            <a:off x="4114730" y="3592260"/>
            <a:ext cx="327486" cy="199278"/>
            <a:chOff x="3269900" y="3064500"/>
            <a:chExt cx="432325" cy="263075"/>
          </a:xfrm>
        </p:grpSpPr>
        <p:sp>
          <p:nvSpPr>
            <p:cNvPr id="349" name="Shape 911"/>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0" name="Shape 912"/>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1" name="Shape 913"/>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52" name="Shape 914"/>
          <p:cNvGrpSpPr>
            <a:grpSpLocks noChangeAspect="1"/>
          </p:cNvGrpSpPr>
          <p:nvPr userDrawn="1"/>
        </p:nvGrpSpPr>
        <p:grpSpPr>
          <a:xfrm>
            <a:off x="6704947" y="3531378"/>
            <a:ext cx="238933" cy="335799"/>
            <a:chOff x="6689325" y="2984125"/>
            <a:chExt cx="315425" cy="443300"/>
          </a:xfrm>
        </p:grpSpPr>
        <p:sp>
          <p:nvSpPr>
            <p:cNvPr id="353" name="Shape 915"/>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4" name="Shape 916"/>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5" name="Shape 917"/>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6" name="Shape 918"/>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7" name="Shape 919"/>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58" name="Shape 920"/>
          <p:cNvGrpSpPr>
            <a:grpSpLocks noChangeAspect="1"/>
          </p:cNvGrpSpPr>
          <p:nvPr userDrawn="1"/>
        </p:nvGrpSpPr>
        <p:grpSpPr>
          <a:xfrm>
            <a:off x="3143863" y="4517946"/>
            <a:ext cx="231093" cy="373597"/>
            <a:chOff x="1988225" y="4286525"/>
            <a:chExt cx="305075" cy="493200"/>
          </a:xfrm>
        </p:grpSpPr>
        <p:sp>
          <p:nvSpPr>
            <p:cNvPr id="359" name="Shape 921"/>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0" name="Shape 922"/>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1" name="Shape 923"/>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2" name="Shape 924"/>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3" name="Shape 925"/>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4" name="Shape 926"/>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5" name="Shape 927"/>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66" name="Shape 928"/>
          <p:cNvGrpSpPr>
            <a:grpSpLocks noChangeAspect="1"/>
          </p:cNvGrpSpPr>
          <p:nvPr userDrawn="1"/>
        </p:nvGrpSpPr>
        <p:grpSpPr>
          <a:xfrm>
            <a:off x="3634136" y="4544230"/>
            <a:ext cx="279063" cy="353317"/>
            <a:chOff x="2635450" y="4321225"/>
            <a:chExt cx="368400" cy="466425"/>
          </a:xfrm>
        </p:grpSpPr>
        <p:sp>
          <p:nvSpPr>
            <p:cNvPr id="367" name="Shape 929"/>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8" name="Shape 930"/>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9" name="Shape 931"/>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0" name="Shape 932"/>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1" name="Shape 933"/>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2" name="Shape 934"/>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73" name="Shape 935"/>
          <p:cNvGrpSpPr>
            <a:grpSpLocks noChangeAspect="1"/>
          </p:cNvGrpSpPr>
          <p:nvPr userDrawn="1"/>
        </p:nvGrpSpPr>
        <p:grpSpPr>
          <a:xfrm>
            <a:off x="6669912" y="4535463"/>
            <a:ext cx="309021" cy="345929"/>
            <a:chOff x="6643075" y="4309650"/>
            <a:chExt cx="407950" cy="456675"/>
          </a:xfrm>
        </p:grpSpPr>
        <p:sp>
          <p:nvSpPr>
            <p:cNvPr id="374" name="Shape 936"/>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5" name="Shape 937"/>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6" name="Shape 938"/>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7" name="Shape 939"/>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8" name="Shape 940"/>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9" name="Shape 941"/>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0" name="Shape 942"/>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1" name="Shape 943"/>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2" name="Shape 944"/>
            <p:cNvSpPr/>
            <p:nvPr/>
          </p:nvSpPr>
          <p:spPr>
            <a:xfrm>
              <a:off x="6847025" y="4414975"/>
              <a:ext cx="25" cy="145550"/>
            </a:xfrm>
            <a:custGeom>
              <a:avLst/>
              <a:gdLst/>
              <a:ahLst/>
              <a:cxnLst/>
              <a:rect l="0" t="0" r="0" b="0"/>
              <a:pathLst>
                <a:path w="1" h="5822" fill="none" extrusionOk="0">
                  <a:moveTo>
                    <a:pt x="1" y="1"/>
                  </a:moveTo>
                  <a:lnTo>
                    <a:pt x="1" y="5822"/>
                  </a:lnTo>
                </a:path>
              </a:pathLst>
            </a:custGeom>
            <a:noFill/>
            <a:ln w="12175" cap="rnd" cmpd="sng">
              <a:solidFill>
                <a:srgbClr val="0294C7"/>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83" name="TextBox 382"/>
          <p:cNvSpPr txBox="1"/>
          <p:nvPr userDrawn="1"/>
        </p:nvSpPr>
        <p:spPr>
          <a:xfrm>
            <a:off x="2657754" y="876053"/>
            <a:ext cx="3724353" cy="369332"/>
          </a:xfrm>
          <a:prstGeom prst="rect">
            <a:avLst/>
          </a:prstGeom>
          <a:noFill/>
        </p:spPr>
        <p:txBody>
          <a:bodyPr wrap="none" rtlCol="0">
            <a:spAutoFit/>
          </a:bodyPr>
          <a:lstStyle/>
          <a:p>
            <a:r>
              <a:rPr lang="en-US" dirty="0">
                <a:solidFill>
                  <a:srgbClr val="0294C7"/>
                </a:solidFill>
              </a:rPr>
              <a:t>To use icons click into slide master</a:t>
            </a:r>
          </a:p>
        </p:txBody>
      </p:sp>
    </p:spTree>
    <p:extLst>
      <p:ext uri="{BB962C8B-B14F-4D97-AF65-F5344CB8AC3E}">
        <p14:creationId xmlns:p14="http://schemas.microsoft.com/office/powerpoint/2010/main" val="7394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nk icons">
    <p:spTree>
      <p:nvGrpSpPr>
        <p:cNvPr id="1" name=""/>
        <p:cNvGrpSpPr/>
        <p:nvPr/>
      </p:nvGrpSpPr>
      <p:grpSpPr>
        <a:xfrm>
          <a:off x="0" y="0"/>
          <a:ext cx="0" cy="0"/>
          <a:chOff x="0" y="0"/>
          <a:chExt cx="0" cy="0"/>
        </a:xfrm>
      </p:grpSpPr>
      <p:grpSp>
        <p:nvGrpSpPr>
          <p:cNvPr id="9" name="Shape 536"/>
          <p:cNvGrpSpPr/>
          <p:nvPr userDrawn="1"/>
        </p:nvGrpSpPr>
        <p:grpSpPr>
          <a:xfrm>
            <a:off x="2075274" y="1552139"/>
            <a:ext cx="309041" cy="403123"/>
            <a:chOff x="590250" y="244200"/>
            <a:chExt cx="407975" cy="532175"/>
          </a:xfrm>
        </p:grpSpPr>
        <p:sp>
          <p:nvSpPr>
            <p:cNvPr id="10" name="Shape 537"/>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538"/>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539"/>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540"/>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541"/>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542"/>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543"/>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544"/>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545"/>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546"/>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547"/>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548"/>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 name="Shape 549"/>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 name="Shape 550"/>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5" name="Shape 551"/>
          <p:cNvGrpSpPr/>
          <p:nvPr userDrawn="1"/>
        </p:nvGrpSpPr>
        <p:grpSpPr>
          <a:xfrm>
            <a:off x="2573387" y="1611640"/>
            <a:ext cx="335800" cy="279518"/>
            <a:chOff x="1247825" y="322750"/>
            <a:chExt cx="443300" cy="369000"/>
          </a:xfrm>
        </p:grpSpPr>
        <p:sp>
          <p:nvSpPr>
            <p:cNvPr id="26" name="Shape 552"/>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553"/>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554"/>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 name="Shape 555"/>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 name="Shape 556"/>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1" name="Shape 557"/>
          <p:cNvGrpSpPr/>
          <p:nvPr userDrawn="1"/>
        </p:nvGrpSpPr>
        <p:grpSpPr>
          <a:xfrm>
            <a:off x="3089964" y="1610258"/>
            <a:ext cx="321028" cy="282282"/>
            <a:chOff x="1929775" y="320925"/>
            <a:chExt cx="423800" cy="372650"/>
          </a:xfrm>
        </p:grpSpPr>
        <p:sp>
          <p:nvSpPr>
            <p:cNvPr id="32" name="Shape 558"/>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559"/>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560"/>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 name="Shape 561"/>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 name="Shape 562"/>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7" name="Shape 563"/>
          <p:cNvSpPr/>
          <p:nvPr userDrawn="1"/>
        </p:nvSpPr>
        <p:spPr>
          <a:xfrm>
            <a:off x="3628250" y="1600112"/>
            <a:ext cx="262909" cy="302583"/>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 name="Shape 564"/>
          <p:cNvSpPr/>
          <p:nvPr userDrawn="1"/>
        </p:nvSpPr>
        <p:spPr>
          <a:xfrm>
            <a:off x="4155444" y="1601040"/>
            <a:ext cx="226928" cy="300727"/>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39" name="Shape 565"/>
          <p:cNvGrpSpPr/>
          <p:nvPr userDrawn="1"/>
        </p:nvGrpSpPr>
        <p:grpSpPr>
          <a:xfrm>
            <a:off x="5135479" y="1578424"/>
            <a:ext cx="303511" cy="345931"/>
            <a:chOff x="4630125" y="278900"/>
            <a:chExt cx="400675" cy="456675"/>
          </a:xfrm>
        </p:grpSpPr>
        <p:sp>
          <p:nvSpPr>
            <p:cNvPr id="40" name="Shape 566"/>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 name="Shape 567"/>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568"/>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 name="Shape 569"/>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44" name="Shape 570"/>
          <p:cNvSpPr/>
          <p:nvPr userDrawn="1"/>
        </p:nvSpPr>
        <p:spPr>
          <a:xfrm>
            <a:off x="5622621" y="1599657"/>
            <a:ext cx="347787" cy="303492"/>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45" name="Shape 571"/>
          <p:cNvGrpSpPr/>
          <p:nvPr userDrawn="1"/>
        </p:nvGrpSpPr>
        <p:grpSpPr>
          <a:xfrm>
            <a:off x="2079894" y="2071007"/>
            <a:ext cx="309022" cy="376837"/>
            <a:chOff x="596350" y="929175"/>
            <a:chExt cx="407950" cy="497475"/>
          </a:xfrm>
        </p:grpSpPr>
        <p:sp>
          <p:nvSpPr>
            <p:cNvPr id="46" name="Shape 5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5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5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 name="Shape 5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5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1" name="Shape 5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 name="Shape 5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53" name="Shape 579"/>
          <p:cNvGrpSpPr/>
          <p:nvPr userDrawn="1"/>
        </p:nvGrpSpPr>
        <p:grpSpPr>
          <a:xfrm>
            <a:off x="3093183" y="2125907"/>
            <a:ext cx="314590" cy="269367"/>
            <a:chOff x="1934025" y="1001650"/>
            <a:chExt cx="415300" cy="355600"/>
          </a:xfrm>
        </p:grpSpPr>
        <p:sp>
          <p:nvSpPr>
            <p:cNvPr id="54"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5"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58" name="Shape 584"/>
          <p:cNvSpPr/>
          <p:nvPr userDrawn="1"/>
        </p:nvSpPr>
        <p:spPr>
          <a:xfrm>
            <a:off x="3601509" y="2103310"/>
            <a:ext cx="316408" cy="314571"/>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585"/>
          <p:cNvSpPr/>
          <p:nvPr userDrawn="1"/>
        </p:nvSpPr>
        <p:spPr>
          <a:xfrm>
            <a:off x="4111167" y="2118990"/>
            <a:ext cx="315499" cy="283210"/>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0" name="Shape 586"/>
          <p:cNvSpPr/>
          <p:nvPr userDrawn="1"/>
        </p:nvSpPr>
        <p:spPr>
          <a:xfrm>
            <a:off x="4624972" y="2121301"/>
            <a:ext cx="306276" cy="27859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1" name="Shape 587"/>
          <p:cNvSpPr/>
          <p:nvPr userDrawn="1"/>
        </p:nvSpPr>
        <p:spPr>
          <a:xfrm>
            <a:off x="5144325" y="2124066"/>
            <a:ext cx="285975" cy="27306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62" name="Shape 588"/>
          <p:cNvGrpSpPr/>
          <p:nvPr userDrawn="1"/>
        </p:nvGrpSpPr>
        <p:grpSpPr>
          <a:xfrm>
            <a:off x="5638667" y="2105606"/>
            <a:ext cx="315499" cy="315953"/>
            <a:chOff x="5294400" y="974850"/>
            <a:chExt cx="416500" cy="417100"/>
          </a:xfrm>
        </p:grpSpPr>
        <p:sp>
          <p:nvSpPr>
            <p:cNvPr id="63" name="Shape 589"/>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4" name="Shape 590"/>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5" name="Shape 591"/>
          <p:cNvGrpSpPr/>
          <p:nvPr userDrawn="1"/>
        </p:nvGrpSpPr>
        <p:grpSpPr>
          <a:xfrm>
            <a:off x="6110040" y="2070098"/>
            <a:ext cx="391135" cy="380985"/>
            <a:chOff x="5916675" y="927975"/>
            <a:chExt cx="516350" cy="502950"/>
          </a:xfrm>
        </p:grpSpPr>
        <p:sp>
          <p:nvSpPr>
            <p:cNvPr id="66" name="Shape 59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59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68" name="Shape 594"/>
          <p:cNvGrpSpPr/>
          <p:nvPr userDrawn="1"/>
        </p:nvGrpSpPr>
        <p:grpSpPr>
          <a:xfrm>
            <a:off x="2055900" y="2655381"/>
            <a:ext cx="352389" cy="238007"/>
            <a:chOff x="564675" y="1700625"/>
            <a:chExt cx="465200" cy="314200"/>
          </a:xfrm>
        </p:grpSpPr>
        <p:sp>
          <p:nvSpPr>
            <p:cNvPr id="69" name="Shape 595"/>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 name="Shape 596"/>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597"/>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72" name="Shape 598"/>
          <p:cNvGrpSpPr/>
          <p:nvPr userDrawn="1"/>
        </p:nvGrpSpPr>
        <p:grpSpPr>
          <a:xfrm>
            <a:off x="2565092" y="2597261"/>
            <a:ext cx="352389" cy="345022"/>
            <a:chOff x="1236875" y="1623900"/>
            <a:chExt cx="465200" cy="455475"/>
          </a:xfrm>
        </p:grpSpPr>
        <p:sp>
          <p:nvSpPr>
            <p:cNvPr id="73" name="Shape 599"/>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600"/>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601"/>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602"/>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603"/>
            <p:cNvSpPr/>
            <p:nvPr/>
          </p:nvSpPr>
          <p:spPr>
            <a:xfrm>
              <a:off x="1402500" y="1810225"/>
              <a:ext cx="133975" cy="25"/>
            </a:xfrm>
            <a:custGeom>
              <a:avLst/>
              <a:gdLst/>
              <a:ahLst/>
              <a:cxnLst/>
              <a:rect l="0" t="0" r="0" b="0"/>
              <a:pathLst>
                <a:path w="5359" h="1" fill="none" extrusionOk="0">
                  <a:moveTo>
                    <a:pt x="0" y="0"/>
                  </a:moveTo>
                  <a:lnTo>
                    <a:pt x="535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8" name="Shape 604"/>
            <p:cNvSpPr/>
            <p:nvPr/>
          </p:nvSpPr>
          <p:spPr>
            <a:xfrm>
              <a:off x="1402500" y="1844325"/>
              <a:ext cx="133975" cy="25"/>
            </a:xfrm>
            <a:custGeom>
              <a:avLst/>
              <a:gdLst/>
              <a:ahLst/>
              <a:cxnLst/>
              <a:rect l="0" t="0" r="0" b="0"/>
              <a:pathLst>
                <a:path w="5359" h="1" fill="none" extrusionOk="0">
                  <a:moveTo>
                    <a:pt x="0" y="0"/>
                  </a:moveTo>
                  <a:lnTo>
                    <a:pt x="535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 name="Shape 605"/>
            <p:cNvSpPr/>
            <p:nvPr/>
          </p:nvSpPr>
          <p:spPr>
            <a:xfrm>
              <a:off x="1402500" y="1878425"/>
              <a:ext cx="85250" cy="25"/>
            </a:xfrm>
            <a:custGeom>
              <a:avLst/>
              <a:gdLst/>
              <a:ahLst/>
              <a:cxnLst/>
              <a:rect l="0" t="0" r="0" b="0"/>
              <a:pathLst>
                <a:path w="3410" h="1" fill="none" extrusionOk="0">
                  <a:moveTo>
                    <a:pt x="0" y="0"/>
                  </a:moveTo>
                  <a:lnTo>
                    <a:pt x="341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80" name="Shape 606"/>
          <p:cNvGrpSpPr/>
          <p:nvPr userDrawn="1"/>
        </p:nvGrpSpPr>
        <p:grpSpPr>
          <a:xfrm>
            <a:off x="3085343" y="2604647"/>
            <a:ext cx="330270" cy="330251"/>
            <a:chOff x="1923675" y="1633650"/>
            <a:chExt cx="436000" cy="435975"/>
          </a:xfrm>
        </p:grpSpPr>
        <p:sp>
          <p:nvSpPr>
            <p:cNvPr id="81"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2"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6"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87" name="Shape 613"/>
          <p:cNvGrpSpPr/>
          <p:nvPr userDrawn="1"/>
        </p:nvGrpSpPr>
        <p:grpSpPr>
          <a:xfrm>
            <a:off x="3593152" y="2603265"/>
            <a:ext cx="333016" cy="333016"/>
            <a:chOff x="2594050" y="1631825"/>
            <a:chExt cx="439625" cy="439625"/>
          </a:xfrm>
        </p:grpSpPr>
        <p:sp>
          <p:nvSpPr>
            <p:cNvPr id="88" name="Shape 6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9" name="Shape 6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6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 name="Shape 61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92" name="Shape 618"/>
          <p:cNvSpPr/>
          <p:nvPr userDrawn="1"/>
        </p:nvSpPr>
        <p:spPr>
          <a:xfrm>
            <a:off x="4117151" y="2618041"/>
            <a:ext cx="303511" cy="3035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93" name="Shape 619"/>
          <p:cNvGrpSpPr/>
          <p:nvPr userDrawn="1"/>
        </p:nvGrpSpPr>
        <p:grpSpPr>
          <a:xfrm>
            <a:off x="4642896" y="2578362"/>
            <a:ext cx="270295" cy="382822"/>
            <a:chOff x="3979850" y="1598950"/>
            <a:chExt cx="356825" cy="505375"/>
          </a:xfrm>
        </p:grpSpPr>
        <p:sp>
          <p:nvSpPr>
            <p:cNvPr id="94" name="Shape 620"/>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5" name="Shape 621"/>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96" name="Shape 622"/>
          <p:cNvGrpSpPr/>
          <p:nvPr userDrawn="1"/>
        </p:nvGrpSpPr>
        <p:grpSpPr>
          <a:xfrm>
            <a:off x="5109194" y="2660456"/>
            <a:ext cx="356082" cy="218633"/>
            <a:chOff x="4595425" y="1707325"/>
            <a:chExt cx="470075" cy="288625"/>
          </a:xfrm>
        </p:grpSpPr>
        <p:sp>
          <p:nvSpPr>
            <p:cNvPr id="97" name="Shape 623"/>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8" name="Shape 624"/>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9" name="Shape 625"/>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Shape 626"/>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1" name="Shape 627"/>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02" name="Shape 628"/>
          <p:cNvGrpSpPr/>
          <p:nvPr userDrawn="1"/>
        </p:nvGrpSpPr>
        <p:grpSpPr>
          <a:xfrm>
            <a:off x="5635448" y="2606957"/>
            <a:ext cx="321956" cy="325630"/>
            <a:chOff x="5290150" y="1636700"/>
            <a:chExt cx="425025" cy="429875"/>
          </a:xfrm>
        </p:grpSpPr>
        <p:sp>
          <p:nvSpPr>
            <p:cNvPr id="103" name="Shape 629"/>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4" name="Shape 630"/>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05" name="Shape 631"/>
          <p:cNvGrpSpPr/>
          <p:nvPr userDrawn="1"/>
        </p:nvGrpSpPr>
        <p:grpSpPr>
          <a:xfrm>
            <a:off x="6143711" y="2597261"/>
            <a:ext cx="323793" cy="339493"/>
            <a:chOff x="5961125" y="1623900"/>
            <a:chExt cx="427450" cy="448175"/>
          </a:xfrm>
        </p:grpSpPr>
        <p:sp>
          <p:nvSpPr>
            <p:cNvPr id="10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13" name="Shape 639"/>
          <p:cNvGrpSpPr/>
          <p:nvPr userDrawn="1"/>
        </p:nvGrpSpPr>
        <p:grpSpPr>
          <a:xfrm>
            <a:off x="6641824" y="2606029"/>
            <a:ext cx="345931" cy="327486"/>
            <a:chOff x="6618700" y="1635475"/>
            <a:chExt cx="456675" cy="432325"/>
          </a:xfrm>
        </p:grpSpPr>
        <p:sp>
          <p:nvSpPr>
            <p:cNvPr id="114" name="Shape 640"/>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5" name="Shape 641"/>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6" name="Shape 642"/>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643"/>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 name="Shape 644"/>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19" name="Shape 645"/>
          <p:cNvGrpSpPr/>
          <p:nvPr userDrawn="1"/>
        </p:nvGrpSpPr>
        <p:grpSpPr>
          <a:xfrm>
            <a:off x="2095101" y="3131829"/>
            <a:ext cx="273988" cy="294270"/>
            <a:chOff x="616425" y="2329600"/>
            <a:chExt cx="361700" cy="388475"/>
          </a:xfrm>
        </p:grpSpPr>
        <p:sp>
          <p:nvSpPr>
            <p:cNvPr id="120" name="Shape 646"/>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1" name="Shape 647"/>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2" name="Shape 648"/>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3" name="Shape 649"/>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4" name="Shape 650"/>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5" name="Shape 651"/>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6" name="Shape 652"/>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7" name="Shape 653"/>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28" name="Shape 654"/>
          <p:cNvGrpSpPr/>
          <p:nvPr userDrawn="1"/>
        </p:nvGrpSpPr>
        <p:grpSpPr>
          <a:xfrm>
            <a:off x="2596926" y="3134594"/>
            <a:ext cx="288740" cy="288740"/>
            <a:chOff x="1278900" y="2333250"/>
            <a:chExt cx="381175" cy="381175"/>
          </a:xfrm>
        </p:grpSpPr>
        <p:sp>
          <p:nvSpPr>
            <p:cNvPr id="129" name="Shape 655"/>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0" name="Shape 656"/>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1" name="Shape 657"/>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2" name="Shape 658"/>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33" name="Shape 659"/>
          <p:cNvGrpSpPr/>
          <p:nvPr userDrawn="1"/>
        </p:nvGrpSpPr>
        <p:grpSpPr>
          <a:xfrm>
            <a:off x="3106098" y="3134594"/>
            <a:ext cx="288759" cy="288740"/>
            <a:chOff x="1951075" y="2333250"/>
            <a:chExt cx="381200" cy="381175"/>
          </a:xfrm>
        </p:grpSpPr>
        <p:sp>
          <p:nvSpPr>
            <p:cNvPr id="134" name="Shape 660"/>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5" name="Shape 661"/>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6" name="Shape 662"/>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7" name="Shape 663"/>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38" name="Shape 664"/>
          <p:cNvGrpSpPr/>
          <p:nvPr userDrawn="1"/>
        </p:nvGrpSpPr>
        <p:grpSpPr>
          <a:xfrm>
            <a:off x="3615290" y="3134594"/>
            <a:ext cx="288740" cy="288740"/>
            <a:chOff x="2623275" y="2333250"/>
            <a:chExt cx="381175" cy="381175"/>
          </a:xfrm>
        </p:grpSpPr>
        <p:sp>
          <p:nvSpPr>
            <p:cNvPr id="139" name="Shape 665"/>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0" name="Shape 666"/>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667"/>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2" name="Shape 668"/>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3" name="Shape 669"/>
          <p:cNvGrpSpPr/>
          <p:nvPr userDrawn="1"/>
        </p:nvGrpSpPr>
        <p:grpSpPr>
          <a:xfrm>
            <a:off x="4191823" y="3084788"/>
            <a:ext cx="154057" cy="384677"/>
            <a:chOff x="3384375" y="2267500"/>
            <a:chExt cx="203375" cy="507825"/>
          </a:xfrm>
        </p:grpSpPr>
        <p:sp>
          <p:nvSpPr>
            <p:cNvPr id="144" name="Shape 670"/>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671"/>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6" name="Shape 672"/>
          <p:cNvGrpSpPr/>
          <p:nvPr userDrawn="1"/>
        </p:nvGrpSpPr>
        <p:grpSpPr>
          <a:xfrm>
            <a:off x="5224031" y="3133666"/>
            <a:ext cx="126389" cy="286903"/>
            <a:chOff x="4747025" y="2332025"/>
            <a:chExt cx="166850" cy="378750"/>
          </a:xfrm>
        </p:grpSpPr>
        <p:sp>
          <p:nvSpPr>
            <p:cNvPr id="147" name="Shape 673"/>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8" name="Shape 674"/>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49" name="Shape 675"/>
          <p:cNvGrpSpPr/>
          <p:nvPr userDrawn="1"/>
        </p:nvGrpSpPr>
        <p:grpSpPr>
          <a:xfrm>
            <a:off x="4712548" y="3086625"/>
            <a:ext cx="130991" cy="380985"/>
            <a:chOff x="4071800" y="2269925"/>
            <a:chExt cx="172925" cy="502950"/>
          </a:xfrm>
        </p:grpSpPr>
        <p:sp>
          <p:nvSpPr>
            <p:cNvPr id="150"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1"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52" name="Shape 678"/>
          <p:cNvSpPr/>
          <p:nvPr userDrawn="1"/>
        </p:nvSpPr>
        <p:spPr>
          <a:xfrm>
            <a:off x="5652145" y="3126788"/>
            <a:ext cx="288740" cy="30442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53" name="Shape 679"/>
          <p:cNvGrpSpPr/>
          <p:nvPr userDrawn="1"/>
        </p:nvGrpSpPr>
        <p:grpSpPr>
          <a:xfrm>
            <a:off x="6152479" y="3132284"/>
            <a:ext cx="311806" cy="293361"/>
            <a:chOff x="5972700" y="2330200"/>
            <a:chExt cx="411625" cy="387275"/>
          </a:xfrm>
        </p:grpSpPr>
        <p:sp>
          <p:nvSpPr>
            <p:cNvPr id="154" name="Shape 68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5" name="Shape 68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56" name="Shape 682"/>
          <p:cNvGrpSpPr/>
          <p:nvPr userDrawn="1"/>
        </p:nvGrpSpPr>
        <p:grpSpPr>
          <a:xfrm>
            <a:off x="2182744" y="3608259"/>
            <a:ext cx="98721" cy="359775"/>
            <a:chOff x="732125" y="2958550"/>
            <a:chExt cx="130325" cy="474950"/>
          </a:xfrm>
        </p:grpSpPr>
        <p:sp>
          <p:nvSpPr>
            <p:cNvPr id="157" name="Shape 683"/>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8" name="Shape 684"/>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9" name="Shape 685"/>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0" name="Shape 686"/>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1" name="Shape 687"/>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2" name="Shape 688"/>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3" name="Shape 689"/>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4" name="Shape 690"/>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65" name="Shape 691"/>
          <p:cNvSpPr/>
          <p:nvPr userDrawn="1"/>
        </p:nvSpPr>
        <p:spPr>
          <a:xfrm>
            <a:off x="3099219" y="3594004"/>
            <a:ext cx="302583" cy="388370"/>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6" name="Shape 692"/>
          <p:cNvSpPr/>
          <p:nvPr userDrawn="1"/>
        </p:nvSpPr>
        <p:spPr>
          <a:xfrm>
            <a:off x="2629218" y="3594004"/>
            <a:ext cx="224182" cy="388370"/>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67" name="Shape 693"/>
          <p:cNvGrpSpPr/>
          <p:nvPr userDrawn="1"/>
        </p:nvGrpSpPr>
        <p:grpSpPr>
          <a:xfrm>
            <a:off x="3584857" y="3619792"/>
            <a:ext cx="349624" cy="331179"/>
            <a:chOff x="2583100" y="2973775"/>
            <a:chExt cx="461550" cy="437200"/>
          </a:xfrm>
        </p:grpSpPr>
        <p:sp>
          <p:nvSpPr>
            <p:cNvPr id="168" name="Shape 694"/>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9" name="Shape 695"/>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70" name="Shape 696"/>
          <p:cNvSpPr/>
          <p:nvPr userDrawn="1"/>
        </p:nvSpPr>
        <p:spPr>
          <a:xfrm>
            <a:off x="5126789" y="3627675"/>
            <a:ext cx="321028" cy="321028"/>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71" name="Shape 697"/>
          <p:cNvGrpSpPr/>
          <p:nvPr userDrawn="1"/>
        </p:nvGrpSpPr>
        <p:grpSpPr>
          <a:xfrm>
            <a:off x="5603159" y="3645168"/>
            <a:ext cx="392063" cy="291505"/>
            <a:chOff x="5247525" y="3007275"/>
            <a:chExt cx="517575" cy="384825"/>
          </a:xfrm>
        </p:grpSpPr>
        <p:sp>
          <p:nvSpPr>
            <p:cNvPr id="172" name="Shape 698"/>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3" name="Shape 699"/>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74" name="Shape 700"/>
          <p:cNvGrpSpPr/>
          <p:nvPr userDrawn="1"/>
        </p:nvGrpSpPr>
        <p:grpSpPr>
          <a:xfrm>
            <a:off x="4621686" y="3628560"/>
            <a:ext cx="309022" cy="315499"/>
            <a:chOff x="3951850" y="2985350"/>
            <a:chExt cx="407950" cy="416500"/>
          </a:xfrm>
        </p:grpSpPr>
        <p:sp>
          <p:nvSpPr>
            <p:cNvPr id="175"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6"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7"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8"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79" name="Shape 705"/>
          <p:cNvGrpSpPr/>
          <p:nvPr userDrawn="1"/>
        </p:nvGrpSpPr>
        <p:grpSpPr>
          <a:xfrm>
            <a:off x="2059139" y="4159889"/>
            <a:ext cx="357919" cy="274897"/>
            <a:chOff x="568950" y="3686775"/>
            <a:chExt cx="472500" cy="362900"/>
          </a:xfrm>
        </p:grpSpPr>
        <p:sp>
          <p:nvSpPr>
            <p:cNvPr id="180" name="Shape 706"/>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1" name="Shape 707"/>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2" name="Shape 708"/>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83" name="Shape 709"/>
          <p:cNvSpPr/>
          <p:nvPr userDrawn="1"/>
        </p:nvSpPr>
        <p:spPr>
          <a:xfrm>
            <a:off x="6183941" y="3612923"/>
            <a:ext cx="243536" cy="35055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84" name="Shape 710"/>
          <p:cNvGrpSpPr/>
          <p:nvPr userDrawn="1"/>
        </p:nvGrpSpPr>
        <p:grpSpPr>
          <a:xfrm>
            <a:off x="2571095" y="4182955"/>
            <a:ext cx="340402" cy="228784"/>
            <a:chOff x="1244800" y="3717225"/>
            <a:chExt cx="449375" cy="302025"/>
          </a:xfrm>
        </p:grpSpPr>
        <p:sp>
          <p:nvSpPr>
            <p:cNvPr id="185" name="Shape 711"/>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6" name="Shape 712"/>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7" name="Shape 713"/>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8" name="Shape 714"/>
            <p:cNvSpPr/>
            <p:nvPr/>
          </p:nvSpPr>
          <p:spPr>
            <a:xfrm>
              <a:off x="1302625" y="3893800"/>
              <a:ext cx="161375" cy="25"/>
            </a:xfrm>
            <a:custGeom>
              <a:avLst/>
              <a:gdLst/>
              <a:ahLst/>
              <a:cxnLst/>
              <a:rect l="0" t="0" r="0" b="0"/>
              <a:pathLst>
                <a:path w="6455" h="1" fill="none" extrusionOk="0">
                  <a:moveTo>
                    <a:pt x="6455" y="0"/>
                  </a:move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9" name="Shape 715"/>
            <p:cNvSpPr/>
            <p:nvPr/>
          </p:nvSpPr>
          <p:spPr>
            <a:xfrm>
              <a:off x="1302625" y="3933975"/>
              <a:ext cx="110250" cy="25"/>
            </a:xfrm>
            <a:custGeom>
              <a:avLst/>
              <a:gdLst/>
              <a:ahLst/>
              <a:cxnLst/>
              <a:rect l="0" t="0" r="0" b="0"/>
              <a:pathLst>
                <a:path w="4410" h="1" fill="none" extrusionOk="0">
                  <a:moveTo>
                    <a:pt x="4409" y="1"/>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0" name="Shape 716"/>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191" name="Shape 717"/>
          <p:cNvGrpSpPr/>
          <p:nvPr userDrawn="1"/>
        </p:nvGrpSpPr>
        <p:grpSpPr>
          <a:xfrm>
            <a:off x="3084888" y="4165419"/>
            <a:ext cx="331179" cy="258762"/>
            <a:chOff x="1923075" y="3694075"/>
            <a:chExt cx="437200" cy="341600"/>
          </a:xfrm>
        </p:grpSpPr>
        <p:sp>
          <p:nvSpPr>
            <p:cNvPr id="192" name="Shape 718"/>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3" name="Shape 719"/>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720"/>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5" name="Shape 721"/>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722"/>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7" name="Shape 723"/>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8" name="Shape 724"/>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9" name="Shape 725"/>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0" name="Shape 726"/>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1" name="Shape 727"/>
          <p:cNvGrpSpPr/>
          <p:nvPr userDrawn="1"/>
        </p:nvGrpSpPr>
        <p:grpSpPr>
          <a:xfrm>
            <a:off x="3597299" y="4161272"/>
            <a:ext cx="324721" cy="266602"/>
            <a:chOff x="2599525" y="3688600"/>
            <a:chExt cx="428675" cy="351950"/>
          </a:xfrm>
        </p:grpSpPr>
        <p:sp>
          <p:nvSpPr>
            <p:cNvPr id="202" name="Shape 728"/>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3" name="Shape 729"/>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4" name="Shape 730"/>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5" name="Shape 731"/>
          <p:cNvGrpSpPr/>
          <p:nvPr userDrawn="1"/>
        </p:nvGrpSpPr>
        <p:grpSpPr>
          <a:xfrm>
            <a:off x="4122171" y="4142827"/>
            <a:ext cx="300746" cy="296580"/>
            <a:chOff x="3292425" y="3664250"/>
            <a:chExt cx="397025" cy="391525"/>
          </a:xfrm>
        </p:grpSpPr>
        <p:sp>
          <p:nvSpPr>
            <p:cNvPr id="206" name="Shape 732"/>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7" name="Shape 733"/>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8" name="Shape 734"/>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09" name="Shape 735"/>
          <p:cNvGrpSpPr/>
          <p:nvPr userDrawn="1"/>
        </p:nvGrpSpPr>
        <p:grpSpPr>
          <a:xfrm>
            <a:off x="4606914" y="4181099"/>
            <a:ext cx="333035" cy="241699"/>
            <a:chOff x="3932350" y="3714775"/>
            <a:chExt cx="439650" cy="319075"/>
          </a:xfrm>
        </p:grpSpPr>
        <p:sp>
          <p:nvSpPr>
            <p:cNvPr id="210" name="Shape 73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1" name="Shape 73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2" name="Shape 73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3" name="Shape 73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4" name="Shape 74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15" name="Shape 741"/>
          <p:cNvGrpSpPr/>
          <p:nvPr userDrawn="1"/>
        </p:nvGrpSpPr>
        <p:grpSpPr>
          <a:xfrm>
            <a:off x="5116106" y="4181099"/>
            <a:ext cx="333016" cy="241699"/>
            <a:chOff x="4604550" y="3714775"/>
            <a:chExt cx="439625" cy="319075"/>
          </a:xfrm>
        </p:grpSpPr>
        <p:sp>
          <p:nvSpPr>
            <p:cNvPr id="216"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7" name="Shape 743"/>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18" name="Shape 744"/>
          <p:cNvGrpSpPr/>
          <p:nvPr userDrawn="1"/>
        </p:nvGrpSpPr>
        <p:grpSpPr>
          <a:xfrm>
            <a:off x="5637285" y="4156196"/>
            <a:ext cx="318264" cy="282756"/>
            <a:chOff x="5292575" y="3681900"/>
            <a:chExt cx="420150" cy="373275"/>
          </a:xfrm>
        </p:grpSpPr>
        <p:sp>
          <p:nvSpPr>
            <p:cNvPr id="219" name="Shape 745"/>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0" name="Shape 746"/>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1" name="Shape 747"/>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2" name="Shape 748"/>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3" name="Shape 749"/>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4" name="Shape 750"/>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5" name="Shape 751"/>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26" name="Shape 752"/>
          <p:cNvGrpSpPr/>
          <p:nvPr userDrawn="1"/>
        </p:nvGrpSpPr>
        <p:grpSpPr>
          <a:xfrm>
            <a:off x="6128486" y="4120215"/>
            <a:ext cx="354245" cy="354245"/>
            <a:chOff x="5941025" y="3634400"/>
            <a:chExt cx="467650" cy="467650"/>
          </a:xfrm>
        </p:grpSpPr>
        <p:sp>
          <p:nvSpPr>
            <p:cNvPr id="227"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8"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9"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0"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1"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2"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33" name="Shape 759"/>
          <p:cNvGrpSpPr/>
          <p:nvPr userDrawn="1"/>
        </p:nvGrpSpPr>
        <p:grpSpPr>
          <a:xfrm>
            <a:off x="6660288" y="4142827"/>
            <a:ext cx="309022" cy="309041"/>
            <a:chOff x="6643075" y="3664250"/>
            <a:chExt cx="407950" cy="407975"/>
          </a:xfrm>
        </p:grpSpPr>
        <p:sp>
          <p:nvSpPr>
            <p:cNvPr id="234" name="Shape 760"/>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5" name="Shape 761"/>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36" name="Shape 762"/>
          <p:cNvGrpSpPr/>
          <p:nvPr userDrawn="1"/>
        </p:nvGrpSpPr>
        <p:grpSpPr>
          <a:xfrm>
            <a:off x="2064669" y="4639103"/>
            <a:ext cx="334872" cy="334853"/>
            <a:chOff x="576250" y="4319400"/>
            <a:chExt cx="442075" cy="442050"/>
          </a:xfrm>
        </p:grpSpPr>
        <p:sp>
          <p:nvSpPr>
            <p:cNvPr id="237" name="Shape 76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8" name="Shape 764"/>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9" name="Shape 765"/>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0" name="Shape 766"/>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241" name="Shape 767"/>
          <p:cNvSpPr/>
          <p:nvPr userDrawn="1"/>
        </p:nvSpPr>
        <p:spPr>
          <a:xfrm>
            <a:off x="2560037" y="4704198"/>
            <a:ext cx="362540" cy="204790"/>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2" name="Shape 768"/>
          <p:cNvSpPr/>
          <p:nvPr userDrawn="1"/>
        </p:nvSpPr>
        <p:spPr>
          <a:xfrm>
            <a:off x="4624517" y="4652990"/>
            <a:ext cx="307185" cy="30720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3" name="Shape 769"/>
          <p:cNvSpPr/>
          <p:nvPr userDrawn="1"/>
        </p:nvSpPr>
        <p:spPr>
          <a:xfrm>
            <a:off x="4115314" y="4672363"/>
            <a:ext cx="307185" cy="268458"/>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4" name="Shape 770"/>
          <p:cNvSpPr/>
          <p:nvPr userDrawn="1"/>
        </p:nvSpPr>
        <p:spPr>
          <a:xfrm>
            <a:off x="5132337" y="4651608"/>
            <a:ext cx="309950" cy="309969"/>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245" name="Shape 771"/>
          <p:cNvGrpSpPr/>
          <p:nvPr userDrawn="1"/>
        </p:nvGrpSpPr>
        <p:grpSpPr>
          <a:xfrm>
            <a:off x="5618840" y="4656165"/>
            <a:ext cx="355154" cy="293361"/>
            <a:chOff x="5268225" y="4341925"/>
            <a:chExt cx="468850" cy="387275"/>
          </a:xfrm>
        </p:grpSpPr>
        <p:sp>
          <p:nvSpPr>
            <p:cNvPr id="246" name="Shape 772"/>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7" name="Shape 773"/>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8" name="Shape 774"/>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9" name="Shape 775"/>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0" name="Shape 776"/>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1" name="Shape 777"/>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2" name="Shape 778"/>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3" name="Shape 779"/>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54" name="Shape 780"/>
          <p:cNvGrpSpPr/>
          <p:nvPr userDrawn="1"/>
        </p:nvGrpSpPr>
        <p:grpSpPr>
          <a:xfrm>
            <a:off x="6146022" y="4646943"/>
            <a:ext cx="319173" cy="319173"/>
            <a:chOff x="5964175" y="4329750"/>
            <a:chExt cx="421350" cy="421350"/>
          </a:xfrm>
        </p:grpSpPr>
        <p:sp>
          <p:nvSpPr>
            <p:cNvPr id="255" name="Shape 781"/>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6" name="Shape 782"/>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61" name="Shape 823"/>
          <p:cNvGrpSpPr/>
          <p:nvPr userDrawn="1"/>
        </p:nvGrpSpPr>
        <p:grpSpPr>
          <a:xfrm>
            <a:off x="4603240" y="1595487"/>
            <a:ext cx="349624" cy="311806"/>
            <a:chOff x="3927500" y="301425"/>
            <a:chExt cx="461550" cy="411625"/>
          </a:xfrm>
        </p:grpSpPr>
        <p:sp>
          <p:nvSpPr>
            <p:cNvPr id="262"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3"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4"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5"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6"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7"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8"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9"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0"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1"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2"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3"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4"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5"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6"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7"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8"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9"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0"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1"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2"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3"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4"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5"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6"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7"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8"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289" name="Shape 851"/>
          <p:cNvGrpSpPr/>
          <p:nvPr userDrawn="1"/>
        </p:nvGrpSpPr>
        <p:grpSpPr>
          <a:xfrm>
            <a:off x="6664890" y="1601490"/>
            <a:ext cx="299818" cy="299818"/>
            <a:chOff x="6649150" y="309350"/>
            <a:chExt cx="395800" cy="395800"/>
          </a:xfrm>
        </p:grpSpPr>
        <p:sp>
          <p:nvSpPr>
            <p:cNvPr id="290" name="Shape 852"/>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1" name="Shape 853"/>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2" name="Shape 854"/>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3" name="Shape 855"/>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4" name="Shape 856"/>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5" name="Shape 857"/>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6" name="Shape 858"/>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7" name="Shape 859"/>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8" name="Shape 860"/>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9" name="Shape 861"/>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0" name="Shape 862"/>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1" name="Shape 863"/>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2" name="Shape 864"/>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3" name="Shape 865"/>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4" name="Shape 866"/>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5" name="Shape 867"/>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6" name="Shape 868"/>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7" name="Shape 869"/>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8" name="Shape 870"/>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9" name="Shape 871"/>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0" name="Shape 872"/>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1" name="Shape 873"/>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2" name="Shape 874"/>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13" name="Shape 875"/>
          <p:cNvGrpSpPr/>
          <p:nvPr userDrawn="1"/>
        </p:nvGrpSpPr>
        <p:grpSpPr>
          <a:xfrm>
            <a:off x="6153388" y="1608402"/>
            <a:ext cx="304439" cy="288286"/>
            <a:chOff x="5973900" y="318475"/>
            <a:chExt cx="401900" cy="380575"/>
          </a:xfrm>
        </p:grpSpPr>
        <p:sp>
          <p:nvSpPr>
            <p:cNvPr id="314" name="Shape 876"/>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5" name="Shape 877"/>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6" name="Shape 878"/>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7" name="Shape 879"/>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8" name="Shape 880"/>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9" name="Shape 881"/>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0" name="Shape 882"/>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1" name="Shape 883"/>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2" name="Shape 884"/>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3" name="Shape 885"/>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4" name="Shape 886"/>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5" name="Shape 887"/>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6" name="Shape 888"/>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7" name="Shape 889"/>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28" name="Shape 890"/>
          <p:cNvGrpSpPr/>
          <p:nvPr userDrawn="1"/>
        </p:nvGrpSpPr>
        <p:grpSpPr>
          <a:xfrm>
            <a:off x="2589086" y="2071007"/>
            <a:ext cx="309022" cy="376837"/>
            <a:chOff x="1268550" y="929175"/>
            <a:chExt cx="407950" cy="497475"/>
          </a:xfrm>
        </p:grpSpPr>
        <p:sp>
          <p:nvSpPr>
            <p:cNvPr id="329" name="Shape 891"/>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0" name="Shape 892"/>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1" name="Shape 893"/>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32" name="Shape 894"/>
          <p:cNvGrpSpPr/>
          <p:nvPr userDrawn="1"/>
        </p:nvGrpSpPr>
        <p:grpSpPr>
          <a:xfrm>
            <a:off x="6632147" y="2085305"/>
            <a:ext cx="365304" cy="350552"/>
            <a:chOff x="6605925" y="948050"/>
            <a:chExt cx="482250" cy="462775"/>
          </a:xfrm>
        </p:grpSpPr>
        <p:sp>
          <p:nvSpPr>
            <p:cNvPr id="333" name="Shape 895"/>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4" name="Shape 896"/>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5" name="Shape 897"/>
            <p:cNvSpPr/>
            <p:nvPr/>
          </p:nvSpPr>
          <p:spPr>
            <a:xfrm>
              <a:off x="6847025" y="948050"/>
              <a:ext cx="25" cy="23775"/>
            </a:xfrm>
            <a:custGeom>
              <a:avLst/>
              <a:gdLst/>
              <a:ahLst/>
              <a:cxnLst/>
              <a:rect l="0" t="0" r="0" b="0"/>
              <a:pathLst>
                <a:path w="1" h="951" fill="none" extrusionOk="0">
                  <a:moveTo>
                    <a:pt x="1" y="951"/>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6" name="Shape 898"/>
            <p:cNvSpPr/>
            <p:nvPr/>
          </p:nvSpPr>
          <p:spPr>
            <a:xfrm>
              <a:off x="6847025" y="1001025"/>
              <a:ext cx="25" cy="183900"/>
            </a:xfrm>
            <a:custGeom>
              <a:avLst/>
              <a:gdLst/>
              <a:ahLst/>
              <a:cxnLst/>
              <a:rect l="0" t="0" r="0" b="0"/>
              <a:pathLst>
                <a:path w="1" h="7356" fill="none" extrusionOk="0">
                  <a:moveTo>
                    <a:pt x="1" y="1"/>
                  </a:moveTo>
                  <a:lnTo>
                    <a:pt x="1" y="735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7" name="Shape 899"/>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8" name="Shape 900"/>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39" name="Shape 901"/>
          <p:cNvGrpSpPr/>
          <p:nvPr userDrawn="1"/>
        </p:nvGrpSpPr>
        <p:grpSpPr>
          <a:xfrm>
            <a:off x="6717480" y="3123516"/>
            <a:ext cx="194640" cy="308587"/>
            <a:chOff x="6718575" y="2318625"/>
            <a:chExt cx="256950" cy="407375"/>
          </a:xfrm>
        </p:grpSpPr>
        <p:sp>
          <p:nvSpPr>
            <p:cNvPr id="340"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1"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2"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3"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4"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5"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6"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7"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48" name="Shape 910"/>
          <p:cNvGrpSpPr/>
          <p:nvPr userDrawn="1"/>
        </p:nvGrpSpPr>
        <p:grpSpPr>
          <a:xfrm>
            <a:off x="4105108" y="3688516"/>
            <a:ext cx="327486" cy="199279"/>
            <a:chOff x="3269900" y="3064500"/>
            <a:chExt cx="432325" cy="263075"/>
          </a:xfrm>
        </p:grpSpPr>
        <p:sp>
          <p:nvSpPr>
            <p:cNvPr id="349" name="Shape 911"/>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0" name="Shape 912"/>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1" name="Shape 913"/>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52" name="Shape 914"/>
          <p:cNvGrpSpPr/>
          <p:nvPr userDrawn="1"/>
        </p:nvGrpSpPr>
        <p:grpSpPr>
          <a:xfrm>
            <a:off x="6695323" y="3627632"/>
            <a:ext cx="238934" cy="335800"/>
            <a:chOff x="6689325" y="2984125"/>
            <a:chExt cx="315425" cy="443300"/>
          </a:xfrm>
        </p:grpSpPr>
        <p:sp>
          <p:nvSpPr>
            <p:cNvPr id="353" name="Shape 915"/>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4" name="Shape 916"/>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5" name="Shape 917"/>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6" name="Shape 918"/>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7" name="Shape 919"/>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58" name="Shape 920"/>
          <p:cNvGrpSpPr/>
          <p:nvPr userDrawn="1"/>
        </p:nvGrpSpPr>
        <p:grpSpPr>
          <a:xfrm>
            <a:off x="3134240" y="4614200"/>
            <a:ext cx="231094" cy="373599"/>
            <a:chOff x="1988225" y="4286525"/>
            <a:chExt cx="305075" cy="493200"/>
          </a:xfrm>
        </p:grpSpPr>
        <p:sp>
          <p:nvSpPr>
            <p:cNvPr id="359" name="Shape 921"/>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0" name="Shape 922"/>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1" name="Shape 923"/>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2" name="Shape 924"/>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3" name="Shape 925"/>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4" name="Shape 926"/>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5" name="Shape 927"/>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66" name="Shape 928"/>
          <p:cNvGrpSpPr/>
          <p:nvPr userDrawn="1"/>
        </p:nvGrpSpPr>
        <p:grpSpPr>
          <a:xfrm>
            <a:off x="3624513" y="4640485"/>
            <a:ext cx="279063" cy="353317"/>
            <a:chOff x="2635450" y="4321225"/>
            <a:chExt cx="368400" cy="466425"/>
          </a:xfrm>
        </p:grpSpPr>
        <p:sp>
          <p:nvSpPr>
            <p:cNvPr id="367" name="Shape 929"/>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8" name="Shape 930"/>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9" name="Shape 931"/>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0" name="Shape 932"/>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1" name="Shape 933"/>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2" name="Shape 934"/>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grpSp>
        <p:nvGrpSpPr>
          <p:cNvPr id="373" name="Shape 935"/>
          <p:cNvGrpSpPr/>
          <p:nvPr userDrawn="1"/>
        </p:nvGrpSpPr>
        <p:grpSpPr>
          <a:xfrm>
            <a:off x="6660288" y="4631717"/>
            <a:ext cx="309022" cy="345931"/>
            <a:chOff x="6643075" y="4309650"/>
            <a:chExt cx="407950" cy="456675"/>
          </a:xfrm>
        </p:grpSpPr>
        <p:sp>
          <p:nvSpPr>
            <p:cNvPr id="374" name="Shape 936"/>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5" name="Shape 937"/>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6" name="Shape 938"/>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7" name="Shape 939"/>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8" name="Shape 940"/>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9" name="Shape 941"/>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0" name="Shape 942"/>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1" name="Shape 943"/>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2" name="Shape 944"/>
            <p:cNvSpPr/>
            <p:nvPr/>
          </p:nvSpPr>
          <p:spPr>
            <a:xfrm>
              <a:off x="6847025" y="4414975"/>
              <a:ext cx="25" cy="145550"/>
            </a:xfrm>
            <a:custGeom>
              <a:avLst/>
              <a:gdLst/>
              <a:ahLst/>
              <a:cxnLst/>
              <a:rect l="0" t="0" r="0" b="0"/>
              <a:pathLst>
                <a:path w="1" h="5822" fill="none" extrusionOk="0">
                  <a:moveTo>
                    <a:pt x="1" y="1"/>
                  </a:moveTo>
                  <a:lnTo>
                    <a:pt x="1" y="5822"/>
                  </a:lnTo>
                </a:path>
              </a:pathLst>
            </a:custGeom>
            <a:noFill/>
            <a:ln w="12175" cap="rnd" cmpd="sng">
              <a:solidFill>
                <a:srgbClr val="B11F65"/>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383" name="TextBox 382"/>
          <p:cNvSpPr txBox="1"/>
          <p:nvPr userDrawn="1"/>
        </p:nvSpPr>
        <p:spPr>
          <a:xfrm>
            <a:off x="2657754" y="876053"/>
            <a:ext cx="3724353" cy="369332"/>
          </a:xfrm>
          <a:prstGeom prst="rect">
            <a:avLst/>
          </a:prstGeom>
          <a:noFill/>
        </p:spPr>
        <p:txBody>
          <a:bodyPr wrap="none" rtlCol="0">
            <a:spAutoFit/>
          </a:bodyPr>
          <a:lstStyle/>
          <a:p>
            <a:r>
              <a:rPr lang="en-US" dirty="0">
                <a:solidFill>
                  <a:srgbClr val="B11F65"/>
                </a:solidFill>
              </a:rPr>
              <a:t>To use icons click into slide master</a:t>
            </a:r>
          </a:p>
        </p:txBody>
      </p:sp>
    </p:spTree>
    <p:extLst>
      <p:ext uri="{BB962C8B-B14F-4D97-AF65-F5344CB8AC3E}">
        <p14:creationId xmlns:p14="http://schemas.microsoft.com/office/powerpoint/2010/main" val="124990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F3A67-53C4-4E05-B620-D58D4C2D729C}" type="datetimeFigureOut">
              <a:rPr lang="en-GB" smtClean="0">
                <a:solidFill>
                  <a:prstClr val="black">
                    <a:tint val="75000"/>
                  </a:prstClr>
                </a:solidFill>
              </a:rPr>
              <a:pPr/>
              <a:t>17/02/2025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3CEB5D6-1094-4C45-BB55-27C4E75849A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114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87DF8-34AC-F743-AD47-D38D0A52F0AB}" type="datetimeFigureOut">
              <a:rPr lang="en-US" smtClean="0"/>
              <a:t>2/17/2025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E682A-9E13-6B4C-80F9-344E146CF480}" type="slidenum">
              <a:rPr lang="en-US" smtClean="0"/>
              <a:t>‹#›</a:t>
            </a:fld>
            <a:endParaRPr lang="en-US"/>
          </a:p>
        </p:txBody>
      </p:sp>
    </p:spTree>
    <p:extLst>
      <p:ext uri="{BB962C8B-B14F-4D97-AF65-F5344CB8AC3E}">
        <p14:creationId xmlns:p14="http://schemas.microsoft.com/office/powerpoint/2010/main" val="12161580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5" r:id="rId4"/>
    <p:sldLayoutId id="2147483663" r:id="rId5"/>
    <p:sldLayoutId id="2147483664" r:id="rId6"/>
    <p:sldLayoutId id="2147483667" r:id="rId7"/>
  </p:sldLayoutIdLst>
  <p:txStyles>
    <p:titleStyle>
      <a:lvl1pPr algn="l" defTabSz="914400" rtl="0" eaLnBrk="1" latinLnBrk="0" hangingPunct="1">
        <a:lnSpc>
          <a:spcPct val="90000"/>
        </a:lnSpc>
        <a:spcBef>
          <a:spcPct val="0"/>
        </a:spcBef>
        <a:buNone/>
        <a:defRPr sz="4400" kern="1200">
          <a:solidFill>
            <a:srgbClr val="0294C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tsft.mhadminteam@nhs.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stsftmentalhealth.nhs.uk/ST-group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tsft.mhadminteam@nhs.net" TargetMode="External"/><Relationship Id="rId2" Type="http://schemas.openxmlformats.org/officeDocument/2006/relationships/hyperlink" Target="http://www.stsftmentalhealth.nhs.uk/ST-Self-Refe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tV5-8gabhNI" TargetMode="External"/><Relationship Id="rId2" Type="http://schemas.openxmlformats.org/officeDocument/2006/relationships/hyperlink" Target="http://www.stsftmentalhealth.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18487"/>
            <a:ext cx="8645091" cy="1314069"/>
          </a:xfrm>
        </p:spPr>
        <p:txBody>
          <a:bodyPr>
            <a:normAutofit/>
          </a:bodyPr>
          <a:lstStyle/>
          <a:p>
            <a:pPr algn="ctr"/>
            <a:r>
              <a:rPr lang="en-GB" dirty="0"/>
              <a:t>South Tyneside Lifecycle Primary Care Mental Health Service</a:t>
            </a:r>
            <a:endParaRPr lang="en-US" dirty="0"/>
          </a:p>
        </p:txBody>
      </p:sp>
      <p:sp>
        <p:nvSpPr>
          <p:cNvPr id="4" name="Subtitle 3"/>
          <p:cNvSpPr>
            <a:spLocks noGrp="1"/>
          </p:cNvSpPr>
          <p:nvPr>
            <p:ph type="subTitle" idx="1"/>
          </p:nvPr>
        </p:nvSpPr>
        <p:spPr>
          <a:xfrm>
            <a:off x="574458" y="3019425"/>
            <a:ext cx="7800974" cy="819150"/>
          </a:xfrm>
        </p:spPr>
        <p:txBody>
          <a:bodyPr>
            <a:normAutofit/>
          </a:bodyPr>
          <a:lstStyle/>
          <a:p>
            <a:pPr algn="ctr"/>
            <a:r>
              <a:rPr lang="en-GB" sz="2000" dirty="0"/>
              <a:t>Karen Kinghorn, Clinical Team Manager, Paula Wake, Clinical Team Manager &amp; Lisa Mundell, Clinical Lead</a:t>
            </a:r>
          </a:p>
          <a:p>
            <a:endParaRPr lang="en-GB" dirty="0"/>
          </a:p>
        </p:txBody>
      </p:sp>
    </p:spTree>
    <p:extLst>
      <p:ext uri="{BB962C8B-B14F-4D97-AF65-F5344CB8AC3E}">
        <p14:creationId xmlns:p14="http://schemas.microsoft.com/office/powerpoint/2010/main" val="10429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4081FD6-DAA0-F49E-C7AB-C8574CA5B54F}"/>
              </a:ext>
            </a:extLst>
          </p:cNvPr>
          <p:cNvSpPr/>
          <p:nvPr/>
        </p:nvSpPr>
        <p:spPr>
          <a:xfrm>
            <a:off x="471487" y="242888"/>
            <a:ext cx="8201025" cy="575786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en-GB" sz="2600" b="0" i="0" dirty="0">
                <a:solidFill>
                  <a:schemeClr val="bg1"/>
                </a:solidFill>
                <a:effectLst/>
                <a:latin typeface="Arial" panose="020B0604020202020204" pitchFamily="34" charset="0"/>
              </a:rPr>
              <a:t>I cannot say enough good things about [therapist] and the wonderful impact she has on our Year 5 children. </a:t>
            </a:r>
            <a:r>
              <a:rPr lang="en-GB" sz="2600" dirty="0">
                <a:solidFill>
                  <a:schemeClr val="bg1"/>
                </a:solidFill>
                <a:latin typeface="Arial" panose="020B0604020202020204" pitchFamily="34" charset="0"/>
              </a:rPr>
              <a:t>[Therapist]</a:t>
            </a:r>
            <a:r>
              <a:rPr lang="en-GB" sz="2600" b="0" i="0" dirty="0">
                <a:solidFill>
                  <a:schemeClr val="bg1"/>
                </a:solidFill>
                <a:effectLst/>
                <a:latin typeface="Arial" panose="020B0604020202020204" pitchFamily="34" charset="0"/>
              </a:rPr>
              <a:t> brings such warmth and kindness to every session, creating a safe and positive environment where the children feel truly valued and heard. She listens intently to each child’s thoughts and answers, showing genuine respect and care for their feelings and ideas. Her presence has helped foster such a nurturing atmosphere in our classroom, where the children feel more confident to express themselves openly</a:t>
            </a:r>
            <a:r>
              <a:rPr lang="en-GB" sz="1800" b="0" i="0" dirty="0">
                <a:solidFill>
                  <a:schemeClr val="bg1"/>
                </a:solidFill>
                <a:effectLst/>
                <a:latin typeface="Arial" panose="020B0604020202020204" pitchFamily="34" charset="0"/>
              </a:rPr>
              <a:t>.</a:t>
            </a:r>
            <a:endParaRPr lang="en-GB" sz="1800" b="0" i="0" dirty="0">
              <a:solidFill>
                <a:schemeClr val="bg1"/>
              </a:solidFill>
              <a:effectLst/>
              <a:latin typeface="Times New Roman" panose="02020603050405020304" pitchFamily="18" charset="0"/>
            </a:endParaRPr>
          </a:p>
        </p:txBody>
      </p:sp>
    </p:spTree>
    <p:extLst>
      <p:ext uri="{BB962C8B-B14F-4D97-AF65-F5344CB8AC3E}">
        <p14:creationId xmlns:p14="http://schemas.microsoft.com/office/powerpoint/2010/main" val="67718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4A7A4BFE-8A80-0629-9BD2-569AE5C44D61}"/>
              </a:ext>
            </a:extLst>
          </p:cNvPr>
          <p:cNvSpPr/>
          <p:nvPr/>
        </p:nvSpPr>
        <p:spPr>
          <a:xfrm>
            <a:off x="819150" y="352425"/>
            <a:ext cx="7610475" cy="566737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effectLst/>
                <a:latin typeface="Arial" panose="020B0604020202020204" pitchFamily="34" charset="0"/>
              </a:rPr>
              <a:t>When we first started to work with the Healthy Minds Team we had a constant stream of referrals for individual support.  We were keen to reduce this number and were happy to take part in a whole school approach.  We are now in our third year of this and have been impressed with the results.  The children know how to deal with their everyday worries and who to go to for support with any larger ones.  The staff have been empowered through taking part in whole class sessions to deal with a lot of issues in school and to </a:t>
            </a:r>
            <a:r>
              <a:rPr kumimoji="0" lang="en-US" altLang="en-US" sz="2300" b="0" i="0" u="none" strike="noStrike" cap="none" normalizeH="0" baseline="0" dirty="0" err="1">
                <a:ln>
                  <a:noFill/>
                </a:ln>
                <a:effectLst/>
                <a:latin typeface="Arial" panose="020B0604020202020204" pitchFamily="34" charset="0"/>
              </a:rPr>
              <a:t>recognise</a:t>
            </a:r>
            <a:r>
              <a:rPr kumimoji="0" lang="en-US" altLang="en-US" sz="2300" b="0" i="0" u="none" strike="noStrike" cap="none" normalizeH="0" baseline="0" dirty="0">
                <a:ln>
                  <a:noFill/>
                </a:ln>
                <a:effectLst/>
                <a:latin typeface="Arial" panose="020B0604020202020204" pitchFamily="34" charset="0"/>
              </a:rPr>
              <a:t> at an early stage anyone who needs more </a:t>
            </a:r>
            <a:r>
              <a:rPr kumimoji="0" lang="en-US" altLang="en-US" sz="2300" b="0" i="0" u="none" strike="noStrike" cap="none" normalizeH="0" baseline="0" dirty="0" err="1">
                <a:ln>
                  <a:noFill/>
                </a:ln>
                <a:effectLst/>
                <a:latin typeface="Arial" panose="020B0604020202020204" pitchFamily="34" charset="0"/>
              </a:rPr>
              <a:t>focussed</a:t>
            </a:r>
            <a:r>
              <a:rPr kumimoji="0" lang="en-US" altLang="en-US" sz="2300" b="0" i="0" u="none" strike="noStrike" cap="none" normalizeH="0" baseline="0" dirty="0">
                <a:ln>
                  <a:noFill/>
                </a:ln>
                <a:effectLst/>
                <a:latin typeface="Arial" panose="020B0604020202020204" pitchFamily="34" charset="0"/>
              </a:rPr>
              <a:t> support.  The result has been fewer referrals needed and children, staff and families who are more equipped to deal with everyday worries and concerns</a:t>
            </a:r>
          </a:p>
        </p:txBody>
      </p:sp>
    </p:spTree>
    <p:extLst>
      <p:ext uri="{BB962C8B-B14F-4D97-AF65-F5344CB8AC3E}">
        <p14:creationId xmlns:p14="http://schemas.microsoft.com/office/powerpoint/2010/main" val="252681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normAutofit/>
          </a:bodyPr>
          <a:lstStyle/>
          <a:p>
            <a:r>
              <a:rPr lang="en-US" sz="3600" dirty="0"/>
              <a:t>Getting Help CYPMHS</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628650" y="1508167"/>
            <a:ext cx="7886700" cy="3992582"/>
          </a:xfrm>
        </p:spPr>
        <p:txBody>
          <a:bodyPr>
            <a:normAutofit fontScale="92500" lnSpcReduction="10000"/>
          </a:bodyPr>
          <a:lstStyle/>
          <a:p>
            <a:pPr marL="571500" lvl="0" indent="-571500" fontAlgn="base">
              <a:lnSpc>
                <a:spcPct val="100000"/>
              </a:lnSpc>
              <a:spcBef>
                <a:spcPct val="20000"/>
              </a:spcBef>
              <a:spcAft>
                <a:spcPct val="0"/>
              </a:spcAft>
            </a:pPr>
            <a:r>
              <a:rPr lang="en-GB" sz="3600" dirty="0">
                <a:solidFill>
                  <a:prstClr val="black"/>
                </a:solidFill>
                <a:latin typeface="Calibri"/>
              </a:rPr>
              <a:t>Assessment</a:t>
            </a:r>
          </a:p>
          <a:p>
            <a:pPr marL="571500" lvl="0" indent="-571500" fontAlgn="base">
              <a:lnSpc>
                <a:spcPct val="100000"/>
              </a:lnSpc>
              <a:spcBef>
                <a:spcPct val="20000"/>
              </a:spcBef>
              <a:spcAft>
                <a:spcPct val="0"/>
              </a:spcAft>
            </a:pPr>
            <a:r>
              <a:rPr lang="en-GB" sz="3600" dirty="0">
                <a:solidFill>
                  <a:prstClr val="black"/>
                </a:solidFill>
                <a:latin typeface="Calibri"/>
              </a:rPr>
              <a:t>Time limited intervention </a:t>
            </a:r>
            <a:r>
              <a:rPr lang="en-GB" sz="3600" dirty="0" err="1">
                <a:solidFill>
                  <a:prstClr val="black"/>
                </a:solidFill>
                <a:latin typeface="Calibri"/>
              </a:rPr>
              <a:t>inc.</a:t>
            </a:r>
            <a:r>
              <a:rPr lang="en-GB" sz="3600" dirty="0">
                <a:solidFill>
                  <a:prstClr val="black"/>
                </a:solidFill>
                <a:latin typeface="Calibri"/>
              </a:rPr>
              <a:t> Face to Face/Telephone/Video/Computerised</a:t>
            </a:r>
          </a:p>
          <a:p>
            <a:pPr marL="571500" lvl="0" indent="-571500" fontAlgn="base">
              <a:lnSpc>
                <a:spcPct val="100000"/>
              </a:lnSpc>
              <a:spcBef>
                <a:spcPct val="20000"/>
              </a:spcBef>
              <a:spcAft>
                <a:spcPct val="0"/>
              </a:spcAft>
            </a:pPr>
            <a:r>
              <a:rPr lang="en-GB" sz="3600" dirty="0">
                <a:solidFill>
                  <a:prstClr val="black"/>
                </a:solidFill>
                <a:latin typeface="Calibri"/>
              </a:rPr>
              <a:t>Guided Self Help</a:t>
            </a:r>
          </a:p>
          <a:p>
            <a:pPr marL="571500" lvl="0" indent="-571500" fontAlgn="base">
              <a:lnSpc>
                <a:spcPct val="100000"/>
              </a:lnSpc>
              <a:spcBef>
                <a:spcPct val="20000"/>
              </a:spcBef>
              <a:spcAft>
                <a:spcPct val="0"/>
              </a:spcAft>
            </a:pPr>
            <a:r>
              <a:rPr lang="en-GB" sz="3600" dirty="0">
                <a:solidFill>
                  <a:prstClr val="black"/>
                </a:solidFill>
                <a:latin typeface="Calibri"/>
              </a:rPr>
              <a:t>Individual</a:t>
            </a:r>
          </a:p>
          <a:p>
            <a:pPr marL="571500" lvl="0" indent="-571500" fontAlgn="base">
              <a:lnSpc>
                <a:spcPct val="100000"/>
              </a:lnSpc>
              <a:spcBef>
                <a:spcPct val="20000"/>
              </a:spcBef>
              <a:spcAft>
                <a:spcPct val="0"/>
              </a:spcAft>
            </a:pPr>
            <a:r>
              <a:rPr lang="en-GB" sz="3600" dirty="0">
                <a:solidFill>
                  <a:prstClr val="black"/>
                </a:solidFill>
                <a:latin typeface="Calibri"/>
              </a:rPr>
              <a:t>Group</a:t>
            </a:r>
          </a:p>
          <a:p>
            <a:pPr marL="571500" lvl="0" indent="-571500" fontAlgn="base">
              <a:lnSpc>
                <a:spcPct val="100000"/>
              </a:lnSpc>
              <a:spcBef>
                <a:spcPct val="20000"/>
              </a:spcBef>
              <a:spcAft>
                <a:spcPct val="0"/>
              </a:spcAft>
            </a:pPr>
            <a:r>
              <a:rPr lang="en-GB" sz="3600" dirty="0">
                <a:solidFill>
                  <a:prstClr val="black"/>
                </a:solidFill>
                <a:latin typeface="Calibri"/>
              </a:rPr>
              <a:t>Family</a:t>
            </a:r>
          </a:p>
          <a:p>
            <a:pPr marL="0" indent="0">
              <a:buNone/>
            </a:pPr>
            <a:endParaRPr lang="en-US" dirty="0"/>
          </a:p>
        </p:txBody>
      </p:sp>
    </p:spTree>
    <p:extLst>
      <p:ext uri="{BB962C8B-B14F-4D97-AF65-F5344CB8AC3E}">
        <p14:creationId xmlns:p14="http://schemas.microsoft.com/office/powerpoint/2010/main" val="166925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179388" y="836613"/>
            <a:ext cx="8785225" cy="5832475"/>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9" name="TextBox 18"/>
          <p:cNvSpPr txBox="1"/>
          <p:nvPr/>
        </p:nvSpPr>
        <p:spPr>
          <a:xfrm>
            <a:off x="0" y="655638"/>
            <a:ext cx="9144000" cy="6013450"/>
          </a:xfrm>
          <a:prstGeom prst="rect">
            <a:avLst/>
          </a:prstGeom>
          <a:noFill/>
          <a:ln>
            <a:noFill/>
          </a:ln>
        </p:spPr>
        <p:txBody>
          <a:bodyPr/>
          <a:lstStyle/>
          <a:p>
            <a:pPr algn="ctr">
              <a:defRPr/>
            </a:pPr>
            <a:endParaRPr lang="en-GB" sz="1400" dirty="0">
              <a:solidFill>
                <a:prstClr val="white">
                  <a:lumMod val="75000"/>
                </a:prstClr>
              </a:solidFill>
            </a:endParaRP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lgn="ctr">
              <a:defRPr/>
            </a:pPr>
            <a:r>
              <a:rPr lang="en-GB" sz="1400" dirty="0">
                <a:solidFill>
                  <a:prstClr val="white">
                    <a:lumMod val="75000"/>
                  </a:prstClr>
                </a:solidFill>
              </a:rPr>
              <a:t>Leadership Approach Leadership Approach Leadership Approach Leadership Approach Leadership Approach  </a:t>
            </a:r>
          </a:p>
          <a:p>
            <a:pPr>
              <a:defRPr/>
            </a:pPr>
            <a:r>
              <a:rPr lang="en-GB" sz="1400" dirty="0">
                <a:solidFill>
                  <a:prstClr val="white">
                    <a:lumMod val="75000"/>
                  </a:prstClr>
                </a:solidFill>
              </a:rPr>
              <a:t>               Safe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r>
              <a:rPr lang="en-GB" sz="1400" dirty="0">
                <a:solidFill>
                  <a:prstClr val="white">
                    <a:lumMod val="75000"/>
                  </a:prstClr>
                </a:solidFill>
              </a:rPr>
              <a:t> </a:t>
            </a:r>
            <a:r>
              <a:rPr lang="en-GB" sz="1400" dirty="0" err="1">
                <a:solidFill>
                  <a:prstClr val="white">
                    <a:lumMod val="75000"/>
                  </a:prstClr>
                </a:solidFill>
              </a:rPr>
              <a:t>Safe</a:t>
            </a:r>
            <a:endParaRPr lang="en-GB" sz="1400" dirty="0">
              <a:solidFill>
                <a:prstClr val="white">
                  <a:lumMod val="75000"/>
                </a:prstClr>
              </a:solidFill>
            </a:endParaRPr>
          </a:p>
          <a:p>
            <a:pPr>
              <a:defRPr/>
            </a:pPr>
            <a:r>
              <a:rPr lang="en-GB" sz="1400" dirty="0">
                <a:solidFill>
                  <a:prstClr val="black"/>
                </a:solidFill>
              </a:rPr>
              <a:t>               </a:t>
            </a:r>
            <a:r>
              <a:rPr lang="en-GB" sz="1400" dirty="0">
                <a:solidFill>
                  <a:prstClr val="white">
                    <a:lumMod val="75000"/>
                  </a:prstClr>
                </a:solidFill>
              </a:rPr>
              <a:t>High Quality  High Quality  High Quality   High Quality   High Quality   High Quality  High Quality   High Quality</a:t>
            </a:r>
          </a:p>
          <a:p>
            <a:pPr>
              <a:defRPr/>
            </a:pPr>
            <a:endParaRPr lang="en-GB" sz="1400" dirty="0">
              <a:solidFill>
                <a:prstClr val="white">
                  <a:lumMod val="75000"/>
                </a:prstClr>
              </a:solidFill>
            </a:endParaRPr>
          </a:p>
          <a:p>
            <a:pPr>
              <a:defRPr/>
            </a:pPr>
            <a:r>
              <a:rPr lang="en-GB" sz="1400" dirty="0">
                <a:solidFill>
                  <a:prstClr val="black"/>
                </a:solidFill>
              </a:rPr>
              <a:t> </a:t>
            </a:r>
          </a:p>
          <a:p>
            <a:pPr>
              <a:defRPr/>
            </a:pPr>
            <a:r>
              <a:rPr lang="en-GB" sz="1400" dirty="0">
                <a:solidFill>
                  <a:prstClr val="black"/>
                </a:solidFill>
              </a:rPr>
              <a:t>  </a:t>
            </a:r>
          </a:p>
        </p:txBody>
      </p:sp>
      <p:sp>
        <p:nvSpPr>
          <p:cNvPr id="36" name="Flowchart: Alternate Process 35"/>
          <p:cNvSpPr/>
          <p:nvPr/>
        </p:nvSpPr>
        <p:spPr>
          <a:xfrm>
            <a:off x="3131840" y="952135"/>
            <a:ext cx="2880320" cy="720080"/>
          </a:xfrm>
          <a:prstGeom prst="flowChartAlternateProcess">
            <a:avLst/>
          </a:prstGeom>
          <a:effectLst>
            <a:outerShdw blurRad="50800" dist="38100" dir="2700000" algn="tl" rotWithShape="0">
              <a:schemeClr val="tx1">
                <a:alpha val="40000"/>
              </a:scheme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solidFill>
                <a:prstClr val="white"/>
              </a:solidFill>
            </a:endParaRPr>
          </a:p>
        </p:txBody>
      </p:sp>
      <p:sp>
        <p:nvSpPr>
          <p:cNvPr id="2056" name="TextBox 36"/>
          <p:cNvSpPr txBox="1">
            <a:spLocks noChangeArrowheads="1"/>
          </p:cNvSpPr>
          <p:nvPr/>
        </p:nvSpPr>
        <p:spPr bwMode="auto">
          <a:xfrm>
            <a:off x="3348038" y="1127125"/>
            <a:ext cx="2303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a:solidFill>
                  <a:prstClr val="white"/>
                </a:solidFill>
                <a:latin typeface="Calibri" pitchFamily="34" charset="0"/>
              </a:rPr>
              <a:t>Open Referral System</a:t>
            </a:r>
          </a:p>
        </p:txBody>
      </p:sp>
      <p:sp>
        <p:nvSpPr>
          <p:cNvPr id="38" name="Flowchart: Alternate Process 37"/>
          <p:cNvSpPr/>
          <p:nvPr/>
        </p:nvSpPr>
        <p:spPr>
          <a:xfrm>
            <a:off x="3542734" y="2490782"/>
            <a:ext cx="1944216" cy="720080"/>
          </a:xfrm>
          <a:prstGeom prst="flowChartAlternateProcess">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Single Point of Access</a:t>
            </a:r>
          </a:p>
        </p:txBody>
      </p:sp>
      <p:sp>
        <p:nvSpPr>
          <p:cNvPr id="39" name="Down Arrow 38"/>
          <p:cNvSpPr/>
          <p:nvPr/>
        </p:nvSpPr>
        <p:spPr>
          <a:xfrm>
            <a:off x="4271963" y="1830388"/>
            <a:ext cx="485775"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0" name="Flowchart: Alternate Process 39"/>
          <p:cNvSpPr/>
          <p:nvPr/>
        </p:nvSpPr>
        <p:spPr>
          <a:xfrm>
            <a:off x="765522" y="4081897"/>
            <a:ext cx="1944216" cy="720080"/>
          </a:xfrm>
          <a:prstGeom prst="flowChartAlternateProcess">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0 - 12</a:t>
            </a:r>
          </a:p>
        </p:txBody>
      </p:sp>
      <p:sp>
        <p:nvSpPr>
          <p:cNvPr id="41" name="Flowchart: Alternate Process 40"/>
          <p:cNvSpPr/>
          <p:nvPr/>
        </p:nvSpPr>
        <p:spPr>
          <a:xfrm>
            <a:off x="3496872" y="4081897"/>
            <a:ext cx="1944216" cy="720080"/>
          </a:xfrm>
          <a:prstGeom prst="flowChartAlternateProcess">
            <a:avLst/>
          </a:prstGeom>
          <a:solidFill>
            <a:schemeClr val="accent4">
              <a:lumMod val="60000"/>
              <a:lumOff val="40000"/>
            </a:schemeClr>
          </a:solidFill>
          <a:ln>
            <a:solidFill>
              <a:schemeClr val="accent4">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12– 25 </a:t>
            </a:r>
          </a:p>
        </p:txBody>
      </p:sp>
      <p:sp>
        <p:nvSpPr>
          <p:cNvPr id="42" name="Flowchart: Alternate Process 41"/>
          <p:cNvSpPr/>
          <p:nvPr/>
        </p:nvSpPr>
        <p:spPr>
          <a:xfrm>
            <a:off x="6355223" y="4081897"/>
            <a:ext cx="1944216" cy="720080"/>
          </a:xfrm>
          <a:prstGeom prst="flowChartAlternateProcess">
            <a:avLst/>
          </a:prstGeom>
          <a:solidFill>
            <a:schemeClr val="accent2">
              <a:lumMod val="60000"/>
              <a:lumOff val="40000"/>
            </a:schemeClr>
          </a:solidFill>
          <a:ln>
            <a:solidFill>
              <a:schemeClr val="accent2">
                <a:lumMod val="40000"/>
                <a:lumOff val="6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18 +</a:t>
            </a:r>
          </a:p>
        </p:txBody>
      </p:sp>
      <p:sp>
        <p:nvSpPr>
          <p:cNvPr id="43" name="Down Arrow 42"/>
          <p:cNvSpPr/>
          <p:nvPr/>
        </p:nvSpPr>
        <p:spPr>
          <a:xfrm rot="2738146">
            <a:off x="2543175" y="3302001"/>
            <a:ext cx="485775"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4" name="Down Arrow 43"/>
          <p:cNvSpPr/>
          <p:nvPr/>
        </p:nvSpPr>
        <p:spPr>
          <a:xfrm>
            <a:off x="4278313" y="3392488"/>
            <a:ext cx="485775"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5" name="Down Arrow 44"/>
          <p:cNvSpPr/>
          <p:nvPr/>
        </p:nvSpPr>
        <p:spPr>
          <a:xfrm rot="18715635">
            <a:off x="5980113" y="3344863"/>
            <a:ext cx="484187" cy="5476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6" name="Flowchart: Alternate Process 45"/>
          <p:cNvSpPr/>
          <p:nvPr/>
        </p:nvSpPr>
        <p:spPr>
          <a:xfrm>
            <a:off x="2879812" y="5805264"/>
            <a:ext cx="3168352" cy="720080"/>
          </a:xfrm>
          <a:prstGeom prst="flowChartAlternateProcess">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GB" dirty="0">
                <a:solidFill>
                  <a:prstClr val="white"/>
                </a:solidFill>
              </a:rPr>
              <a:t>Outcomes &amp; Patient satisfaction</a:t>
            </a:r>
          </a:p>
        </p:txBody>
      </p:sp>
      <p:sp>
        <p:nvSpPr>
          <p:cNvPr id="47" name="Down Arrow 46"/>
          <p:cNvSpPr/>
          <p:nvPr/>
        </p:nvSpPr>
        <p:spPr>
          <a:xfrm rot="18715635">
            <a:off x="2582069" y="5015707"/>
            <a:ext cx="484187"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8" name="Down Arrow 47"/>
          <p:cNvSpPr/>
          <p:nvPr/>
        </p:nvSpPr>
        <p:spPr>
          <a:xfrm>
            <a:off x="4257675" y="5108575"/>
            <a:ext cx="484188"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9" name="Down Arrow 48"/>
          <p:cNvSpPr/>
          <p:nvPr/>
        </p:nvSpPr>
        <p:spPr>
          <a:xfrm rot="2738146">
            <a:off x="5653881" y="5017294"/>
            <a:ext cx="484188" cy="5461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cxnSp>
        <p:nvCxnSpPr>
          <p:cNvPr id="50" name="Straight Connector 49"/>
          <p:cNvCxnSpPr/>
          <p:nvPr/>
        </p:nvCxnSpPr>
        <p:spPr>
          <a:xfrm>
            <a:off x="2763838" y="4394200"/>
            <a:ext cx="711200" cy="0"/>
          </a:xfrm>
          <a:prstGeom prst="line">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00688" y="4384675"/>
            <a:ext cx="817562" cy="0"/>
          </a:xfrm>
          <a:prstGeom prst="line">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5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How do you access CYPMHS</a:t>
            </a:r>
          </a:p>
        </p:txBody>
      </p:sp>
      <p:sp>
        <p:nvSpPr>
          <p:cNvPr id="3" name="Content Placeholder 2"/>
          <p:cNvSpPr>
            <a:spLocks noGrp="1"/>
          </p:cNvSpPr>
          <p:nvPr>
            <p:ph sz="quarter" idx="13"/>
          </p:nvPr>
        </p:nvSpPr>
        <p:spPr/>
        <p:txBody>
          <a:bodyPr>
            <a:normAutofit fontScale="77500" lnSpcReduction="20000"/>
          </a:bodyPr>
          <a:lstStyle/>
          <a:p>
            <a:r>
              <a:rPr lang="en-GB" dirty="0">
                <a:solidFill>
                  <a:schemeClr val="bg2">
                    <a:lumMod val="25000"/>
                  </a:schemeClr>
                </a:solidFill>
              </a:rPr>
              <a:t>Self Referral</a:t>
            </a:r>
          </a:p>
          <a:p>
            <a:pPr marL="0" indent="0">
              <a:buNone/>
            </a:pPr>
            <a:endParaRPr lang="en-GB" dirty="0">
              <a:solidFill>
                <a:schemeClr val="bg2">
                  <a:lumMod val="25000"/>
                </a:schemeClr>
              </a:solidFill>
            </a:endParaRPr>
          </a:p>
          <a:p>
            <a:r>
              <a:rPr lang="en-GB" dirty="0">
                <a:solidFill>
                  <a:schemeClr val="bg2">
                    <a:lumMod val="25000"/>
                  </a:schemeClr>
                </a:solidFill>
              </a:rPr>
              <a:t>GP or other health </a:t>
            </a:r>
            <a:r>
              <a:rPr lang="en-GB" dirty="0" err="1">
                <a:solidFill>
                  <a:schemeClr val="bg2">
                    <a:lumMod val="25000"/>
                  </a:schemeClr>
                </a:solidFill>
              </a:rPr>
              <a:t>provder</a:t>
            </a:r>
            <a:endParaRPr lang="en-GB" dirty="0">
              <a:solidFill>
                <a:schemeClr val="bg2">
                  <a:lumMod val="25000"/>
                </a:schemeClr>
              </a:solidFill>
            </a:endParaRPr>
          </a:p>
          <a:p>
            <a:endParaRPr lang="en-GB" dirty="0">
              <a:solidFill>
                <a:schemeClr val="bg2">
                  <a:lumMod val="25000"/>
                </a:schemeClr>
              </a:solidFill>
            </a:endParaRPr>
          </a:p>
          <a:p>
            <a:r>
              <a:rPr lang="en-GB" dirty="0">
                <a:solidFill>
                  <a:schemeClr val="bg2">
                    <a:lumMod val="25000"/>
                  </a:schemeClr>
                </a:solidFill>
              </a:rPr>
              <a:t>Any practitioner that works with children and young people</a:t>
            </a:r>
          </a:p>
          <a:p>
            <a:endParaRPr lang="en-GB" dirty="0">
              <a:solidFill>
                <a:schemeClr val="bg2">
                  <a:lumMod val="25000"/>
                </a:schemeClr>
              </a:solidFill>
            </a:endParaRPr>
          </a:p>
          <a:p>
            <a:r>
              <a:rPr lang="en-GB" dirty="0">
                <a:solidFill>
                  <a:schemeClr val="bg2">
                    <a:lumMod val="25000"/>
                  </a:schemeClr>
                </a:solidFill>
              </a:rPr>
              <a:t>Telephone – 0191 2832937</a:t>
            </a:r>
          </a:p>
          <a:p>
            <a:endParaRPr lang="en-GB" dirty="0"/>
          </a:p>
          <a:p>
            <a:r>
              <a:rPr lang="en-GB" dirty="0"/>
              <a:t>Email - </a:t>
            </a:r>
            <a:r>
              <a:rPr lang="en-GB" dirty="0">
                <a:hlinkClick r:id="rId2"/>
              </a:rPr>
              <a:t>stsft.mhadminteam@nhs.net</a:t>
            </a:r>
            <a:r>
              <a:rPr lang="en-GB" dirty="0"/>
              <a:t> </a:t>
            </a:r>
          </a:p>
          <a:p>
            <a:pPr marL="0" indent="0">
              <a:buNone/>
            </a:pP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spTree>
    <p:extLst>
      <p:ext uri="{BB962C8B-B14F-4D97-AF65-F5344CB8AC3E}">
        <p14:creationId xmlns:p14="http://schemas.microsoft.com/office/powerpoint/2010/main" val="409540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E18B-643B-70A8-DF5D-1ADABFEC26D3}"/>
              </a:ext>
            </a:extLst>
          </p:cNvPr>
          <p:cNvSpPr>
            <a:spLocks noGrp="1"/>
          </p:cNvSpPr>
          <p:nvPr>
            <p:ph type="title"/>
          </p:nvPr>
        </p:nvSpPr>
        <p:spPr/>
        <p:txBody>
          <a:bodyPr/>
          <a:lstStyle/>
          <a:p>
            <a:r>
              <a:rPr lang="en-GB" dirty="0"/>
              <a:t>Relationships</a:t>
            </a:r>
          </a:p>
        </p:txBody>
      </p:sp>
      <p:sp>
        <p:nvSpPr>
          <p:cNvPr id="3" name="Content Placeholder 2">
            <a:extLst>
              <a:ext uri="{FF2B5EF4-FFF2-40B4-BE49-F238E27FC236}">
                <a16:creationId xmlns:a16="http://schemas.microsoft.com/office/drawing/2014/main" id="{2C59938D-4741-7E90-D1B6-9E24AE4533BD}"/>
              </a:ext>
            </a:extLst>
          </p:cNvPr>
          <p:cNvSpPr>
            <a:spLocks noGrp="1"/>
          </p:cNvSpPr>
          <p:nvPr>
            <p:ph sz="quarter" idx="13"/>
          </p:nvPr>
        </p:nvSpPr>
        <p:spPr>
          <a:xfrm>
            <a:off x="628650" y="1506620"/>
            <a:ext cx="7886700" cy="4332205"/>
          </a:xfrm>
        </p:spPr>
        <p:txBody>
          <a:bodyPr/>
          <a:lstStyle/>
          <a:p>
            <a:r>
              <a:rPr lang="en-GB" dirty="0"/>
              <a:t>Weekly transfer meeting between Healthy Minds Team and Children’s part of the Lifecycle </a:t>
            </a:r>
          </a:p>
          <a:p>
            <a:r>
              <a:rPr lang="en-GB" dirty="0"/>
              <a:t>Daily transfer system between Lifecycle and  CYPS</a:t>
            </a:r>
          </a:p>
          <a:p>
            <a:r>
              <a:rPr lang="en-GB" dirty="0"/>
              <a:t>Weekly interface with CYPS </a:t>
            </a:r>
          </a:p>
          <a:p>
            <a:r>
              <a:rPr lang="en-GB" dirty="0"/>
              <a:t>Schools</a:t>
            </a:r>
          </a:p>
          <a:p>
            <a:r>
              <a:rPr lang="en-GB" dirty="0"/>
              <a:t>Family Hubs</a:t>
            </a:r>
          </a:p>
          <a:p>
            <a:r>
              <a:rPr lang="en-GB" dirty="0"/>
              <a:t>Autism Hub</a:t>
            </a:r>
          </a:p>
          <a:p>
            <a:r>
              <a:rPr lang="en-GB" dirty="0"/>
              <a:t>Other children and young people’s </a:t>
            </a:r>
            <a:r>
              <a:rPr lang="en-GB" dirty="0" err="1"/>
              <a:t>practitoners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64803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2D8F4-A66E-1A7D-4296-24191E01A797}"/>
              </a:ext>
            </a:extLst>
          </p:cNvPr>
          <p:cNvSpPr>
            <a:spLocks noGrp="1"/>
          </p:cNvSpPr>
          <p:nvPr>
            <p:ph sz="quarter" idx="13"/>
          </p:nvPr>
        </p:nvSpPr>
        <p:spPr>
          <a:xfrm>
            <a:off x="1933574" y="1943122"/>
            <a:ext cx="5648325" cy="2505053"/>
          </a:xfrm>
        </p:spPr>
        <p:txBody>
          <a:bodyPr>
            <a:normAutofit/>
          </a:bodyPr>
          <a:lstStyle/>
          <a:p>
            <a:pPr marL="0" indent="0">
              <a:buNone/>
            </a:pPr>
            <a:r>
              <a:rPr lang="en-GB" sz="4000" dirty="0"/>
              <a:t>Feedback from Children, Young People and their Families</a:t>
            </a:r>
          </a:p>
        </p:txBody>
      </p:sp>
    </p:spTree>
    <p:extLst>
      <p:ext uri="{BB962C8B-B14F-4D97-AF65-F5344CB8AC3E}">
        <p14:creationId xmlns:p14="http://schemas.microsoft.com/office/powerpoint/2010/main" val="193571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80975" y="176276"/>
            <a:ext cx="4618990" cy="1911604"/>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was helped throughout to cope with this fear I had and was helped to manage my panic and fear</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would like to give a big thank you to x she has made a big difference to my sons overall well being, he started this journey and we were unsure if the therapy would help. It has definitely helped thank you very much for you help</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ular Callout 10"/>
          <p:cNvSpPr/>
          <p:nvPr/>
        </p:nvSpPr>
        <p:spPr>
          <a:xfrm>
            <a:off x="5903433" y="1804447"/>
            <a:ext cx="3128330" cy="3048000"/>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This is the boy, who before your support, wouldn’t leave the school toilets day after day with crippling anxiety and his family were worried sick about him. M told me that he still has some anxiety but he has strategies to cope. He’s just finishing his GCSE’s and has a place in college for Sept, as well as thoroughly enjoying martial arts and competing in front of crowds of people!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ular Callout 11"/>
          <p:cNvSpPr/>
          <p:nvPr/>
        </p:nvSpPr>
        <p:spPr>
          <a:xfrm>
            <a:off x="4895850" y="220632"/>
            <a:ext cx="3804920" cy="1471549"/>
          </a:xfrm>
          <a:prstGeom prst="wedgeRoundRectCallout">
            <a:avLst/>
          </a:prstGeom>
          <a:solidFill>
            <a:srgbClr val="029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x</a:t>
            </a:r>
            <a:r>
              <a:rPr lang="en-GB" sz="1400" dirty="0">
                <a:effectLst/>
                <a:latin typeface="Calibri" panose="020F0502020204030204" pitchFamily="34" charset="0"/>
                <a:ea typeface="Calibri" panose="020F0502020204030204" pitchFamily="34" charset="0"/>
                <a:cs typeface="Times New Roman" panose="02020603050405020304" pitchFamily="18" charset="0"/>
              </a:rPr>
              <a:t> was very attentive and sympathetic to our situation. She was very helpful in getting us to where we are now in the process.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ular Callout 12"/>
          <p:cNvSpPr/>
          <p:nvPr/>
        </p:nvSpPr>
        <p:spPr>
          <a:xfrm>
            <a:off x="123507" y="2489073"/>
            <a:ext cx="3070225" cy="1380744"/>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staff are all lovely and compassionate, they have taken my struggles seriously while directing me towards more beneficial care for my schooling and mental health.</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ular Callout 13"/>
          <p:cNvSpPr/>
          <p:nvPr/>
        </p:nvSpPr>
        <p:spPr>
          <a:xfrm>
            <a:off x="180975" y="4153281"/>
            <a:ext cx="3070224" cy="1475994"/>
          </a:xfrm>
          <a:prstGeom prst="wedgeRoundRectCallout">
            <a:avLst/>
          </a:prstGeom>
          <a:solidFill>
            <a:srgbClr val="029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People were listening to me and my feelings and focusing on if I was OK not my parents view and they gave me great advice and were easy to talk to</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ounded Rectangular Callout 14"/>
          <p:cNvSpPr/>
          <p:nvPr/>
        </p:nvSpPr>
        <p:spPr>
          <a:xfrm>
            <a:off x="3269614" y="2239137"/>
            <a:ext cx="2540636" cy="2132837"/>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x</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and the team at life cycle have been absolutely fantastic not only for my daughter and her ongoing diagnosis but for myself they have helped massively in the quick turn around time and can't thank x enough </a:t>
            </a:r>
            <a:r>
              <a:rPr lang="en-GB" sz="1400" dirty="0">
                <a:solidFill>
                  <a:schemeClr val="bg1"/>
                </a:solidFill>
                <a:effectLst/>
                <a:latin typeface="Segoe UI Emoji" panose="020B0502040204020203" pitchFamily="34" charset="0"/>
                <a:ea typeface="Calibri" panose="020F0502020204030204" pitchFamily="34" charset="0"/>
                <a:cs typeface="Segoe UI Emoji" panose="020B0502040204020203" pitchFamily="34" charset="0"/>
              </a:rPr>
              <a:t>😊</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ular Callout 14">
            <a:extLst>
              <a:ext uri="{FF2B5EF4-FFF2-40B4-BE49-F238E27FC236}">
                <a16:creationId xmlns:a16="http://schemas.microsoft.com/office/drawing/2014/main" id="{672BD5D0-6AB8-AA84-411B-24659A467DD6}"/>
              </a:ext>
            </a:extLst>
          </p:cNvPr>
          <p:cNvSpPr/>
          <p:nvPr/>
        </p:nvSpPr>
        <p:spPr>
          <a:xfrm>
            <a:off x="6053136" y="5247259"/>
            <a:ext cx="2828924" cy="764031"/>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Did everything they could to help my sons situation</a:t>
            </a:r>
            <a:endParaRPr kumimoji="0" lang="en-GB" sz="105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3">
            <a:extLst>
              <a:ext uri="{FF2B5EF4-FFF2-40B4-BE49-F238E27FC236}">
                <a16:creationId xmlns:a16="http://schemas.microsoft.com/office/drawing/2014/main" id="{AE55D77C-99CF-E542-436E-36B9B5338F7A}"/>
              </a:ext>
            </a:extLst>
          </p:cNvPr>
          <p:cNvSpPr/>
          <p:nvPr/>
        </p:nvSpPr>
        <p:spPr>
          <a:xfrm>
            <a:off x="3503608" y="4675759"/>
            <a:ext cx="2473328" cy="1142999"/>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GB" sz="1400" dirty="0">
                <a:effectLst/>
                <a:ea typeface="Calibri" panose="020F0502020204030204" pitchFamily="34" charset="0"/>
                <a:cs typeface="Times New Roman" panose="02020603050405020304" pitchFamily="18" charset="0"/>
              </a:rPr>
              <a:t>Keeping up the work of helping people, we felt listened to and not judged </a:t>
            </a:r>
          </a:p>
        </p:txBody>
      </p:sp>
    </p:spTree>
    <p:extLst>
      <p:ext uri="{BB962C8B-B14F-4D97-AF65-F5344CB8AC3E}">
        <p14:creationId xmlns:p14="http://schemas.microsoft.com/office/powerpoint/2010/main" val="28190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D7218-180A-3FC7-BBCC-A10E0A86A8AE}"/>
              </a:ext>
            </a:extLst>
          </p:cNvPr>
          <p:cNvSpPr>
            <a:spLocks noGrp="1"/>
          </p:cNvSpPr>
          <p:nvPr>
            <p:ph sz="quarter" idx="13"/>
          </p:nvPr>
        </p:nvSpPr>
        <p:spPr>
          <a:xfrm>
            <a:off x="1628775" y="1009650"/>
            <a:ext cx="6105525" cy="3943350"/>
          </a:xfrm>
        </p:spPr>
        <p:txBody>
          <a:bodyPr>
            <a:normAutofit/>
          </a:bodyPr>
          <a:lstStyle/>
          <a:p>
            <a:pPr marL="0" indent="0">
              <a:buNone/>
            </a:pPr>
            <a:endParaRPr lang="en-GB" sz="4800" dirty="0"/>
          </a:p>
          <a:p>
            <a:pPr marL="0" indent="0">
              <a:buNone/>
            </a:pPr>
            <a:r>
              <a:rPr lang="en-GB" sz="4800" dirty="0"/>
              <a:t>What our staff say about working in the Lifecycle service</a:t>
            </a:r>
          </a:p>
        </p:txBody>
      </p:sp>
    </p:spTree>
    <p:extLst>
      <p:ext uri="{BB962C8B-B14F-4D97-AF65-F5344CB8AC3E}">
        <p14:creationId xmlns:p14="http://schemas.microsoft.com/office/powerpoint/2010/main" val="197293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73684" y="248666"/>
            <a:ext cx="8584566" cy="1418209"/>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We offer children and young people, along their family, time to explore their needs and think about whether they would benefit from support and/or assessment from other services.  We want children and young people to be seen by the right people at the right time.  This is all about early intervention. We see families first and want to give them a good experience." Shaun, PMHS</a:t>
            </a:r>
            <a:endParaRPr lang="en-GB" sz="1400" dirty="0"/>
          </a:p>
        </p:txBody>
      </p:sp>
      <p:sp>
        <p:nvSpPr>
          <p:cNvPr id="11" name="Rounded Rectangular Callout 10"/>
          <p:cNvSpPr/>
          <p:nvPr/>
        </p:nvSpPr>
        <p:spPr>
          <a:xfrm>
            <a:off x="279717" y="1900174"/>
            <a:ext cx="8584566" cy="1212977"/>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 like seeing the results from the work that we do with children.  I like it when they tell me they feel better and they can do things they thought they couldn't" Neve, CWP</a:t>
            </a:r>
            <a:endParaRPr lang="en-GB" sz="1400" dirty="0"/>
          </a:p>
        </p:txBody>
      </p:sp>
      <p:sp>
        <p:nvSpPr>
          <p:cNvPr id="12" name="Rounded Rectangular Callout 11"/>
          <p:cNvSpPr/>
          <p:nvPr/>
        </p:nvSpPr>
        <p:spPr>
          <a:xfrm>
            <a:off x="279718" y="3317812"/>
            <a:ext cx="8578532" cy="854075"/>
          </a:xfrm>
          <a:prstGeom prst="wedgeRoundRectCallout">
            <a:avLst/>
          </a:prstGeom>
          <a:solidFill>
            <a:srgbClr val="029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a:t>"High intensity CBT gives young people time with their therapist to really get to know where problems are coming from and changes to be made." Natalie, HI CBT Therapist</a:t>
            </a:r>
            <a:endParaRPr lang="en-GB" sz="1300" dirty="0"/>
          </a:p>
        </p:txBody>
      </p:sp>
      <p:sp>
        <p:nvSpPr>
          <p:cNvPr id="15" name="Rounded Rectangular Callout 14"/>
          <p:cNvSpPr/>
          <p:nvPr/>
        </p:nvSpPr>
        <p:spPr>
          <a:xfrm>
            <a:off x="279717" y="4338447"/>
            <a:ext cx="8584565" cy="1262253"/>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 have found being a trainee in the Lifecycle team a really positive experience.  The staff working with children and young people are welcoming and knowledgeable and have helped me to learn and grow." Emily, Trainee CWP</a:t>
            </a:r>
            <a:endParaRPr lang="en-GB" sz="1400" dirty="0"/>
          </a:p>
        </p:txBody>
      </p:sp>
    </p:spTree>
    <p:extLst>
      <p:ext uri="{BB962C8B-B14F-4D97-AF65-F5344CB8AC3E}">
        <p14:creationId xmlns:p14="http://schemas.microsoft.com/office/powerpoint/2010/main" val="211041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South Tyneside Lifecycle Mental Health Service </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GB" dirty="0"/>
              <a:t>We are an award-winning service which has 3 teams:</a:t>
            </a:r>
          </a:p>
          <a:p>
            <a:r>
              <a:rPr lang="en-GB" dirty="0"/>
              <a:t>Mental Health Support Team – Healthy Minds Team </a:t>
            </a:r>
          </a:p>
          <a:p>
            <a:endParaRPr lang="en-GB" dirty="0"/>
          </a:p>
          <a:p>
            <a:r>
              <a:rPr lang="en-GB" dirty="0"/>
              <a:t>Getting Help Children and Young People’s Mental Health</a:t>
            </a:r>
          </a:p>
          <a:p>
            <a:pPr marL="0" indent="0">
              <a:buNone/>
            </a:pPr>
            <a:endParaRPr lang="en-GB" dirty="0"/>
          </a:p>
          <a:p>
            <a:r>
              <a:rPr lang="en-GB" dirty="0"/>
              <a:t>Adult Talking Therapies</a:t>
            </a:r>
          </a:p>
          <a:p>
            <a:endParaRPr lang="en-GB" dirty="0"/>
          </a:p>
          <a:p>
            <a:pPr marL="0" indent="0">
              <a:buNone/>
            </a:pPr>
            <a:endParaRPr lang="en-GB" dirty="0"/>
          </a:p>
        </p:txBody>
      </p:sp>
      <p:pic>
        <p:nvPicPr>
          <p:cNvPr id="4" name="Picture 2" descr="Image preview">
            <a:extLst>
              <a:ext uri="{FF2B5EF4-FFF2-40B4-BE49-F238E27FC236}">
                <a16:creationId xmlns:a16="http://schemas.microsoft.com/office/drawing/2014/main" id="{E69C5D2B-9A0B-2B86-D459-170279D26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605" y="448497"/>
            <a:ext cx="1517776" cy="135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1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900E-FD01-4507-564C-23B77E663027}"/>
              </a:ext>
            </a:extLst>
          </p:cNvPr>
          <p:cNvSpPr>
            <a:spLocks noGrp="1"/>
          </p:cNvSpPr>
          <p:nvPr>
            <p:ph type="title"/>
          </p:nvPr>
        </p:nvSpPr>
        <p:spPr/>
        <p:txBody>
          <a:bodyPr/>
          <a:lstStyle/>
          <a:p>
            <a:r>
              <a:rPr lang="en-GB" dirty="0"/>
              <a:t>Adult Talking Therapies </a:t>
            </a:r>
          </a:p>
        </p:txBody>
      </p:sp>
      <p:sp>
        <p:nvSpPr>
          <p:cNvPr id="3" name="Content Placeholder 2">
            <a:extLst>
              <a:ext uri="{FF2B5EF4-FFF2-40B4-BE49-F238E27FC236}">
                <a16:creationId xmlns:a16="http://schemas.microsoft.com/office/drawing/2014/main" id="{420C79DF-2CEC-09DD-7983-6D538DCB427B}"/>
              </a:ext>
            </a:extLst>
          </p:cNvPr>
          <p:cNvSpPr>
            <a:spLocks noGrp="1"/>
          </p:cNvSpPr>
          <p:nvPr>
            <p:ph sz="quarter" idx="13"/>
          </p:nvPr>
        </p:nvSpPr>
        <p:spPr>
          <a:xfrm>
            <a:off x="628650" y="1605517"/>
            <a:ext cx="7886700" cy="3895232"/>
          </a:xfrm>
        </p:spPr>
        <p:txBody>
          <a:bodyPr>
            <a:normAutofit fontScale="92500" lnSpcReduction="20000"/>
          </a:bodyPr>
          <a:lstStyle/>
          <a:p>
            <a:r>
              <a:rPr lang="en-GB" dirty="0"/>
              <a:t>Aged 16 and over</a:t>
            </a:r>
          </a:p>
          <a:p>
            <a:r>
              <a:rPr lang="en-GB" dirty="0"/>
              <a:t>Short-term talking therapy for people who are suffering from common Mental Health problems:</a:t>
            </a:r>
          </a:p>
          <a:p>
            <a:pPr marL="0" indent="0">
              <a:buNone/>
            </a:pPr>
            <a:endParaRPr lang="en-GB" dirty="0"/>
          </a:p>
          <a:p>
            <a:pPr marL="457200" lvl="1" indent="0">
              <a:buNone/>
            </a:pPr>
            <a:r>
              <a:rPr lang="en-GB" dirty="0"/>
              <a:t>	Anxiety 	Panic			Worry</a:t>
            </a:r>
          </a:p>
          <a:p>
            <a:pPr marL="457200" lvl="1" indent="0">
              <a:buNone/>
            </a:pPr>
            <a:r>
              <a:rPr lang="en-GB" dirty="0"/>
              <a:t>	Low Mood	Trauma		Bereavement</a:t>
            </a:r>
          </a:p>
          <a:p>
            <a:pPr marL="457200" lvl="1" indent="0">
              <a:buNone/>
            </a:pPr>
            <a:r>
              <a:rPr lang="en-GB" dirty="0"/>
              <a:t>	Stress		Relationships		Life Adjustments</a:t>
            </a:r>
          </a:p>
          <a:p>
            <a:pPr marL="457200" lvl="1" indent="0">
              <a:buNone/>
            </a:pPr>
            <a:r>
              <a:rPr lang="en-GB" dirty="0"/>
              <a:t>	Confidence and Low Self Esteem </a:t>
            </a:r>
          </a:p>
          <a:p>
            <a:endParaRPr lang="en-GB" dirty="0"/>
          </a:p>
          <a:p>
            <a:r>
              <a:rPr lang="en-GB" dirty="0"/>
              <a:t>Employment Support</a:t>
            </a:r>
          </a:p>
          <a:p>
            <a:pPr marL="457200" lvl="1" indent="0">
              <a:buNone/>
            </a:pPr>
            <a:r>
              <a:rPr lang="en-GB" dirty="0"/>
              <a:t>	</a:t>
            </a:r>
          </a:p>
        </p:txBody>
      </p:sp>
      <p:sp>
        <p:nvSpPr>
          <p:cNvPr id="4" name="5-Point Star 1">
            <a:extLst>
              <a:ext uri="{FF2B5EF4-FFF2-40B4-BE49-F238E27FC236}">
                <a16:creationId xmlns:a16="http://schemas.microsoft.com/office/drawing/2014/main" id="{C6421F70-D894-C5F4-2132-E4E6C9446CCB}"/>
              </a:ext>
            </a:extLst>
          </p:cNvPr>
          <p:cNvSpPr/>
          <p:nvPr/>
        </p:nvSpPr>
        <p:spPr>
          <a:xfrm>
            <a:off x="5968828" y="4072270"/>
            <a:ext cx="2375894" cy="2028526"/>
          </a:xfrm>
          <a:prstGeom prst="star5">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53.4% of clients recovered</a:t>
            </a:r>
          </a:p>
        </p:txBody>
      </p:sp>
    </p:spTree>
    <p:extLst>
      <p:ext uri="{BB962C8B-B14F-4D97-AF65-F5344CB8AC3E}">
        <p14:creationId xmlns:p14="http://schemas.microsoft.com/office/powerpoint/2010/main" val="353236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lstStyle/>
          <a:p>
            <a:r>
              <a:rPr lang="en-US" dirty="0"/>
              <a:t>What do we offer? </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628650" y="1426465"/>
            <a:ext cx="7886700" cy="4074284"/>
          </a:xfrm>
        </p:spPr>
        <p:txBody>
          <a:bodyPr>
            <a:normAutofit/>
          </a:bodyPr>
          <a:lstStyle/>
          <a:p>
            <a:r>
              <a:rPr lang="en-US" dirty="0"/>
              <a:t>Telephone / Face to face / Virtual </a:t>
            </a:r>
          </a:p>
          <a:p>
            <a:r>
              <a:rPr lang="en-US" dirty="0"/>
              <a:t>Evidence Based Therapy:</a:t>
            </a:r>
          </a:p>
          <a:p>
            <a:pPr lvl="1"/>
            <a:r>
              <a:rPr lang="en-US" dirty="0"/>
              <a:t>Cognitive Behavioural Therapy</a:t>
            </a:r>
          </a:p>
          <a:p>
            <a:pPr lvl="1"/>
            <a:r>
              <a:rPr lang="en-US" dirty="0"/>
              <a:t>Counselling</a:t>
            </a:r>
          </a:p>
          <a:p>
            <a:pPr lvl="1"/>
            <a:r>
              <a:rPr lang="en-US" dirty="0"/>
              <a:t>Interpersonal Therapy</a:t>
            </a:r>
          </a:p>
          <a:p>
            <a:pPr lvl="1"/>
            <a:r>
              <a:rPr lang="en-US" dirty="0"/>
              <a:t>Cognitive Analytic Therapy</a:t>
            </a:r>
          </a:p>
          <a:p>
            <a:pPr lvl="1"/>
            <a:r>
              <a:rPr lang="en-US" dirty="0"/>
              <a:t>Eye Movement Desensitization and Reprogramming (EMDR)</a:t>
            </a:r>
          </a:p>
          <a:p>
            <a:pPr lvl="1"/>
            <a:r>
              <a:rPr lang="en-US" dirty="0"/>
              <a:t>Couples Counselling for Depression</a:t>
            </a:r>
          </a:p>
          <a:p>
            <a:pPr marL="0" indent="0">
              <a:buNone/>
            </a:pPr>
            <a:endParaRPr lang="en-US" dirty="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pic>
        <p:nvPicPr>
          <p:cNvPr id="13" name="Picture 3" descr="C:\Users\reas1307\AppData\Local\Microsoft\Windows\INetCache\IE\FZF5303U\pho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726" y="4051182"/>
            <a:ext cx="1395624" cy="7414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reas1307\AppData\Local\Microsoft\Windows\INetCache\IE\3VW7WK0F\Live-Chat-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6030" y="2822050"/>
            <a:ext cx="1541928" cy="59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43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lstStyle/>
          <a:p>
            <a:r>
              <a:rPr lang="en-US" dirty="0"/>
              <a:t>Groups </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628650" y="1426465"/>
            <a:ext cx="7886700" cy="4074284"/>
          </a:xfrm>
        </p:spPr>
        <p:txBody>
          <a:bodyPr>
            <a:normAutofit fontScale="85000" lnSpcReduction="20000"/>
          </a:bodyPr>
          <a:lstStyle/>
          <a:p>
            <a:r>
              <a:rPr lang="en-US" dirty="0"/>
              <a:t>Psychoeducational Groups</a:t>
            </a:r>
          </a:p>
          <a:p>
            <a:pPr lvl="1"/>
            <a:r>
              <a:rPr lang="en-US" dirty="0"/>
              <a:t>Take Control of Anxiety</a:t>
            </a:r>
          </a:p>
          <a:p>
            <a:pPr lvl="1"/>
            <a:r>
              <a:rPr lang="en-US" dirty="0"/>
              <a:t>Sleep </a:t>
            </a:r>
          </a:p>
          <a:p>
            <a:pPr lvl="1"/>
            <a:r>
              <a:rPr lang="en-US" dirty="0"/>
              <a:t>Trauma </a:t>
            </a:r>
            <a:r>
              <a:rPr lang="en-US" dirty="0" err="1"/>
              <a:t>Stabilisation</a:t>
            </a:r>
            <a:endParaRPr lang="en-US" dirty="0"/>
          </a:p>
          <a:p>
            <a:pPr lvl="1"/>
            <a:r>
              <a:rPr lang="en-US" dirty="0"/>
              <a:t>Introduction to Mindfulness</a:t>
            </a:r>
          </a:p>
          <a:p>
            <a:pPr lvl="1"/>
            <a:r>
              <a:rPr lang="en-US" dirty="0"/>
              <a:t>Long Term Conditions</a:t>
            </a:r>
          </a:p>
          <a:p>
            <a:pPr marL="457200" lvl="1" indent="0">
              <a:buNone/>
            </a:pPr>
            <a:endParaRPr lang="en-US" dirty="0"/>
          </a:p>
          <a:p>
            <a:r>
              <a:rPr lang="en-US" dirty="0"/>
              <a:t>Treatment Groups</a:t>
            </a:r>
          </a:p>
          <a:p>
            <a:pPr lvl="1"/>
            <a:r>
              <a:rPr lang="en-US" dirty="0"/>
              <a:t>Worry</a:t>
            </a:r>
          </a:p>
          <a:p>
            <a:pPr lvl="1"/>
            <a:r>
              <a:rPr lang="en-US" dirty="0"/>
              <a:t>Low Self Esteem and Confidence </a:t>
            </a:r>
          </a:p>
          <a:p>
            <a:pPr lvl="1"/>
            <a:r>
              <a:rPr lang="en-US" dirty="0"/>
              <a:t>Interpersonal Therapy Group </a:t>
            </a:r>
          </a:p>
          <a:p>
            <a:pPr lvl="1"/>
            <a:r>
              <a:rPr lang="en-US" dirty="0"/>
              <a:t>Bereavement </a:t>
            </a:r>
          </a:p>
          <a:p>
            <a:pPr lvl="1"/>
            <a:r>
              <a:rPr lang="en-US" dirty="0"/>
              <a:t>Low Mood </a:t>
            </a:r>
          </a:p>
          <a:p>
            <a:pPr lvl="1"/>
            <a:r>
              <a:rPr lang="en-US" dirty="0"/>
              <a:t>Mindfulness</a:t>
            </a:r>
          </a:p>
          <a:p>
            <a:pPr marL="0" indent="0">
              <a:buNone/>
            </a:pPr>
            <a:endParaRPr lang="en-US" dirty="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598" y="20239"/>
            <a:ext cx="2399825" cy="1499891"/>
          </a:xfrm>
          <a:prstGeom prst="rect">
            <a:avLst/>
          </a:prstGeom>
        </p:spPr>
      </p:pic>
      <p:sp>
        <p:nvSpPr>
          <p:cNvPr id="5" name="Rounded Rectangle 4"/>
          <p:cNvSpPr/>
          <p:nvPr/>
        </p:nvSpPr>
        <p:spPr>
          <a:xfrm>
            <a:off x="6273679" y="976887"/>
            <a:ext cx="2542056" cy="4493441"/>
          </a:xfrm>
          <a:prstGeom prst="roundRec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Benefits</a:t>
            </a:r>
          </a:p>
          <a:p>
            <a:pPr algn="ctr"/>
            <a:endParaRPr lang="en-GB" dirty="0"/>
          </a:p>
          <a:p>
            <a:r>
              <a:rPr lang="en-GB" dirty="0"/>
              <a:t>Quick access to help</a:t>
            </a:r>
          </a:p>
          <a:p>
            <a:endParaRPr lang="en-GB" dirty="0"/>
          </a:p>
          <a:p>
            <a:r>
              <a:rPr lang="en-GB" dirty="0"/>
              <a:t>Support and learning from others</a:t>
            </a:r>
          </a:p>
          <a:p>
            <a:endParaRPr lang="en-GB" sz="1050" dirty="0"/>
          </a:p>
          <a:p>
            <a:r>
              <a:rPr lang="en-GB" dirty="0"/>
              <a:t>Realise not alone</a:t>
            </a:r>
          </a:p>
          <a:p>
            <a:endParaRPr lang="en-GB" sz="1050" dirty="0"/>
          </a:p>
          <a:p>
            <a:r>
              <a:rPr lang="en-GB" dirty="0"/>
              <a:t>More time with a therapist</a:t>
            </a:r>
          </a:p>
          <a:p>
            <a:endParaRPr lang="en-GB" sz="1050" dirty="0"/>
          </a:p>
          <a:p>
            <a:r>
              <a:rPr lang="en-GB" dirty="0"/>
              <a:t>Virtual options </a:t>
            </a:r>
          </a:p>
          <a:p>
            <a:endParaRPr lang="en-GB" sz="1050" dirty="0"/>
          </a:p>
          <a:p>
            <a:r>
              <a:rPr lang="en-GB" dirty="0"/>
              <a:t>Don’t have to share your story </a:t>
            </a:r>
          </a:p>
          <a:p>
            <a:pPr marL="285750" indent="-285750" algn="ctr">
              <a:buFontTx/>
              <a:buChar char="-"/>
            </a:pPr>
            <a:endParaRPr lang="en-GB" dirty="0"/>
          </a:p>
        </p:txBody>
      </p:sp>
      <p:sp>
        <p:nvSpPr>
          <p:cNvPr id="8" name="TextBox 7">
            <a:extLst>
              <a:ext uri="{FF2B5EF4-FFF2-40B4-BE49-F238E27FC236}">
                <a16:creationId xmlns:a16="http://schemas.microsoft.com/office/drawing/2014/main" id="{5D2AFE0E-9239-FC76-E947-730AA3CDF534}"/>
              </a:ext>
            </a:extLst>
          </p:cNvPr>
          <p:cNvSpPr txBox="1"/>
          <p:nvPr/>
        </p:nvSpPr>
        <p:spPr>
          <a:xfrm>
            <a:off x="4646428" y="5682510"/>
            <a:ext cx="4572000" cy="369332"/>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www.stsftmentalhealth.nhs.uk/ST-groups</a:t>
            </a:r>
            <a:endParaRPr lang="en-GB" dirty="0"/>
          </a:p>
        </p:txBody>
      </p:sp>
    </p:spTree>
    <p:extLst>
      <p:ext uri="{BB962C8B-B14F-4D97-AF65-F5344CB8AC3E}">
        <p14:creationId xmlns:p14="http://schemas.microsoft.com/office/powerpoint/2010/main" val="382169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GB" dirty="0"/>
              <a:t>Specialist Pathways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sp>
        <p:nvSpPr>
          <p:cNvPr id="5" name="5-Point Star 4"/>
          <p:cNvSpPr/>
          <p:nvPr/>
        </p:nvSpPr>
        <p:spPr>
          <a:xfrm>
            <a:off x="290322" y="1029432"/>
            <a:ext cx="3169158" cy="2234976"/>
          </a:xfrm>
          <a:prstGeom prst="star5">
            <a:avLst/>
          </a:prstGeom>
          <a:solidFill>
            <a:srgbClr val="029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Older Persons</a:t>
            </a:r>
          </a:p>
        </p:txBody>
      </p:sp>
      <p:sp>
        <p:nvSpPr>
          <p:cNvPr id="6" name="5-Point Star 5"/>
          <p:cNvSpPr/>
          <p:nvPr/>
        </p:nvSpPr>
        <p:spPr>
          <a:xfrm>
            <a:off x="5727841" y="662781"/>
            <a:ext cx="3416159" cy="2343912"/>
          </a:xfrm>
          <a:prstGeom prst="star5">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Bereavement</a:t>
            </a:r>
          </a:p>
        </p:txBody>
      </p:sp>
      <p:sp>
        <p:nvSpPr>
          <p:cNvPr id="7" name="5-Point Star 6"/>
          <p:cNvSpPr/>
          <p:nvPr/>
        </p:nvSpPr>
        <p:spPr>
          <a:xfrm>
            <a:off x="3310128" y="3422271"/>
            <a:ext cx="3310129" cy="2155886"/>
          </a:xfrm>
          <a:prstGeom prst="star5">
            <a:avLst/>
          </a:prstGeom>
          <a:solidFill>
            <a:srgbClr val="0294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Long Term Conditions</a:t>
            </a:r>
          </a:p>
        </p:txBody>
      </p:sp>
      <p:sp>
        <p:nvSpPr>
          <p:cNvPr id="8" name="5-Point Star 7"/>
          <p:cNvSpPr/>
          <p:nvPr/>
        </p:nvSpPr>
        <p:spPr>
          <a:xfrm>
            <a:off x="3030474" y="1483426"/>
            <a:ext cx="2964942" cy="2039112"/>
          </a:xfrm>
          <a:prstGeom prst="star5">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Autism </a:t>
            </a:r>
          </a:p>
        </p:txBody>
      </p:sp>
      <p:sp>
        <p:nvSpPr>
          <p:cNvPr id="9" name="5-Point Star 8"/>
          <p:cNvSpPr/>
          <p:nvPr/>
        </p:nvSpPr>
        <p:spPr>
          <a:xfrm>
            <a:off x="290322" y="3615976"/>
            <a:ext cx="3169158" cy="2199607"/>
          </a:xfrm>
          <a:prstGeom prst="star5">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Learning Disabilities</a:t>
            </a:r>
          </a:p>
        </p:txBody>
      </p:sp>
      <p:pic>
        <p:nvPicPr>
          <p:cNvPr id="10" name="Picture 9" descr="Act_logo"/>
          <p:cNvPicPr/>
          <p:nvPr/>
        </p:nvPicPr>
        <p:blipFill>
          <a:blip r:embed="rId3">
            <a:extLst>
              <a:ext uri="{28A0092B-C50C-407E-A947-70E740481C1C}">
                <a14:useLocalDpi xmlns:a14="http://schemas.microsoft.com/office/drawing/2010/main" val="0"/>
              </a:ext>
            </a:extLst>
          </a:blip>
          <a:srcRect/>
          <a:stretch>
            <a:fillRect/>
          </a:stretch>
        </p:blipFill>
        <p:spPr bwMode="auto">
          <a:xfrm>
            <a:off x="2319655" y="1325562"/>
            <a:ext cx="990473" cy="417893"/>
          </a:xfrm>
          <a:prstGeom prst="rect">
            <a:avLst/>
          </a:prstGeom>
          <a:noFill/>
          <a:ln>
            <a:noFill/>
          </a:ln>
        </p:spPr>
      </p:pic>
      <p:sp>
        <p:nvSpPr>
          <p:cNvPr id="11" name="5-Point Star 10"/>
          <p:cNvSpPr/>
          <p:nvPr/>
        </p:nvSpPr>
        <p:spPr>
          <a:xfrm>
            <a:off x="6147816" y="3069018"/>
            <a:ext cx="2996184" cy="2289366"/>
          </a:xfrm>
          <a:prstGeom prst="star5">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Maternal Mental Health</a:t>
            </a:r>
          </a:p>
        </p:txBody>
      </p:sp>
      <p:pic>
        <p:nvPicPr>
          <p:cNvPr id="3" name="Picture 2"/>
          <p:cNvPicPr>
            <a:picLocks noChangeAspect="1"/>
          </p:cNvPicPr>
          <p:nvPr/>
        </p:nvPicPr>
        <p:blipFill>
          <a:blip r:embed="rId4"/>
          <a:stretch>
            <a:fillRect/>
          </a:stretch>
        </p:blipFill>
        <p:spPr>
          <a:xfrm>
            <a:off x="4677626" y="1016922"/>
            <a:ext cx="929327" cy="633258"/>
          </a:xfrm>
          <a:prstGeom prst="rect">
            <a:avLst/>
          </a:prstGeom>
        </p:spPr>
      </p:pic>
      <p:pic>
        <p:nvPicPr>
          <p:cNvPr id="12" name="Picture 11"/>
          <p:cNvPicPr>
            <a:picLocks noChangeAspect="1"/>
          </p:cNvPicPr>
          <p:nvPr/>
        </p:nvPicPr>
        <p:blipFill>
          <a:blip r:embed="rId5"/>
          <a:stretch>
            <a:fillRect/>
          </a:stretch>
        </p:blipFill>
        <p:spPr>
          <a:xfrm>
            <a:off x="651795" y="3522538"/>
            <a:ext cx="765620" cy="735448"/>
          </a:xfrm>
          <a:prstGeom prst="rect">
            <a:avLst/>
          </a:prstGeom>
        </p:spPr>
      </p:pic>
    </p:spTree>
    <p:extLst>
      <p:ext uri="{BB962C8B-B14F-4D97-AF65-F5344CB8AC3E}">
        <p14:creationId xmlns:p14="http://schemas.microsoft.com/office/powerpoint/2010/main" val="114287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4822"/>
            <a:ext cx="7886700" cy="1325563"/>
          </a:xfrm>
        </p:spPr>
        <p:txBody>
          <a:bodyPr/>
          <a:lstStyle/>
          <a:p>
            <a:r>
              <a:rPr lang="en-GB" dirty="0"/>
              <a:t>What our clients say about us….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spTree>
    <p:extLst>
      <p:ext uri="{BB962C8B-B14F-4D97-AF65-F5344CB8AC3E}">
        <p14:creationId xmlns:p14="http://schemas.microsoft.com/office/powerpoint/2010/main" val="12520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66F11-5950-1144-A59E-DE55E66C4349}"/>
              </a:ext>
            </a:extLst>
          </p:cNvPr>
          <p:cNvSpPr>
            <a:spLocks noGrp="1"/>
          </p:cNvSpPr>
          <p:nvPr>
            <p:ph sz="quarter" idx="13"/>
          </p:nvPr>
        </p:nvSpPr>
        <p:spPr>
          <a:xfrm>
            <a:off x="1801368" y="1124712"/>
            <a:ext cx="5614416" cy="3732047"/>
          </a:xfrm>
        </p:spPr>
        <p:txBody>
          <a:bodyPr>
            <a:normAutofit/>
          </a:bodyPr>
          <a:lstStyle/>
          <a:p>
            <a:pPr marL="0" indent="0">
              <a:buNone/>
            </a:pPr>
            <a:endParaRPr lang="en-GB" b="1" dirty="0"/>
          </a:p>
          <a:p>
            <a:pPr marL="0" indent="0">
              <a:buNone/>
            </a:pPr>
            <a:endParaRPr lang="en-GB" b="1" dirty="0"/>
          </a:p>
          <a:p>
            <a:pPr marL="0" indent="0">
              <a:buNone/>
            </a:pPr>
            <a:r>
              <a:rPr lang="en-GB" b="1" dirty="0"/>
              <a:t>It has been helpful to talk to someone who I didn't know and isn't involved in my situation. Thank you for all your help </a:t>
            </a:r>
            <a:endParaRPr lang="en-US" dirty="0"/>
          </a:p>
        </p:txBody>
      </p:sp>
    </p:spTree>
    <p:extLst>
      <p:ext uri="{BB962C8B-B14F-4D97-AF65-F5344CB8AC3E}">
        <p14:creationId xmlns:p14="http://schemas.microsoft.com/office/powerpoint/2010/main" val="228769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22842" y="1179576"/>
            <a:ext cx="4955198" cy="3767328"/>
          </a:xfrm>
        </p:spPr>
        <p:txBody>
          <a:bodyPr>
            <a:normAutofit fontScale="92500" lnSpcReduction="10000"/>
          </a:bodyPr>
          <a:lstStyle/>
          <a:p>
            <a:pPr marL="0" indent="0">
              <a:buNone/>
            </a:pPr>
            <a:r>
              <a:rPr lang="en-GB" dirty="0"/>
              <a:t>Both therapists showed great understanding and have always been respectful, helpful, thoughtful and empathic. They have helped me understand why I have been feeling the way I have and given me much help in finding ways to cope. I feel that I am coping so much better now, and I would like to say a big thank you to both </a:t>
            </a:r>
            <a:endParaRPr lang="en-US" dirty="0"/>
          </a:p>
        </p:txBody>
      </p:sp>
    </p:spTree>
    <p:extLst>
      <p:ext uri="{BB962C8B-B14F-4D97-AF65-F5344CB8AC3E}">
        <p14:creationId xmlns:p14="http://schemas.microsoft.com/office/powerpoint/2010/main" val="42070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How do you access Talking Therapies? </a:t>
            </a:r>
          </a:p>
        </p:txBody>
      </p:sp>
      <p:sp>
        <p:nvSpPr>
          <p:cNvPr id="3" name="Content Placeholder 2"/>
          <p:cNvSpPr>
            <a:spLocks noGrp="1"/>
          </p:cNvSpPr>
          <p:nvPr>
            <p:ph sz="quarter" idx="13"/>
          </p:nvPr>
        </p:nvSpPr>
        <p:spPr/>
        <p:txBody>
          <a:bodyPr>
            <a:normAutofit lnSpcReduction="10000"/>
          </a:bodyPr>
          <a:lstStyle/>
          <a:p>
            <a:r>
              <a:rPr lang="en-GB" dirty="0">
                <a:solidFill>
                  <a:schemeClr val="bg2">
                    <a:lumMod val="25000"/>
                  </a:schemeClr>
                </a:solidFill>
              </a:rPr>
              <a:t>Telephone – 0191 2832937</a:t>
            </a:r>
          </a:p>
          <a:p>
            <a:endParaRPr lang="en-GB"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r>
              <a:rPr lang="en-GB"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www.stsftmentalhealth.nhs.uk/ST-Self-Refer</a:t>
            </a:r>
            <a:r>
              <a:rPr lang="en-GB"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3200" dirty="0"/>
          </a:p>
          <a:p>
            <a:endParaRPr lang="en-GB" dirty="0"/>
          </a:p>
          <a:p>
            <a:r>
              <a:rPr lang="en-GB" dirty="0"/>
              <a:t>Email - </a:t>
            </a:r>
            <a:r>
              <a:rPr lang="en-GB" dirty="0">
                <a:hlinkClick r:id="rId3"/>
              </a:rPr>
              <a:t>stsft.mhadminteam@nhs.net</a:t>
            </a:r>
            <a:r>
              <a:rPr lang="en-GB" dirty="0"/>
              <a:t> </a:t>
            </a:r>
          </a:p>
          <a:p>
            <a:endParaRPr lang="en-GB" dirty="0"/>
          </a:p>
          <a:p>
            <a:r>
              <a:rPr lang="en-GB" dirty="0"/>
              <a:t>GP or other health care provider</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88641"/>
            <a:ext cx="2620655" cy="576064"/>
          </a:xfrm>
          <a:prstGeom prst="rect">
            <a:avLst/>
          </a:prstGeom>
          <a:noFill/>
        </p:spPr>
      </p:pic>
    </p:spTree>
    <p:extLst>
      <p:ext uri="{BB962C8B-B14F-4D97-AF65-F5344CB8AC3E}">
        <p14:creationId xmlns:p14="http://schemas.microsoft.com/office/powerpoint/2010/main" val="405681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normAutofit/>
          </a:bodyPr>
          <a:lstStyle/>
          <a:p>
            <a:r>
              <a:rPr lang="en-US" sz="3600" dirty="0"/>
              <a:t>Contact details:</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0" y="1508167"/>
            <a:ext cx="9143999" cy="4228490"/>
          </a:xfrm>
        </p:spPr>
        <p:txBody>
          <a:bodyPr>
            <a:normAutofit/>
          </a:bodyPr>
          <a:lstStyle/>
          <a:p>
            <a:pPr marL="0" lvl="0" indent="0" algn="ctr" fontAlgn="base">
              <a:spcBef>
                <a:spcPct val="20000"/>
              </a:spcBef>
              <a:spcAft>
                <a:spcPct val="0"/>
              </a:spcAft>
              <a:buNone/>
            </a:pPr>
            <a:r>
              <a:rPr lang="en-GB" dirty="0"/>
              <a:t>South Tyneside Lifecycle Primary Care Mental Health Service</a:t>
            </a:r>
          </a:p>
          <a:p>
            <a:pPr marL="0" lvl="0" indent="0" algn="ctr" fontAlgn="base">
              <a:spcBef>
                <a:spcPct val="20000"/>
              </a:spcBef>
              <a:spcAft>
                <a:spcPct val="0"/>
              </a:spcAft>
              <a:buNone/>
            </a:pPr>
            <a:r>
              <a:rPr lang="en-GB" dirty="0" err="1"/>
              <a:t>Cleadon</a:t>
            </a:r>
            <a:r>
              <a:rPr lang="en-GB" dirty="0"/>
              <a:t> Park Primary Care Centre</a:t>
            </a:r>
          </a:p>
          <a:p>
            <a:pPr marL="0" lvl="0" indent="0" algn="ctr" fontAlgn="base">
              <a:spcBef>
                <a:spcPct val="20000"/>
              </a:spcBef>
              <a:spcAft>
                <a:spcPct val="0"/>
              </a:spcAft>
              <a:buNone/>
            </a:pPr>
            <a:r>
              <a:rPr lang="en-GB" dirty="0"/>
              <a:t>Prince Edward Road</a:t>
            </a:r>
          </a:p>
          <a:p>
            <a:pPr marL="0" lvl="0" indent="0" algn="ctr" fontAlgn="base">
              <a:spcBef>
                <a:spcPct val="20000"/>
              </a:spcBef>
              <a:spcAft>
                <a:spcPct val="0"/>
              </a:spcAft>
              <a:buNone/>
            </a:pPr>
            <a:r>
              <a:rPr lang="en-GB" dirty="0"/>
              <a:t>South Shields</a:t>
            </a:r>
          </a:p>
          <a:p>
            <a:pPr marL="0" lvl="0" indent="0" algn="ctr" fontAlgn="base">
              <a:spcBef>
                <a:spcPct val="20000"/>
              </a:spcBef>
              <a:spcAft>
                <a:spcPct val="0"/>
              </a:spcAft>
              <a:buNone/>
            </a:pPr>
            <a:r>
              <a:rPr lang="en-GB" dirty="0"/>
              <a:t>Tyne &amp; Wear</a:t>
            </a:r>
          </a:p>
          <a:p>
            <a:pPr marL="0" lvl="0" indent="0" algn="ctr" fontAlgn="base">
              <a:spcBef>
                <a:spcPct val="20000"/>
              </a:spcBef>
              <a:spcAft>
                <a:spcPct val="0"/>
              </a:spcAft>
              <a:buNone/>
            </a:pPr>
            <a:r>
              <a:rPr lang="en-GB" dirty="0"/>
              <a:t>NE34 8PS</a:t>
            </a:r>
          </a:p>
          <a:p>
            <a:pPr marL="0" lvl="0" indent="0" fontAlgn="base">
              <a:spcBef>
                <a:spcPct val="20000"/>
              </a:spcBef>
              <a:spcAft>
                <a:spcPct val="0"/>
              </a:spcAft>
              <a:buNone/>
            </a:pPr>
            <a:endParaRPr lang="en-US" dirty="0"/>
          </a:p>
          <a:p>
            <a:pPr marL="0" indent="0" algn="ctr">
              <a:buNone/>
            </a:pPr>
            <a:r>
              <a:rPr lang="en-US" dirty="0"/>
              <a:t>Tel: 0191 2832937 </a:t>
            </a: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71548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5622-7629-8F0C-E088-1C2273077E7A}"/>
              </a:ext>
            </a:extLst>
          </p:cNvPr>
          <p:cNvSpPr>
            <a:spLocks noGrp="1"/>
          </p:cNvSpPr>
          <p:nvPr>
            <p:ph type="title"/>
          </p:nvPr>
        </p:nvSpPr>
        <p:spPr/>
        <p:txBody>
          <a:bodyPr/>
          <a:lstStyle/>
          <a:p>
            <a:r>
              <a:rPr lang="en-GB" dirty="0"/>
              <a:t>Service Website</a:t>
            </a:r>
          </a:p>
        </p:txBody>
      </p:sp>
      <p:sp>
        <p:nvSpPr>
          <p:cNvPr id="3" name="Content Placeholder 2">
            <a:extLst>
              <a:ext uri="{FF2B5EF4-FFF2-40B4-BE49-F238E27FC236}">
                <a16:creationId xmlns:a16="http://schemas.microsoft.com/office/drawing/2014/main" id="{1993B1E4-6564-E691-D24F-B449406916F5}"/>
              </a:ext>
            </a:extLst>
          </p:cNvPr>
          <p:cNvSpPr>
            <a:spLocks noGrp="1"/>
          </p:cNvSpPr>
          <p:nvPr>
            <p:ph sz="quarter" idx="13"/>
          </p:nvPr>
        </p:nvSpPr>
        <p:spPr>
          <a:xfrm>
            <a:off x="628650" y="1563770"/>
            <a:ext cx="7886700" cy="3584553"/>
          </a:xfrm>
        </p:spPr>
        <p:txBody>
          <a:bodyPr>
            <a:normAutofit/>
          </a:bodyPr>
          <a:lstStyle/>
          <a:p>
            <a:pPr algn="ctr"/>
            <a:r>
              <a:rPr lang="en-GB" sz="4400" dirty="0">
                <a:hlinkClick r:id="rId2"/>
              </a:rPr>
              <a:t>www.stsftmentalhealth.nhs.uk</a:t>
            </a:r>
            <a:endParaRPr lang="en-GB" sz="4400" dirty="0"/>
          </a:p>
          <a:p>
            <a:pPr algn="ctr"/>
            <a:endParaRPr lang="en-GB" sz="4400" dirty="0"/>
          </a:p>
          <a:p>
            <a:pPr marL="0" indent="0">
              <a:buNone/>
            </a:pPr>
            <a:r>
              <a:rPr kumimoji="0" lang="en-GB" sz="4400" b="0" i="0" u="none" strike="noStrike" kern="1200" cap="none" spc="0" normalizeH="0" baseline="0" noProof="0" dirty="0">
                <a:ln>
                  <a:noFill/>
                </a:ln>
                <a:solidFill>
                  <a:srgbClr val="0294C7"/>
                </a:solidFill>
                <a:effectLst/>
                <a:uLnTx/>
                <a:uFillTx/>
                <a:latin typeface="Arial" panose="020B0604020202020204"/>
                <a:ea typeface="+mj-ea"/>
                <a:cs typeface="+mj-cs"/>
              </a:rPr>
              <a:t>Virtual Tour</a:t>
            </a:r>
          </a:p>
          <a:p>
            <a:r>
              <a:rPr lang="en-GB" sz="3200" b="0" i="0" dirty="0">
                <a:effectLst/>
                <a:latin typeface="Aptos" panose="020B0004020202020204" pitchFamily="34" charset="0"/>
                <a:hlinkClick r:id="rId3" tooltip="Original URL: https://youtu.be/tV5-8gabhNI. Click or tap if you trust this link."/>
              </a:rPr>
              <a:t>https://youtu.be/tV5-8gabhNI</a:t>
            </a:r>
            <a:endParaRPr kumimoji="0" lang="en-GB" sz="4400" b="0" i="0" u="none" strike="noStrike" kern="1200" cap="none" spc="0" normalizeH="0" baseline="0" noProof="0" dirty="0">
              <a:ln>
                <a:noFill/>
              </a:ln>
              <a:solidFill>
                <a:srgbClr val="0294C7"/>
              </a:solidFill>
              <a:effectLst/>
              <a:uLnTx/>
              <a:uFillTx/>
              <a:latin typeface="Arial" panose="020B0604020202020204"/>
              <a:ea typeface="+mj-ea"/>
              <a:cs typeface="+mj-cs"/>
            </a:endParaRPr>
          </a:p>
          <a:p>
            <a:endParaRPr lang="en-GB" sz="4400" dirty="0"/>
          </a:p>
        </p:txBody>
      </p:sp>
    </p:spTree>
    <p:extLst>
      <p:ext uri="{BB962C8B-B14F-4D97-AF65-F5344CB8AC3E}">
        <p14:creationId xmlns:p14="http://schemas.microsoft.com/office/powerpoint/2010/main" val="108805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normAutofit/>
          </a:bodyPr>
          <a:lstStyle/>
          <a:p>
            <a:r>
              <a:rPr lang="en-US" sz="3600" dirty="0"/>
              <a:t>Healthy Minds Team </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628650" y="1489889"/>
            <a:ext cx="7886700" cy="4278271"/>
          </a:xfrm>
        </p:spPr>
        <p:txBody>
          <a:bodyPr>
            <a:normAutofit/>
          </a:bodyPr>
          <a:lstStyle/>
          <a:p>
            <a:r>
              <a:rPr lang="en-US" dirty="0"/>
              <a:t>School based mental health service (Reception – 6</a:t>
            </a:r>
            <a:r>
              <a:rPr lang="en-US" baseline="30000" dirty="0"/>
              <a:t>th</a:t>
            </a:r>
            <a:r>
              <a:rPr lang="en-US" dirty="0"/>
              <a:t> Form)</a:t>
            </a:r>
          </a:p>
          <a:p>
            <a:r>
              <a:rPr lang="en-US" dirty="0"/>
              <a:t>Additional mental health service across all schools in South Tyneside</a:t>
            </a:r>
          </a:p>
          <a:p>
            <a:r>
              <a:rPr lang="en-US" dirty="0"/>
              <a:t>Focus on early intervention and prevention</a:t>
            </a:r>
          </a:p>
          <a:p>
            <a:r>
              <a:rPr lang="en-US" dirty="0"/>
              <a:t>Building resilience, mental health awareness, developing self help skills. </a:t>
            </a:r>
          </a:p>
          <a:p>
            <a:r>
              <a:rPr lang="en-US" dirty="0"/>
              <a:t>Service is </a:t>
            </a:r>
            <a:r>
              <a:rPr lang="en-US"/>
              <a:t>accessed by a ‘Request for Support’ via school. </a:t>
            </a:r>
            <a:endParaRPr lang="en-US" dirty="0"/>
          </a:p>
        </p:txBody>
      </p:sp>
    </p:spTree>
    <p:extLst>
      <p:ext uri="{BB962C8B-B14F-4D97-AF65-F5344CB8AC3E}">
        <p14:creationId xmlns:p14="http://schemas.microsoft.com/office/powerpoint/2010/main" val="236947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pic>
        <p:nvPicPr>
          <p:cNvPr id="4" name="Content Placeholder 3"/>
          <p:cNvPicPr>
            <a:picLocks noGrp="1" noChangeAspect="1"/>
          </p:cNvPicPr>
          <p:nvPr>
            <p:ph sz="quarter" idx="13"/>
          </p:nvPr>
        </p:nvPicPr>
        <p:blipFill>
          <a:blip r:embed="rId2"/>
          <a:stretch>
            <a:fillRect/>
          </a:stretch>
        </p:blipFill>
        <p:spPr>
          <a:xfrm>
            <a:off x="2113039" y="1916113"/>
            <a:ext cx="4917921" cy="3584575"/>
          </a:xfrm>
          <a:prstGeom prst="rect">
            <a:avLst/>
          </a:prstGeom>
        </p:spPr>
      </p:pic>
    </p:spTree>
    <p:extLst>
      <p:ext uri="{BB962C8B-B14F-4D97-AF65-F5344CB8AC3E}">
        <p14:creationId xmlns:p14="http://schemas.microsoft.com/office/powerpoint/2010/main" val="335534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10A85-DD02-F64D-8756-1968E9FABE72}"/>
              </a:ext>
            </a:extLst>
          </p:cNvPr>
          <p:cNvSpPr>
            <a:spLocks noGrp="1"/>
          </p:cNvSpPr>
          <p:nvPr>
            <p:ph type="title"/>
          </p:nvPr>
        </p:nvSpPr>
        <p:spPr/>
        <p:txBody>
          <a:bodyPr/>
          <a:lstStyle/>
          <a:p>
            <a:r>
              <a:rPr lang="en-US" dirty="0"/>
              <a:t>Healthy Minds Team </a:t>
            </a:r>
          </a:p>
        </p:txBody>
      </p:sp>
      <p:sp>
        <p:nvSpPr>
          <p:cNvPr id="7" name="Content Placeholder 6">
            <a:extLst>
              <a:ext uri="{FF2B5EF4-FFF2-40B4-BE49-F238E27FC236}">
                <a16:creationId xmlns:a16="http://schemas.microsoft.com/office/drawing/2014/main" id="{83DA3E36-3AF3-084A-8A04-589E24AA7D5A}"/>
              </a:ext>
            </a:extLst>
          </p:cNvPr>
          <p:cNvSpPr>
            <a:spLocks noGrp="1"/>
          </p:cNvSpPr>
          <p:nvPr>
            <p:ph sz="quarter" idx="13"/>
          </p:nvPr>
        </p:nvSpPr>
        <p:spPr>
          <a:xfrm>
            <a:off x="540515" y="1487508"/>
            <a:ext cx="7886700" cy="4462461"/>
          </a:xfrm>
        </p:spPr>
        <p:txBody>
          <a:bodyPr>
            <a:normAutofit/>
          </a:bodyPr>
          <a:lstStyle/>
          <a:p>
            <a:r>
              <a:rPr lang="en-US" sz="2900" dirty="0"/>
              <a:t>3 main functions:</a:t>
            </a:r>
          </a:p>
          <a:p>
            <a:r>
              <a:rPr lang="en-US" sz="2900" dirty="0"/>
              <a:t>To deliver evidence based mental health interventions for mild-moderate mental health issues</a:t>
            </a:r>
          </a:p>
          <a:p>
            <a:r>
              <a:rPr lang="en-US" sz="2900" dirty="0"/>
              <a:t>Whole School Approach</a:t>
            </a:r>
          </a:p>
          <a:p>
            <a:r>
              <a:rPr lang="en-US" sz="2900" dirty="0"/>
              <a:t>Advice and consultation to school staff, as well as liaison and signposting to external agencies. </a:t>
            </a:r>
          </a:p>
          <a:p>
            <a:endParaRPr lang="en-US" dirty="0"/>
          </a:p>
        </p:txBody>
      </p:sp>
    </p:spTree>
    <p:extLst>
      <p:ext uri="{BB962C8B-B14F-4D97-AF65-F5344CB8AC3E}">
        <p14:creationId xmlns:p14="http://schemas.microsoft.com/office/powerpoint/2010/main" val="140682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ame Side Corner Rectangle 4"/>
          <p:cNvSpPr/>
          <p:nvPr/>
        </p:nvSpPr>
        <p:spPr bwMode="auto">
          <a:xfrm>
            <a:off x="327100" y="1378027"/>
            <a:ext cx="2499661" cy="4048814"/>
          </a:xfrm>
          <a:prstGeom prst="rect">
            <a:avLst/>
          </a:prstGeom>
          <a:solidFill>
            <a:schemeClr val="accent1">
              <a:lumMod val="60000"/>
              <a:lumOff val="40000"/>
            </a:schemeClr>
          </a:solidFill>
          <a:scene3d>
            <a:camera prst="orthographicFront"/>
            <a:lightRig rig="threePt" dir="t"/>
          </a:scene3d>
        </p:spPr>
        <p:style>
          <a:lnRef idx="2">
            <a:schemeClr val="accent3"/>
          </a:lnRef>
          <a:fillRef idx="1">
            <a:schemeClr val="lt1"/>
          </a:fillRef>
          <a:effectRef idx="0">
            <a:schemeClr val="accent3"/>
          </a:effectRef>
          <a:fontRef idx="minor">
            <a:schemeClr val="dk1"/>
          </a:fontRef>
        </p:style>
        <p:txBody>
          <a:bodyPr lIns="19050" tIns="57150" rIns="19050" bIns="19050" spcCol="1270"/>
          <a:lstStyle/>
          <a:p>
            <a:pPr marL="114300" lvl="1" indent="-114300" defTabSz="666750">
              <a:lnSpc>
                <a:spcPct val="90000"/>
              </a:lnSpc>
              <a:spcAft>
                <a:spcPct val="15000"/>
              </a:spcAft>
              <a:buFontTx/>
              <a:buChar char="••"/>
              <a:defRPr/>
            </a:pPr>
            <a:r>
              <a:rPr lang="en-GB" sz="2000" dirty="0">
                <a:solidFill>
                  <a:prstClr val="black"/>
                </a:solidFill>
              </a:rPr>
              <a:t>Therapy for:</a:t>
            </a:r>
          </a:p>
          <a:p>
            <a:pPr marL="114300" lvl="1" indent="-114300" defTabSz="666750">
              <a:lnSpc>
                <a:spcPct val="90000"/>
              </a:lnSpc>
              <a:spcAft>
                <a:spcPct val="15000"/>
              </a:spcAft>
              <a:buFontTx/>
              <a:buChar char="••"/>
              <a:defRPr/>
            </a:pPr>
            <a:r>
              <a:rPr lang="en-GB" sz="2000" dirty="0">
                <a:solidFill>
                  <a:prstClr val="black"/>
                </a:solidFill>
              </a:rPr>
              <a:t>Anxiety</a:t>
            </a:r>
          </a:p>
          <a:p>
            <a:pPr marL="114300" lvl="1" indent="-114300" defTabSz="666750">
              <a:lnSpc>
                <a:spcPct val="90000"/>
              </a:lnSpc>
              <a:spcAft>
                <a:spcPct val="15000"/>
              </a:spcAft>
              <a:buFontTx/>
              <a:buChar char="••"/>
              <a:defRPr/>
            </a:pPr>
            <a:r>
              <a:rPr lang="en-GB" sz="2000" dirty="0">
                <a:solidFill>
                  <a:prstClr val="black"/>
                </a:solidFill>
              </a:rPr>
              <a:t>Low mood</a:t>
            </a:r>
          </a:p>
          <a:p>
            <a:pPr marL="114300" lvl="1" indent="-114300" defTabSz="666750">
              <a:lnSpc>
                <a:spcPct val="90000"/>
              </a:lnSpc>
              <a:spcAft>
                <a:spcPct val="15000"/>
              </a:spcAft>
              <a:buFontTx/>
              <a:buChar char="••"/>
              <a:defRPr/>
            </a:pPr>
            <a:r>
              <a:rPr lang="en-GB" sz="2000" dirty="0">
                <a:solidFill>
                  <a:prstClr val="black"/>
                </a:solidFill>
              </a:rPr>
              <a:t>Self-esteem / confidence</a:t>
            </a:r>
          </a:p>
          <a:p>
            <a:pPr marL="114300" lvl="1" indent="-114300" defTabSz="666750">
              <a:lnSpc>
                <a:spcPct val="90000"/>
              </a:lnSpc>
              <a:spcAft>
                <a:spcPct val="15000"/>
              </a:spcAft>
              <a:buFontTx/>
              <a:buChar char="••"/>
              <a:defRPr/>
            </a:pPr>
            <a:r>
              <a:rPr lang="en-GB" sz="2000" dirty="0">
                <a:solidFill>
                  <a:prstClr val="black"/>
                </a:solidFill>
              </a:rPr>
              <a:t>Emotions</a:t>
            </a:r>
          </a:p>
          <a:p>
            <a:pPr marL="114300" lvl="1" indent="-114300" defTabSz="666750">
              <a:lnSpc>
                <a:spcPct val="90000"/>
              </a:lnSpc>
              <a:spcAft>
                <a:spcPct val="15000"/>
              </a:spcAft>
              <a:buFontTx/>
              <a:buChar char="••"/>
              <a:defRPr/>
            </a:pPr>
            <a:r>
              <a:rPr lang="en-GB" sz="2000" dirty="0">
                <a:solidFill>
                  <a:prstClr val="black"/>
                </a:solidFill>
              </a:rPr>
              <a:t>1:1 work</a:t>
            </a:r>
          </a:p>
          <a:p>
            <a:pPr marL="114300" lvl="1" indent="-114300" defTabSz="666750">
              <a:lnSpc>
                <a:spcPct val="90000"/>
              </a:lnSpc>
              <a:spcAft>
                <a:spcPct val="15000"/>
              </a:spcAft>
              <a:buFontTx/>
              <a:buChar char="••"/>
              <a:defRPr/>
            </a:pPr>
            <a:r>
              <a:rPr lang="en-GB" sz="2000" dirty="0">
                <a:solidFill>
                  <a:prstClr val="black"/>
                </a:solidFill>
              </a:rPr>
              <a:t>Group work</a:t>
            </a:r>
          </a:p>
          <a:p>
            <a:pPr marL="114300" lvl="1" indent="-114300" defTabSz="666750">
              <a:lnSpc>
                <a:spcPct val="90000"/>
              </a:lnSpc>
              <a:spcAft>
                <a:spcPct val="15000"/>
              </a:spcAft>
              <a:buFontTx/>
              <a:buChar char="••"/>
              <a:defRPr/>
            </a:pPr>
            <a:r>
              <a:rPr lang="en-GB" sz="2000" dirty="0">
                <a:solidFill>
                  <a:prstClr val="black"/>
                </a:solidFill>
              </a:rPr>
              <a:t>Parenting Support</a:t>
            </a:r>
          </a:p>
          <a:p>
            <a:pPr marL="114300" lvl="1" indent="-114300" defTabSz="666750">
              <a:lnSpc>
                <a:spcPct val="90000"/>
              </a:lnSpc>
              <a:spcAft>
                <a:spcPct val="15000"/>
              </a:spcAft>
              <a:buFontTx/>
              <a:buChar char="••"/>
              <a:defRPr/>
            </a:pPr>
            <a:r>
              <a:rPr lang="en-GB" sz="2000" dirty="0">
                <a:solidFill>
                  <a:prstClr val="black"/>
                </a:solidFill>
              </a:rPr>
              <a:t>Sessions held in school</a:t>
            </a:r>
          </a:p>
          <a:p>
            <a:pPr marL="0" lvl="1" defTabSz="666750">
              <a:lnSpc>
                <a:spcPct val="90000"/>
              </a:lnSpc>
              <a:spcAft>
                <a:spcPct val="15000"/>
              </a:spcAft>
              <a:defRPr/>
            </a:pPr>
            <a:endParaRPr lang="en-GB" sz="2000" dirty="0">
              <a:solidFill>
                <a:prstClr val="black"/>
              </a:solidFill>
            </a:endParaRPr>
          </a:p>
          <a:p>
            <a:pPr marL="114300" lvl="1" indent="-114300" defTabSz="666750">
              <a:lnSpc>
                <a:spcPct val="90000"/>
              </a:lnSpc>
              <a:spcAft>
                <a:spcPct val="15000"/>
              </a:spcAft>
              <a:buFontTx/>
              <a:buChar char="••"/>
              <a:defRPr/>
            </a:pPr>
            <a:endParaRPr lang="en-GB" sz="1400" dirty="0">
              <a:solidFill>
                <a:prstClr val="black"/>
              </a:solidFill>
            </a:endParaRPr>
          </a:p>
        </p:txBody>
      </p:sp>
      <p:grpSp>
        <p:nvGrpSpPr>
          <p:cNvPr id="3" name="Group 24"/>
          <p:cNvGrpSpPr/>
          <p:nvPr/>
        </p:nvGrpSpPr>
        <p:grpSpPr>
          <a:xfrm>
            <a:off x="269845" y="5726125"/>
            <a:ext cx="2571768" cy="714380"/>
            <a:chOff x="-65885" y="2677345"/>
            <a:chExt cx="2500330" cy="769942"/>
          </a:xfrm>
          <a:solidFill>
            <a:schemeClr val="accent3">
              <a:lumMod val="50000"/>
            </a:schemeClr>
          </a:solidFill>
          <a:effectLst>
            <a:outerShdw blurRad="50800" dist="38100" dir="8100000" algn="tr" rotWithShape="0">
              <a:prstClr val="black">
                <a:alpha val="40000"/>
              </a:prstClr>
            </a:outerShdw>
          </a:effectLst>
        </p:grpSpPr>
        <p:sp>
          <p:nvSpPr>
            <p:cNvPr id="26" name="Rectangle 25"/>
            <p:cNvSpPr/>
            <p:nvPr/>
          </p:nvSpPr>
          <p:spPr>
            <a:xfrm>
              <a:off x="5553" y="2677345"/>
              <a:ext cx="2398680" cy="769942"/>
            </a:xfrm>
            <a:prstGeom prst="rect">
              <a:avLst/>
            </a:prstGeom>
            <a:ln/>
          </p:spPr>
          <p:style>
            <a:lnRef idx="3">
              <a:schemeClr val="lt1"/>
            </a:lnRef>
            <a:fillRef idx="1">
              <a:schemeClr val="accent3"/>
            </a:fillRef>
            <a:effectRef idx="1">
              <a:schemeClr val="accent3"/>
            </a:effectRef>
            <a:fontRef idx="minor">
              <a:schemeClr val="lt1"/>
            </a:fontRef>
          </p:style>
          <p:txBody>
            <a:bodyPr/>
            <a:lstStyle/>
            <a:p>
              <a:endParaRPr lang="en-GB"/>
            </a:p>
          </p:txBody>
        </p:sp>
        <p:sp>
          <p:nvSpPr>
            <p:cNvPr id="27" name="Rectangle 26"/>
            <p:cNvSpPr/>
            <p:nvPr/>
          </p:nvSpPr>
          <p:spPr>
            <a:xfrm>
              <a:off x="-65885" y="2677345"/>
              <a:ext cx="2500330" cy="769942"/>
            </a:xfrm>
            <a:prstGeom prst="rect">
              <a:avLst/>
            </a:prstGeom>
          </p:spPr>
          <p:style>
            <a:lnRef idx="1">
              <a:schemeClr val="accent3"/>
            </a:lnRef>
            <a:fillRef idx="3">
              <a:schemeClr val="accent3"/>
            </a:fillRef>
            <a:effectRef idx="2">
              <a:schemeClr val="accent3"/>
            </a:effectRef>
            <a:fontRef idx="minor">
              <a:schemeClr val="lt1"/>
            </a:fontRef>
          </p:style>
          <p:txBody>
            <a:bodyPr tIns="0" rIns="30480" bIns="0" spcCol="1270" anchor="ctr"/>
            <a:lstStyle/>
            <a:p>
              <a:pPr algn="ctr" defTabSz="1066800">
                <a:lnSpc>
                  <a:spcPct val="90000"/>
                </a:lnSpc>
                <a:spcAft>
                  <a:spcPct val="35000"/>
                </a:spcAft>
                <a:defRPr/>
              </a:pPr>
              <a:r>
                <a:rPr lang="en-GB" sz="1600" dirty="0">
                  <a:solidFill>
                    <a:prstClr val="white"/>
                  </a:solidFill>
                </a:rPr>
                <a:t>Direct Support</a:t>
              </a:r>
            </a:p>
          </p:txBody>
        </p:sp>
      </p:grpSp>
      <p:sp>
        <p:nvSpPr>
          <p:cNvPr id="30" name="Round Same Side Corner Rectangle 4"/>
          <p:cNvSpPr/>
          <p:nvPr/>
        </p:nvSpPr>
        <p:spPr bwMode="auto">
          <a:xfrm>
            <a:off x="3140248" y="1389829"/>
            <a:ext cx="2895438" cy="4068535"/>
          </a:xfrm>
          <a:prstGeom prst="rect">
            <a:avLst/>
          </a:prstGeom>
          <a:solidFill>
            <a:schemeClr val="accent4">
              <a:lumMod val="60000"/>
              <a:lumOff val="40000"/>
            </a:schemeClr>
          </a:solidFill>
          <a:scene3d>
            <a:camera prst="orthographicFront"/>
            <a:lightRig rig="threePt" dir="t"/>
          </a:scene3d>
        </p:spPr>
        <p:style>
          <a:lnRef idx="2">
            <a:schemeClr val="accent3"/>
          </a:lnRef>
          <a:fillRef idx="1">
            <a:schemeClr val="lt1"/>
          </a:fillRef>
          <a:effectRef idx="0">
            <a:schemeClr val="accent3"/>
          </a:effectRef>
          <a:fontRef idx="minor">
            <a:schemeClr val="dk1"/>
          </a:fontRef>
        </p:style>
        <p:txBody>
          <a:bodyPr lIns="19050" tIns="57150" rIns="19050" bIns="19050" spcCol="1270"/>
          <a:lstStyle/>
          <a:p>
            <a:pPr marL="114300" lvl="1" indent="-114300" defTabSz="666750">
              <a:lnSpc>
                <a:spcPct val="90000"/>
              </a:lnSpc>
              <a:spcAft>
                <a:spcPct val="15000"/>
              </a:spcAft>
              <a:buFontTx/>
              <a:buChar char="••"/>
              <a:defRPr/>
            </a:pPr>
            <a:r>
              <a:rPr lang="en-GB" sz="1900" dirty="0">
                <a:solidFill>
                  <a:prstClr val="black"/>
                </a:solidFill>
              </a:rPr>
              <a:t>Whole class / whole school workshops</a:t>
            </a:r>
          </a:p>
          <a:p>
            <a:pPr marL="114300" lvl="1" indent="-114300" defTabSz="666750">
              <a:lnSpc>
                <a:spcPct val="90000"/>
              </a:lnSpc>
              <a:spcAft>
                <a:spcPct val="15000"/>
              </a:spcAft>
              <a:buFontTx/>
              <a:buChar char="••"/>
              <a:defRPr/>
            </a:pPr>
            <a:r>
              <a:rPr lang="en-GB" sz="1900" dirty="0">
                <a:solidFill>
                  <a:prstClr val="black"/>
                </a:solidFill>
              </a:rPr>
              <a:t>Focus on:</a:t>
            </a:r>
          </a:p>
          <a:p>
            <a:pPr marL="114300" lvl="1" indent="-114300" defTabSz="666750">
              <a:lnSpc>
                <a:spcPct val="90000"/>
              </a:lnSpc>
              <a:spcAft>
                <a:spcPct val="15000"/>
              </a:spcAft>
              <a:buFontTx/>
              <a:buChar char="••"/>
              <a:defRPr/>
            </a:pPr>
            <a:r>
              <a:rPr lang="en-GB" sz="1900" dirty="0">
                <a:solidFill>
                  <a:prstClr val="black"/>
                </a:solidFill>
              </a:rPr>
              <a:t>Mental health awareness</a:t>
            </a:r>
          </a:p>
          <a:p>
            <a:pPr marL="114300" lvl="1" indent="-114300" defTabSz="666750">
              <a:lnSpc>
                <a:spcPct val="90000"/>
              </a:lnSpc>
              <a:spcAft>
                <a:spcPct val="15000"/>
              </a:spcAft>
              <a:buFontTx/>
              <a:buChar char="••"/>
              <a:defRPr/>
            </a:pPr>
            <a:r>
              <a:rPr lang="en-GB" sz="1900" dirty="0">
                <a:solidFill>
                  <a:prstClr val="black"/>
                </a:solidFill>
              </a:rPr>
              <a:t>Positive emotional wellbeing</a:t>
            </a:r>
          </a:p>
          <a:p>
            <a:pPr marL="114300" lvl="1" indent="-114300" defTabSz="666750">
              <a:lnSpc>
                <a:spcPct val="90000"/>
              </a:lnSpc>
              <a:spcAft>
                <a:spcPct val="15000"/>
              </a:spcAft>
              <a:buFontTx/>
              <a:buChar char="••"/>
              <a:defRPr/>
            </a:pPr>
            <a:r>
              <a:rPr lang="en-GB" sz="1900" dirty="0">
                <a:solidFill>
                  <a:prstClr val="black"/>
                </a:solidFill>
              </a:rPr>
              <a:t>Self-recognition and understanding</a:t>
            </a:r>
          </a:p>
          <a:p>
            <a:pPr marL="114300" lvl="1" indent="-114300" defTabSz="666750">
              <a:lnSpc>
                <a:spcPct val="90000"/>
              </a:lnSpc>
              <a:spcAft>
                <a:spcPct val="15000"/>
              </a:spcAft>
              <a:buFontTx/>
              <a:buChar char="••"/>
              <a:defRPr/>
            </a:pPr>
            <a:r>
              <a:rPr lang="en-GB" sz="1900" dirty="0">
                <a:solidFill>
                  <a:prstClr val="black"/>
                </a:solidFill>
              </a:rPr>
              <a:t>Building resilience</a:t>
            </a:r>
          </a:p>
          <a:p>
            <a:pPr marL="114300" lvl="1" indent="-114300" defTabSz="666750">
              <a:lnSpc>
                <a:spcPct val="90000"/>
              </a:lnSpc>
              <a:spcAft>
                <a:spcPct val="15000"/>
              </a:spcAft>
              <a:buFontTx/>
              <a:buChar char="••"/>
              <a:defRPr/>
            </a:pPr>
            <a:r>
              <a:rPr lang="en-GB" sz="1900" dirty="0">
                <a:solidFill>
                  <a:prstClr val="black"/>
                </a:solidFill>
              </a:rPr>
              <a:t>Promotes emotional growth</a:t>
            </a:r>
          </a:p>
          <a:p>
            <a:pPr marL="114300" lvl="1" indent="-114300" defTabSz="666750">
              <a:lnSpc>
                <a:spcPct val="90000"/>
              </a:lnSpc>
              <a:spcAft>
                <a:spcPct val="15000"/>
              </a:spcAft>
              <a:buFontTx/>
              <a:buChar char="••"/>
              <a:defRPr/>
            </a:pPr>
            <a:r>
              <a:rPr lang="en-GB" sz="1900" dirty="0">
                <a:solidFill>
                  <a:prstClr val="black"/>
                </a:solidFill>
              </a:rPr>
              <a:t>Develops self-help skills</a:t>
            </a:r>
          </a:p>
          <a:p>
            <a:pPr marL="0" lvl="1" defTabSz="666750">
              <a:lnSpc>
                <a:spcPct val="90000"/>
              </a:lnSpc>
              <a:spcAft>
                <a:spcPct val="15000"/>
              </a:spcAft>
              <a:defRPr/>
            </a:pPr>
            <a:endParaRPr lang="en-GB" sz="1500" dirty="0">
              <a:solidFill>
                <a:prstClr val="black"/>
              </a:solidFill>
            </a:endParaRPr>
          </a:p>
          <a:p>
            <a:pPr marL="114300" lvl="1" indent="-114300" defTabSz="666750">
              <a:lnSpc>
                <a:spcPct val="90000"/>
              </a:lnSpc>
              <a:spcAft>
                <a:spcPct val="15000"/>
              </a:spcAft>
              <a:buFontTx/>
              <a:buChar char="••"/>
              <a:defRPr/>
            </a:pPr>
            <a:endParaRPr lang="en-GB" sz="1400" dirty="0">
              <a:solidFill>
                <a:prstClr val="black"/>
              </a:solidFill>
            </a:endParaRPr>
          </a:p>
        </p:txBody>
      </p:sp>
      <p:sp>
        <p:nvSpPr>
          <p:cNvPr id="33" name="Round Same Side Corner Rectangle 4"/>
          <p:cNvSpPr/>
          <p:nvPr/>
        </p:nvSpPr>
        <p:spPr bwMode="auto">
          <a:xfrm>
            <a:off x="6415089" y="1389829"/>
            <a:ext cx="2478087" cy="4051300"/>
          </a:xfrm>
          <a:prstGeom prst="rect">
            <a:avLst/>
          </a:prstGeom>
          <a:solidFill>
            <a:schemeClr val="accent2">
              <a:lumMod val="60000"/>
              <a:lumOff val="40000"/>
            </a:schemeClr>
          </a:solidFill>
        </p:spPr>
        <p:style>
          <a:lnRef idx="2">
            <a:schemeClr val="accent3"/>
          </a:lnRef>
          <a:fillRef idx="1">
            <a:schemeClr val="lt1"/>
          </a:fillRef>
          <a:effectRef idx="0">
            <a:schemeClr val="accent3"/>
          </a:effectRef>
          <a:fontRef idx="minor">
            <a:schemeClr val="dk1"/>
          </a:fontRef>
        </p:style>
        <p:txBody>
          <a:bodyPr lIns="19050" tIns="57150" rIns="19050" bIns="19050"/>
          <a:lstStyle/>
          <a:p>
            <a:pPr marL="114300" lvl="1" indent="-114300" defTabSz="666750">
              <a:lnSpc>
                <a:spcPct val="90000"/>
              </a:lnSpc>
              <a:spcAft>
                <a:spcPct val="15000"/>
              </a:spcAft>
              <a:buFontTx/>
              <a:buChar char="•"/>
              <a:defRPr/>
            </a:pPr>
            <a:r>
              <a:rPr lang="en-GB" sz="1900" dirty="0">
                <a:solidFill>
                  <a:srgbClr val="000000"/>
                </a:solidFill>
              </a:rPr>
              <a:t>Regular consultations</a:t>
            </a:r>
          </a:p>
          <a:p>
            <a:pPr marL="114300" lvl="1" indent="-114300" defTabSz="666750">
              <a:lnSpc>
                <a:spcPct val="90000"/>
              </a:lnSpc>
              <a:spcAft>
                <a:spcPct val="15000"/>
              </a:spcAft>
              <a:buFontTx/>
              <a:buChar char="•"/>
              <a:defRPr/>
            </a:pPr>
            <a:r>
              <a:rPr lang="en-GB" sz="1900" dirty="0">
                <a:solidFill>
                  <a:srgbClr val="000000"/>
                </a:solidFill>
              </a:rPr>
              <a:t>Advice</a:t>
            </a:r>
          </a:p>
          <a:p>
            <a:pPr marL="114300" lvl="1" indent="-114300" defTabSz="666750">
              <a:lnSpc>
                <a:spcPct val="90000"/>
              </a:lnSpc>
              <a:spcAft>
                <a:spcPct val="15000"/>
              </a:spcAft>
              <a:buFontTx/>
              <a:buChar char="•"/>
              <a:defRPr/>
            </a:pPr>
            <a:r>
              <a:rPr lang="en-GB" sz="1900" dirty="0">
                <a:solidFill>
                  <a:srgbClr val="000000"/>
                </a:solidFill>
              </a:rPr>
              <a:t>Linking in with other support services</a:t>
            </a:r>
          </a:p>
          <a:p>
            <a:pPr marL="114300" lvl="1" indent="-114300" defTabSz="666750">
              <a:lnSpc>
                <a:spcPct val="90000"/>
              </a:lnSpc>
              <a:spcAft>
                <a:spcPct val="15000"/>
              </a:spcAft>
              <a:buFontTx/>
              <a:buChar char="•"/>
              <a:defRPr/>
            </a:pPr>
            <a:r>
              <a:rPr lang="en-GB" sz="1900" dirty="0">
                <a:solidFill>
                  <a:srgbClr val="000000"/>
                </a:solidFill>
              </a:rPr>
              <a:t>Signposting where appropriate</a:t>
            </a:r>
          </a:p>
          <a:p>
            <a:pPr marL="114300" lvl="1" indent="-114300" defTabSz="666750">
              <a:lnSpc>
                <a:spcPct val="90000"/>
              </a:lnSpc>
              <a:spcAft>
                <a:spcPct val="15000"/>
              </a:spcAft>
              <a:buFontTx/>
              <a:buChar char="•"/>
              <a:defRPr/>
            </a:pPr>
            <a:r>
              <a:rPr lang="en-GB" sz="1900" dirty="0">
                <a:solidFill>
                  <a:srgbClr val="000000"/>
                </a:solidFill>
              </a:rPr>
              <a:t>Training </a:t>
            </a:r>
          </a:p>
          <a:p>
            <a:pPr marL="114300" lvl="1" indent="-114300" defTabSz="666750">
              <a:lnSpc>
                <a:spcPct val="90000"/>
              </a:lnSpc>
              <a:spcAft>
                <a:spcPct val="15000"/>
              </a:spcAft>
              <a:buFontTx/>
              <a:buChar char="•"/>
              <a:defRPr/>
            </a:pPr>
            <a:r>
              <a:rPr lang="en-GB" sz="1900" dirty="0">
                <a:solidFill>
                  <a:srgbClr val="000000"/>
                </a:solidFill>
              </a:rPr>
              <a:t>Relationship building</a:t>
            </a:r>
          </a:p>
          <a:p>
            <a:pPr marL="114300" lvl="1" indent="-114300" defTabSz="666750">
              <a:lnSpc>
                <a:spcPct val="90000"/>
              </a:lnSpc>
              <a:spcAft>
                <a:spcPct val="15000"/>
              </a:spcAft>
              <a:buFontTx/>
              <a:buChar char="•"/>
              <a:defRPr/>
            </a:pPr>
            <a:r>
              <a:rPr lang="en-GB" sz="1900" dirty="0">
                <a:solidFill>
                  <a:srgbClr val="000000"/>
                </a:solidFill>
              </a:rPr>
              <a:t>School community</a:t>
            </a:r>
          </a:p>
          <a:p>
            <a:pPr marL="114300" lvl="1" indent="-114300" defTabSz="666750">
              <a:lnSpc>
                <a:spcPct val="90000"/>
              </a:lnSpc>
              <a:spcAft>
                <a:spcPct val="15000"/>
              </a:spcAft>
              <a:buFontTx/>
              <a:buChar char="•"/>
              <a:defRPr/>
            </a:pPr>
            <a:r>
              <a:rPr lang="en-GB" sz="1900" dirty="0">
                <a:solidFill>
                  <a:srgbClr val="000000"/>
                </a:solidFill>
              </a:rPr>
              <a:t>‘Go to’ person in school</a:t>
            </a:r>
          </a:p>
          <a:p>
            <a:pPr marL="114300" lvl="1" indent="-114300" defTabSz="666750">
              <a:lnSpc>
                <a:spcPct val="90000"/>
              </a:lnSpc>
              <a:spcAft>
                <a:spcPct val="15000"/>
              </a:spcAft>
              <a:buFontTx/>
              <a:buChar char="•"/>
              <a:defRPr/>
            </a:pPr>
            <a:endParaRPr lang="en-GB" sz="1600" dirty="0">
              <a:solidFill>
                <a:srgbClr val="000000"/>
              </a:solidFill>
            </a:endParaRPr>
          </a:p>
          <a:p>
            <a:pPr marL="114300" lvl="1" indent="-114300" defTabSz="666750">
              <a:lnSpc>
                <a:spcPct val="90000"/>
              </a:lnSpc>
              <a:spcAft>
                <a:spcPct val="15000"/>
              </a:spcAft>
              <a:buFontTx/>
              <a:buChar char="•"/>
              <a:defRPr/>
            </a:pPr>
            <a:endParaRPr lang="en-GB" sz="1600" dirty="0">
              <a:solidFill>
                <a:srgbClr val="000000"/>
              </a:solidFill>
            </a:endParaRPr>
          </a:p>
          <a:p>
            <a:pPr marL="114300" lvl="1" indent="-114300" defTabSz="666750">
              <a:lnSpc>
                <a:spcPct val="90000"/>
              </a:lnSpc>
              <a:spcAft>
                <a:spcPct val="15000"/>
              </a:spcAft>
              <a:buFontTx/>
              <a:buChar char="•"/>
              <a:defRPr/>
            </a:pPr>
            <a:endParaRPr lang="en-GB" sz="1400" dirty="0">
              <a:solidFill>
                <a:srgbClr val="000000"/>
              </a:solidFill>
            </a:endParaRPr>
          </a:p>
          <a:p>
            <a:pPr marL="114300" lvl="1" indent="-114300" defTabSz="666750">
              <a:lnSpc>
                <a:spcPct val="90000"/>
              </a:lnSpc>
              <a:spcAft>
                <a:spcPct val="15000"/>
              </a:spcAft>
              <a:buFontTx/>
              <a:buChar char="•"/>
              <a:defRPr/>
            </a:pPr>
            <a:endParaRPr lang="en-GB" sz="1400" dirty="0">
              <a:solidFill>
                <a:srgbClr val="000000"/>
              </a:solidFill>
            </a:endParaRPr>
          </a:p>
          <a:p>
            <a:pPr marL="114300" lvl="1" indent="-114300" defTabSz="666750">
              <a:lnSpc>
                <a:spcPct val="90000"/>
              </a:lnSpc>
              <a:spcAft>
                <a:spcPct val="15000"/>
              </a:spcAft>
              <a:buFontTx/>
              <a:buChar char="•"/>
              <a:defRPr/>
            </a:pPr>
            <a:endParaRPr lang="en-GB" sz="1400" dirty="0">
              <a:solidFill>
                <a:srgbClr val="000000"/>
              </a:solidFill>
            </a:endParaRPr>
          </a:p>
          <a:p>
            <a:pPr marL="114300" lvl="1" indent="-114300" defTabSz="666750">
              <a:lnSpc>
                <a:spcPct val="90000"/>
              </a:lnSpc>
              <a:spcAft>
                <a:spcPct val="15000"/>
              </a:spcAft>
              <a:buFontTx/>
              <a:buChar char="•"/>
              <a:defRPr/>
            </a:pPr>
            <a:endParaRPr lang="en-GB" sz="1500" dirty="0">
              <a:solidFill>
                <a:srgbClr val="000000"/>
              </a:solidFill>
            </a:endParaRPr>
          </a:p>
          <a:p>
            <a:pPr marL="114300" lvl="1" indent="-114300" defTabSz="666750">
              <a:lnSpc>
                <a:spcPct val="90000"/>
              </a:lnSpc>
              <a:spcAft>
                <a:spcPct val="15000"/>
              </a:spcAft>
              <a:buFontTx/>
              <a:buChar char="•"/>
              <a:defRPr/>
            </a:pPr>
            <a:endParaRPr lang="en-GB" sz="1500" dirty="0">
              <a:solidFill>
                <a:srgbClr val="000000"/>
              </a:solidFill>
            </a:endParaRPr>
          </a:p>
        </p:txBody>
      </p:sp>
      <p:grpSp>
        <p:nvGrpSpPr>
          <p:cNvPr id="6" name="Group 33"/>
          <p:cNvGrpSpPr/>
          <p:nvPr/>
        </p:nvGrpSpPr>
        <p:grpSpPr>
          <a:xfrm>
            <a:off x="3075930" y="5726125"/>
            <a:ext cx="2955810" cy="714380"/>
            <a:chOff x="2810147" y="2677345"/>
            <a:chExt cx="2699538" cy="769942"/>
          </a:xfrm>
          <a:solidFill>
            <a:schemeClr val="accent3">
              <a:lumMod val="75000"/>
            </a:schemeClr>
          </a:solidFill>
          <a:effectLst>
            <a:outerShdw blurRad="50800" dist="38100" dir="8100000" algn="tr" rotWithShape="0">
              <a:prstClr val="black">
                <a:alpha val="40000"/>
              </a:prstClr>
            </a:outerShdw>
          </a:effectLst>
        </p:grpSpPr>
        <p:sp>
          <p:nvSpPr>
            <p:cNvPr id="35" name="Rectangle 34"/>
            <p:cNvSpPr/>
            <p:nvPr/>
          </p:nvSpPr>
          <p:spPr>
            <a:xfrm>
              <a:off x="2810147" y="2677345"/>
              <a:ext cx="2398680" cy="769942"/>
            </a:xfrm>
            <a:prstGeom prst="rect">
              <a:avLst/>
            </a:prstGeom>
          </p:spPr>
          <p:style>
            <a:lnRef idx="1">
              <a:schemeClr val="accent3"/>
            </a:lnRef>
            <a:fillRef idx="3">
              <a:schemeClr val="accent3"/>
            </a:fillRef>
            <a:effectRef idx="2">
              <a:schemeClr val="accent3"/>
            </a:effectRef>
            <a:fontRef idx="minor">
              <a:schemeClr val="lt1"/>
            </a:fontRef>
          </p:style>
          <p:txBody>
            <a:bodyPr/>
            <a:lstStyle/>
            <a:p>
              <a:endParaRPr lang="en-GB"/>
            </a:p>
          </p:txBody>
        </p:sp>
        <p:sp>
          <p:nvSpPr>
            <p:cNvPr id="36" name="Rectangle 35"/>
            <p:cNvSpPr/>
            <p:nvPr/>
          </p:nvSpPr>
          <p:spPr>
            <a:xfrm>
              <a:off x="2810147" y="2677345"/>
              <a:ext cx="2699538" cy="769942"/>
            </a:xfrm>
            <a:prstGeom prst="rect">
              <a:avLst/>
            </a:prstGeom>
          </p:spPr>
          <p:style>
            <a:lnRef idx="1">
              <a:schemeClr val="accent3"/>
            </a:lnRef>
            <a:fillRef idx="3">
              <a:schemeClr val="accent3"/>
            </a:fillRef>
            <a:effectRef idx="2">
              <a:schemeClr val="accent3"/>
            </a:effectRef>
            <a:fontRef idx="minor">
              <a:schemeClr val="lt1"/>
            </a:fontRef>
          </p:style>
          <p:txBody>
            <a:bodyPr tIns="0" rIns="30480" bIns="0" spcCol="1270" anchor="ctr"/>
            <a:lstStyle/>
            <a:p>
              <a:pPr algn="ctr" defTabSz="1066800">
                <a:lnSpc>
                  <a:spcPct val="90000"/>
                </a:lnSpc>
                <a:spcAft>
                  <a:spcPct val="35000"/>
                </a:spcAft>
                <a:defRPr/>
              </a:pPr>
              <a:r>
                <a:rPr lang="en-GB" sz="1600" dirty="0">
                  <a:solidFill>
                    <a:prstClr val="white"/>
                  </a:solidFill>
                </a:rPr>
                <a:t>Indirect Support</a:t>
              </a:r>
            </a:p>
          </p:txBody>
        </p:sp>
      </p:grpSp>
      <p:grpSp>
        <p:nvGrpSpPr>
          <p:cNvPr id="7" name="Group 36"/>
          <p:cNvGrpSpPr/>
          <p:nvPr/>
        </p:nvGrpSpPr>
        <p:grpSpPr>
          <a:xfrm>
            <a:off x="6325271" y="5726124"/>
            <a:ext cx="2512474" cy="714378"/>
            <a:chOff x="5614742" y="2061391"/>
            <a:chExt cx="2398680" cy="1385896"/>
          </a:xfrm>
          <a:effectLst>
            <a:outerShdw blurRad="50800" dist="38100" dir="8100000" algn="tr" rotWithShape="0">
              <a:prstClr val="black">
                <a:alpha val="40000"/>
              </a:prstClr>
            </a:outerShdw>
          </a:effectLst>
        </p:grpSpPr>
        <p:sp>
          <p:nvSpPr>
            <p:cNvPr id="38" name="Rectangle 37"/>
            <p:cNvSpPr/>
            <p:nvPr/>
          </p:nvSpPr>
          <p:spPr>
            <a:xfrm>
              <a:off x="5614742" y="2677345"/>
              <a:ext cx="2398680" cy="769942"/>
            </a:xfrm>
            <a:prstGeom prst="rect">
              <a:avLst/>
            </a:prstGeom>
            <a:ln/>
          </p:spPr>
          <p:style>
            <a:lnRef idx="1">
              <a:schemeClr val="accent3"/>
            </a:lnRef>
            <a:fillRef idx="3">
              <a:schemeClr val="accent3"/>
            </a:fillRef>
            <a:effectRef idx="2">
              <a:schemeClr val="accent3"/>
            </a:effectRef>
            <a:fontRef idx="minor">
              <a:schemeClr val="lt1"/>
            </a:fontRef>
          </p:style>
          <p:txBody>
            <a:bodyPr/>
            <a:lstStyle/>
            <a:p>
              <a:endParaRPr lang="en-GB"/>
            </a:p>
          </p:txBody>
        </p:sp>
        <p:sp>
          <p:nvSpPr>
            <p:cNvPr id="39" name="Rectangle 38"/>
            <p:cNvSpPr/>
            <p:nvPr/>
          </p:nvSpPr>
          <p:spPr>
            <a:xfrm>
              <a:off x="5614742" y="2061391"/>
              <a:ext cx="2398680" cy="1385896"/>
            </a:xfrm>
            <a:prstGeom prst="rect">
              <a:avLst/>
            </a:prstGeom>
          </p:spPr>
          <p:style>
            <a:lnRef idx="1">
              <a:schemeClr val="accent3"/>
            </a:lnRef>
            <a:fillRef idx="3">
              <a:schemeClr val="accent3"/>
            </a:fillRef>
            <a:effectRef idx="2">
              <a:schemeClr val="accent3"/>
            </a:effectRef>
            <a:fontRef idx="minor">
              <a:schemeClr val="lt1"/>
            </a:fontRef>
          </p:style>
          <p:txBody>
            <a:bodyPr tIns="0" rIns="30480" bIns="0" spcCol="1270" anchor="ctr"/>
            <a:lstStyle/>
            <a:p>
              <a:pPr algn="ctr" defTabSz="1066800">
                <a:lnSpc>
                  <a:spcPct val="90000"/>
                </a:lnSpc>
                <a:spcAft>
                  <a:spcPct val="35000"/>
                </a:spcAft>
                <a:defRPr/>
              </a:pPr>
              <a:r>
                <a:rPr lang="en-GB" sz="1600" dirty="0">
                  <a:solidFill>
                    <a:prstClr val="white"/>
                  </a:solidFill>
                </a:rPr>
                <a:t>Advice / Consultation</a:t>
              </a:r>
            </a:p>
          </p:txBody>
        </p:sp>
      </p:grpSp>
      <p:sp>
        <p:nvSpPr>
          <p:cNvPr id="3084" name="TextBox 24"/>
          <p:cNvSpPr txBox="1">
            <a:spLocks noChangeArrowheads="1"/>
          </p:cNvSpPr>
          <p:nvPr/>
        </p:nvSpPr>
        <p:spPr bwMode="auto">
          <a:xfrm>
            <a:off x="327100" y="929231"/>
            <a:ext cx="8924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dirty="0">
                <a:solidFill>
                  <a:prstClr val="black"/>
                </a:solidFill>
                <a:latin typeface="Calibri" pitchFamily="34" charset="0"/>
              </a:rPr>
              <a:t>Interventions       		Whole School Approach             	Advice and Support</a:t>
            </a:r>
            <a:r>
              <a:rPr lang="en-GB" dirty="0">
                <a:solidFill>
                  <a:prstClr val="black"/>
                </a:solidFill>
                <a:latin typeface="Calibri" pitchFamily="34" charset="0"/>
              </a:rPr>
              <a:t>	 </a:t>
            </a:r>
          </a:p>
        </p:txBody>
      </p:sp>
      <p:sp>
        <p:nvSpPr>
          <p:cNvPr id="4" name="Left Brace 3"/>
          <p:cNvSpPr/>
          <p:nvPr/>
        </p:nvSpPr>
        <p:spPr>
          <a:xfrm rot="5400000">
            <a:off x="4323996" y="-2678186"/>
            <a:ext cx="285986" cy="67360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3217795" y="156718"/>
            <a:ext cx="2672080" cy="400110"/>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CORE FUNCTIONS</a:t>
            </a:r>
          </a:p>
        </p:txBody>
      </p:sp>
    </p:spTree>
    <p:extLst>
      <p:ext uri="{BB962C8B-B14F-4D97-AF65-F5344CB8AC3E}">
        <p14:creationId xmlns:p14="http://schemas.microsoft.com/office/powerpoint/2010/main" val="30622091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9D8D-A419-A765-5C8A-943988F1E3F5}"/>
              </a:ext>
            </a:extLst>
          </p:cNvPr>
          <p:cNvSpPr>
            <a:spLocks noGrp="1"/>
          </p:cNvSpPr>
          <p:nvPr>
            <p:ph type="title"/>
          </p:nvPr>
        </p:nvSpPr>
        <p:spPr/>
        <p:txBody>
          <a:bodyPr/>
          <a:lstStyle/>
          <a:p>
            <a:r>
              <a:rPr lang="en-GB" dirty="0"/>
              <a:t>Co-Production	</a:t>
            </a:r>
          </a:p>
        </p:txBody>
      </p:sp>
      <p:sp>
        <p:nvSpPr>
          <p:cNvPr id="3" name="Content Placeholder 2">
            <a:extLst>
              <a:ext uri="{FF2B5EF4-FFF2-40B4-BE49-F238E27FC236}">
                <a16:creationId xmlns:a16="http://schemas.microsoft.com/office/drawing/2014/main" id="{FCB25362-4210-4BB5-380E-AB12D3D8A1AF}"/>
              </a:ext>
            </a:extLst>
          </p:cNvPr>
          <p:cNvSpPr>
            <a:spLocks noGrp="1"/>
          </p:cNvSpPr>
          <p:nvPr>
            <p:ph sz="quarter" idx="13"/>
          </p:nvPr>
        </p:nvSpPr>
        <p:spPr>
          <a:xfrm>
            <a:off x="466725" y="1573295"/>
            <a:ext cx="7886700" cy="4166493"/>
          </a:xfrm>
        </p:spPr>
        <p:txBody>
          <a:bodyPr>
            <a:normAutofit/>
          </a:bodyPr>
          <a:lstStyle/>
          <a:p>
            <a:r>
              <a:rPr lang="en-GB" dirty="0"/>
              <a:t>Children / young people involved in the initial service design and name</a:t>
            </a:r>
          </a:p>
          <a:p>
            <a:r>
              <a:rPr lang="en-GB" dirty="0"/>
              <a:t>‘Your Voice’ children/young people participation group. </a:t>
            </a:r>
          </a:p>
          <a:p>
            <a:r>
              <a:rPr lang="en-GB" dirty="0"/>
              <a:t>Developing a parent network for parental involvement</a:t>
            </a:r>
          </a:p>
          <a:p>
            <a:r>
              <a:rPr lang="en-GB" dirty="0"/>
              <a:t>Termly ‘Locality Events’ with schools</a:t>
            </a:r>
          </a:p>
          <a:p>
            <a:r>
              <a:rPr lang="en-GB" dirty="0"/>
              <a:t>Involvement in recruitment</a:t>
            </a:r>
          </a:p>
        </p:txBody>
      </p:sp>
    </p:spTree>
    <p:extLst>
      <p:ext uri="{BB962C8B-B14F-4D97-AF65-F5344CB8AC3E}">
        <p14:creationId xmlns:p14="http://schemas.microsoft.com/office/powerpoint/2010/main" val="301573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2D8F4-A66E-1A7D-4296-24191E01A797}"/>
              </a:ext>
            </a:extLst>
          </p:cNvPr>
          <p:cNvSpPr>
            <a:spLocks noGrp="1"/>
          </p:cNvSpPr>
          <p:nvPr>
            <p:ph sz="quarter" idx="13"/>
          </p:nvPr>
        </p:nvSpPr>
        <p:spPr>
          <a:xfrm>
            <a:off x="2653264" y="1390672"/>
            <a:ext cx="3837472" cy="2937450"/>
          </a:xfrm>
        </p:spPr>
        <p:txBody>
          <a:bodyPr>
            <a:normAutofit/>
          </a:bodyPr>
          <a:lstStyle/>
          <a:p>
            <a:pPr marL="0" indent="0">
              <a:buNone/>
            </a:pPr>
            <a:r>
              <a:rPr lang="en-GB" sz="4000" dirty="0"/>
              <a:t>Feedback from Children, Young People and their Families</a:t>
            </a:r>
          </a:p>
        </p:txBody>
      </p:sp>
    </p:spTree>
    <p:extLst>
      <p:ext uri="{BB962C8B-B14F-4D97-AF65-F5344CB8AC3E}">
        <p14:creationId xmlns:p14="http://schemas.microsoft.com/office/powerpoint/2010/main" val="73765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47CE40-F062-5E80-F6A8-AAC85FB367DF}"/>
              </a:ext>
            </a:extLst>
          </p:cNvPr>
          <p:cNvSpPr txBox="1"/>
          <p:nvPr/>
        </p:nvSpPr>
        <p:spPr>
          <a:xfrm>
            <a:off x="3629802" y="3250624"/>
            <a:ext cx="4572000" cy="369332"/>
          </a:xfrm>
          <a:prstGeom prst="rect">
            <a:avLst/>
          </a:prstGeom>
          <a:noFill/>
        </p:spPr>
        <p:txBody>
          <a:bodyPr wrap="square">
            <a:spAutoFit/>
          </a:bodyPr>
          <a:lstStyle/>
          <a:p>
            <a:r>
              <a:rPr lang="en-GB" b="0" i="0" dirty="0">
                <a:solidFill>
                  <a:srgbClr val="FFFFFF"/>
                </a:solidFill>
                <a:effectLst/>
                <a:latin typeface="Arial" panose="020B0604020202020204" pitchFamily="34" charset="0"/>
              </a:rPr>
              <a:t>42283 Jace Carr</a:t>
            </a:r>
            <a:endParaRPr lang="en-GB" dirty="0"/>
          </a:p>
        </p:txBody>
      </p:sp>
      <p:pic>
        <p:nvPicPr>
          <p:cNvPr id="4" name="Picture 3">
            <a:extLst>
              <a:ext uri="{FF2B5EF4-FFF2-40B4-BE49-F238E27FC236}">
                <a16:creationId xmlns:a16="http://schemas.microsoft.com/office/drawing/2014/main" id="{3B2EE5AF-3D1D-BC3A-3C14-5847FE4B657D}"/>
              </a:ext>
            </a:extLst>
          </p:cNvPr>
          <p:cNvPicPr>
            <a:picLocks noChangeAspect="1"/>
          </p:cNvPicPr>
          <p:nvPr/>
        </p:nvPicPr>
        <p:blipFill>
          <a:blip r:embed="rId2"/>
          <a:stretch>
            <a:fillRect/>
          </a:stretch>
        </p:blipFill>
        <p:spPr>
          <a:xfrm>
            <a:off x="234923" y="231363"/>
            <a:ext cx="2377646" cy="2194750"/>
          </a:xfrm>
          <a:prstGeom prst="rect">
            <a:avLst/>
          </a:prstGeom>
        </p:spPr>
      </p:pic>
      <p:sp>
        <p:nvSpPr>
          <p:cNvPr id="5" name="Rounded Rectangular Callout 4">
            <a:extLst>
              <a:ext uri="{FF2B5EF4-FFF2-40B4-BE49-F238E27FC236}">
                <a16:creationId xmlns:a16="http://schemas.microsoft.com/office/drawing/2014/main" id="{F330B2B7-21EC-E33B-7900-40B847C93AD7}"/>
              </a:ext>
            </a:extLst>
          </p:cNvPr>
          <p:cNvSpPr/>
          <p:nvPr/>
        </p:nvSpPr>
        <p:spPr>
          <a:xfrm>
            <a:off x="2781618" y="294385"/>
            <a:ext cx="3756343" cy="870528"/>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Accessible, friendly and informative</a:t>
            </a:r>
            <a:endParaRPr lang="en-GB" dirty="0"/>
          </a:p>
        </p:txBody>
      </p:sp>
      <p:sp>
        <p:nvSpPr>
          <p:cNvPr id="6" name="Rounded Rectangular Callout 10">
            <a:extLst>
              <a:ext uri="{FF2B5EF4-FFF2-40B4-BE49-F238E27FC236}">
                <a16:creationId xmlns:a16="http://schemas.microsoft.com/office/drawing/2014/main" id="{4292F803-2221-2311-1B92-838FCFFF9135}"/>
              </a:ext>
            </a:extLst>
          </p:cNvPr>
          <p:cNvSpPr/>
          <p:nvPr/>
        </p:nvSpPr>
        <p:spPr>
          <a:xfrm>
            <a:off x="5225145" y="2113180"/>
            <a:ext cx="3756343" cy="1458825"/>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“My experience in the service has been taken seriously and I have been listened to and have been given helpful advice”</a:t>
            </a:r>
            <a:endParaRPr lang="en-GB" sz="1400" dirty="0"/>
          </a:p>
          <a:p>
            <a:endParaRPr lang="en-GB" dirty="0">
              <a:latin typeface="Calibri" panose="020F0502020204030204" pitchFamily="34" charset="0"/>
              <a:cs typeface="Calibri" panose="020F0502020204030204" pitchFamily="34" charset="0"/>
            </a:endParaRPr>
          </a:p>
        </p:txBody>
      </p:sp>
      <p:sp>
        <p:nvSpPr>
          <p:cNvPr id="7" name="Rounded Rectangular Callout 12">
            <a:extLst>
              <a:ext uri="{FF2B5EF4-FFF2-40B4-BE49-F238E27FC236}">
                <a16:creationId xmlns:a16="http://schemas.microsoft.com/office/drawing/2014/main" id="{65829BC6-C93E-4D4D-2169-5CA564D2236E}"/>
              </a:ext>
            </a:extLst>
          </p:cNvPr>
          <p:cNvSpPr/>
          <p:nvPr/>
        </p:nvSpPr>
        <p:spPr>
          <a:xfrm>
            <a:off x="2898547" y="4436020"/>
            <a:ext cx="3407326" cy="1654683"/>
          </a:xfrm>
          <a:prstGeom prst="wedgeRoundRectCallout">
            <a:avLst/>
          </a:prstGeom>
          <a:solidFill>
            <a:srgbClr val="B11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Good to talk to another parent who has gone through similar situations</a:t>
            </a:r>
          </a:p>
        </p:txBody>
      </p:sp>
      <p:sp>
        <p:nvSpPr>
          <p:cNvPr id="8" name="Rounded Rectangular Callout 4">
            <a:extLst>
              <a:ext uri="{FF2B5EF4-FFF2-40B4-BE49-F238E27FC236}">
                <a16:creationId xmlns:a16="http://schemas.microsoft.com/office/drawing/2014/main" id="{E3B3FC73-F19C-C59E-A499-B2B1401684AC}"/>
              </a:ext>
            </a:extLst>
          </p:cNvPr>
          <p:cNvSpPr/>
          <p:nvPr/>
        </p:nvSpPr>
        <p:spPr>
          <a:xfrm>
            <a:off x="6603842" y="4172723"/>
            <a:ext cx="2377646" cy="2012738"/>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t>
            </a:r>
            <a:r>
              <a:rPr lang="en-GB" dirty="0">
                <a:latin typeface="Calibri" panose="020F0502020204030204" pitchFamily="34" charset="0"/>
                <a:cs typeface="Calibri" panose="020F0502020204030204" pitchFamily="34" charset="0"/>
              </a:rPr>
              <a:t>It gave the children strategies to use when they experience negative thoughts, feelings and behaviours</a:t>
            </a:r>
            <a:r>
              <a:rPr lang="en-GB" sz="1200" dirty="0"/>
              <a:t>” </a:t>
            </a:r>
          </a:p>
        </p:txBody>
      </p:sp>
      <p:sp>
        <p:nvSpPr>
          <p:cNvPr id="10" name="Rounded Rectangular Callout 14">
            <a:extLst>
              <a:ext uri="{FF2B5EF4-FFF2-40B4-BE49-F238E27FC236}">
                <a16:creationId xmlns:a16="http://schemas.microsoft.com/office/drawing/2014/main" id="{5458B525-8AD7-C0D9-EA60-C7A79D85F891}"/>
              </a:ext>
            </a:extLst>
          </p:cNvPr>
          <p:cNvSpPr/>
          <p:nvPr/>
        </p:nvSpPr>
        <p:spPr>
          <a:xfrm>
            <a:off x="162513" y="2894922"/>
            <a:ext cx="2377647" cy="1450068"/>
          </a:xfrm>
          <a:prstGeom prst="wedgeRoundRectCallout">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Very helpful service, staff very helpful and friendly</a:t>
            </a:r>
          </a:p>
        </p:txBody>
      </p:sp>
      <p:sp>
        <p:nvSpPr>
          <p:cNvPr id="12" name="Speech Bubble: Rectangle with Corners Rounded 11">
            <a:extLst>
              <a:ext uri="{FF2B5EF4-FFF2-40B4-BE49-F238E27FC236}">
                <a16:creationId xmlns:a16="http://schemas.microsoft.com/office/drawing/2014/main" id="{2A64C5E2-6C6F-3197-DD6B-C23E32796A7C}"/>
              </a:ext>
            </a:extLst>
          </p:cNvPr>
          <p:cNvSpPr/>
          <p:nvPr/>
        </p:nvSpPr>
        <p:spPr>
          <a:xfrm>
            <a:off x="2921178" y="1691488"/>
            <a:ext cx="1995357" cy="201273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Having a space to talk through any issues and be heard and supported</a:t>
            </a:r>
            <a:endParaRPr lang="en-GB" dirty="0"/>
          </a:p>
        </p:txBody>
      </p:sp>
      <p:sp>
        <p:nvSpPr>
          <p:cNvPr id="13" name="Speech Bubble: Rectangle with Corners Rounded 12">
            <a:extLst>
              <a:ext uri="{FF2B5EF4-FFF2-40B4-BE49-F238E27FC236}">
                <a16:creationId xmlns:a16="http://schemas.microsoft.com/office/drawing/2014/main" id="{3DD49C71-BE84-5329-966B-6CDA25C76C07}"/>
              </a:ext>
            </a:extLst>
          </p:cNvPr>
          <p:cNvSpPr/>
          <p:nvPr/>
        </p:nvSpPr>
        <p:spPr>
          <a:xfrm>
            <a:off x="162513" y="4894317"/>
            <a:ext cx="2077608" cy="1446134"/>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 felt like someone actually wanted to listen and help me</a:t>
            </a:r>
          </a:p>
        </p:txBody>
      </p:sp>
      <p:sp>
        <p:nvSpPr>
          <p:cNvPr id="14" name="Speech Bubble: Rectangle with Corners Rounded 13">
            <a:extLst>
              <a:ext uri="{FF2B5EF4-FFF2-40B4-BE49-F238E27FC236}">
                <a16:creationId xmlns:a16="http://schemas.microsoft.com/office/drawing/2014/main" id="{21E87244-E5A8-6485-1BEF-C5574B7EBBC2}"/>
              </a:ext>
            </a:extLst>
          </p:cNvPr>
          <p:cNvSpPr/>
          <p:nvPr/>
        </p:nvSpPr>
        <p:spPr>
          <a:xfrm>
            <a:off x="6707010" y="411030"/>
            <a:ext cx="2286000" cy="131858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Helped me get through my worries and provided a lot of strategies for me</a:t>
            </a:r>
          </a:p>
        </p:txBody>
      </p:sp>
    </p:spTree>
    <p:extLst>
      <p:ext uri="{BB962C8B-B14F-4D97-AF65-F5344CB8AC3E}">
        <p14:creationId xmlns:p14="http://schemas.microsoft.com/office/powerpoint/2010/main" val="147548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D7218-180A-3FC7-BBCC-A10E0A86A8AE}"/>
              </a:ext>
            </a:extLst>
          </p:cNvPr>
          <p:cNvSpPr>
            <a:spLocks noGrp="1"/>
          </p:cNvSpPr>
          <p:nvPr>
            <p:ph sz="quarter" idx="13"/>
          </p:nvPr>
        </p:nvSpPr>
        <p:spPr>
          <a:xfrm>
            <a:off x="2570314" y="1433534"/>
            <a:ext cx="3837472" cy="2937450"/>
          </a:xfrm>
        </p:spPr>
        <p:txBody>
          <a:bodyPr>
            <a:normAutofit/>
          </a:bodyPr>
          <a:lstStyle/>
          <a:p>
            <a:pPr marL="0" indent="0">
              <a:buNone/>
            </a:pPr>
            <a:endParaRPr lang="en-GB" sz="4800" dirty="0"/>
          </a:p>
          <a:p>
            <a:pPr marL="0" indent="0">
              <a:buNone/>
            </a:pPr>
            <a:r>
              <a:rPr lang="en-GB" sz="4800" dirty="0"/>
              <a:t>Feedback from Schools</a:t>
            </a:r>
          </a:p>
        </p:txBody>
      </p:sp>
    </p:spTree>
    <p:extLst>
      <p:ext uri="{BB962C8B-B14F-4D97-AF65-F5344CB8AC3E}">
        <p14:creationId xmlns:p14="http://schemas.microsoft.com/office/powerpoint/2010/main" val="1195193396"/>
      </p:ext>
    </p:extLst>
  </p:cSld>
  <p:clrMapOvr>
    <a:masterClrMapping/>
  </p:clrMapOvr>
</p:sld>
</file>

<file path=ppt/theme/theme1.xml><?xml version="1.0" encoding="utf-8"?>
<a:theme xmlns:a="http://schemas.openxmlformats.org/drawingml/2006/main" name="STFT presentation template">
  <a:themeElements>
    <a:clrScheme name="STFT and CHS powerpoint">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559B36-D201-A94E-84EE-15B55CF17B88}" vid="{762ABD98-97A4-D145-8946-618DC68B7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3CFA01D4796468AA4471CECE4AD55" ma:contentTypeVersion="15" ma:contentTypeDescription="Create a new document." ma:contentTypeScope="" ma:versionID="a1f9855cbb3096e9b2382589865502b0">
  <xsd:schema xmlns:xsd="http://www.w3.org/2001/XMLSchema" xmlns:xs="http://www.w3.org/2001/XMLSchema" xmlns:p="http://schemas.microsoft.com/office/2006/metadata/properties" xmlns:ns2="c1cfd821-c278-4298-8d26-be0d4fb5405e" xmlns:ns3="eec3357b-e1c7-4515-a27a-038500e40298" targetNamespace="http://schemas.microsoft.com/office/2006/metadata/properties" ma:root="true" ma:fieldsID="9f3bead7dde41e089d3cbaabdf093983" ns2:_="" ns3:_="">
    <xsd:import namespace="c1cfd821-c278-4298-8d26-be0d4fb5405e"/>
    <xsd:import namespace="eec3357b-e1c7-4515-a27a-038500e4029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fd821-c278-4298-8d26-be0d4fb54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a00212-0f0d-4bbf-bc15-77990947a53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c3357b-e1c7-4515-a27a-038500e402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5866f70-fe72-465e-8f4e-a73c5f97b37a}" ma:internalName="TaxCatchAll" ma:showField="CatchAllData" ma:web="eec3357b-e1c7-4515-a27a-038500e4029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cfd821-c278-4298-8d26-be0d4fb5405e">
      <Terms xmlns="http://schemas.microsoft.com/office/infopath/2007/PartnerControls"/>
    </lcf76f155ced4ddcb4097134ff3c332f>
    <TaxCatchAll xmlns="eec3357b-e1c7-4515-a27a-038500e40298" xsi:nil="true"/>
  </documentManagement>
</p:properties>
</file>

<file path=customXml/itemProps1.xml><?xml version="1.0" encoding="utf-8"?>
<ds:datastoreItem xmlns:ds="http://schemas.openxmlformats.org/officeDocument/2006/customXml" ds:itemID="{CD9D4CD0-DEBD-498A-88B4-6F999C2F42E7}"/>
</file>

<file path=customXml/itemProps2.xml><?xml version="1.0" encoding="utf-8"?>
<ds:datastoreItem xmlns:ds="http://schemas.openxmlformats.org/officeDocument/2006/customXml" ds:itemID="{534DB7A3-3AAE-49B3-8137-D7B223F40FA1}"/>
</file>

<file path=customXml/itemProps3.xml><?xml version="1.0" encoding="utf-8"?>
<ds:datastoreItem xmlns:ds="http://schemas.openxmlformats.org/officeDocument/2006/customXml" ds:itemID="{BB7ACE81-188A-48A7-A492-70F2EAF4B2E2}"/>
</file>

<file path=docProps/app.xml><?xml version="1.0" encoding="utf-8"?>
<Properties xmlns="http://schemas.openxmlformats.org/officeDocument/2006/extended-properties" xmlns:vt="http://schemas.openxmlformats.org/officeDocument/2006/docPropsVTypes">
  <Template/>
  <TotalTime>14058</TotalTime>
  <Words>2078</Words>
  <Application>Microsoft Office PowerPoint</Application>
  <PresentationFormat>On-screen Show (4:3)</PresentationFormat>
  <Paragraphs>244</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Calibri</vt:lpstr>
      <vt:lpstr>Segoe UI Emoji</vt:lpstr>
      <vt:lpstr>Times New Roman</vt:lpstr>
      <vt:lpstr>STFT presentation template</vt:lpstr>
      <vt:lpstr>South Tyneside Lifecycle Primary Care Mental Health Service</vt:lpstr>
      <vt:lpstr>South Tyneside Lifecycle Mental Health Service </vt:lpstr>
      <vt:lpstr>Healthy Minds Team </vt:lpstr>
      <vt:lpstr>Healthy Minds Team </vt:lpstr>
      <vt:lpstr>PowerPoint Presentation</vt:lpstr>
      <vt:lpstr>Co-Production </vt:lpstr>
      <vt:lpstr>PowerPoint Presentation</vt:lpstr>
      <vt:lpstr>PowerPoint Presentation</vt:lpstr>
      <vt:lpstr>PowerPoint Presentation</vt:lpstr>
      <vt:lpstr>PowerPoint Presentation</vt:lpstr>
      <vt:lpstr>PowerPoint Presentation</vt:lpstr>
      <vt:lpstr>Getting Help CYPMHS</vt:lpstr>
      <vt:lpstr>PowerPoint Presentation</vt:lpstr>
      <vt:lpstr> How do you access CYPMHS</vt:lpstr>
      <vt:lpstr>Relationships</vt:lpstr>
      <vt:lpstr>PowerPoint Presentation</vt:lpstr>
      <vt:lpstr>PowerPoint Presentation</vt:lpstr>
      <vt:lpstr>PowerPoint Presentation</vt:lpstr>
      <vt:lpstr>PowerPoint Presentation</vt:lpstr>
      <vt:lpstr>Adult Talking Therapies </vt:lpstr>
      <vt:lpstr>What do we offer? </vt:lpstr>
      <vt:lpstr>Groups </vt:lpstr>
      <vt:lpstr>Specialist Pathways</vt:lpstr>
      <vt:lpstr>What our clients say about us….</vt:lpstr>
      <vt:lpstr>PowerPoint Presentation</vt:lpstr>
      <vt:lpstr>PowerPoint Presentation</vt:lpstr>
      <vt:lpstr> How do you access Talking Therapies? </vt:lpstr>
      <vt:lpstr>Contact details:</vt:lpstr>
      <vt:lpstr>Service Website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Daviesl</dc:creator>
  <cp:lastModifiedBy>Beverley Cook</cp:lastModifiedBy>
  <cp:revision>208</cp:revision>
  <cp:lastPrinted>2022-06-09T19:06:50Z</cp:lastPrinted>
  <dcterms:created xsi:type="dcterms:W3CDTF">2017-11-17T13:06:08Z</dcterms:created>
  <dcterms:modified xsi:type="dcterms:W3CDTF">2025-02-17T09:50:18Z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0x010100E6C3CFA01D4796468AA4471CECE4AD55</vt:lpwstr>
  </property>
</Properties>
</file>