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28"/>
  </p:notesMasterIdLst>
  <p:sldIdLst>
    <p:sldId id="256" r:id="rId5"/>
    <p:sldId id="2146848142" r:id="rId6"/>
    <p:sldId id="504" r:id="rId7"/>
    <p:sldId id="2146848140" r:id="rId8"/>
    <p:sldId id="2146848141" r:id="rId9"/>
    <p:sldId id="505" r:id="rId10"/>
    <p:sldId id="2146848135" r:id="rId11"/>
    <p:sldId id="508" r:id="rId12"/>
    <p:sldId id="2146848136" r:id="rId13"/>
    <p:sldId id="2146848137" r:id="rId14"/>
    <p:sldId id="273" r:id="rId15"/>
    <p:sldId id="2146848128" r:id="rId16"/>
    <p:sldId id="270" r:id="rId17"/>
    <p:sldId id="478" r:id="rId18"/>
    <p:sldId id="497" r:id="rId19"/>
    <p:sldId id="2146848138" r:id="rId20"/>
    <p:sldId id="2146848143" r:id="rId21"/>
    <p:sldId id="2146848139" r:id="rId22"/>
    <p:sldId id="2146848131" r:id="rId23"/>
    <p:sldId id="2146848144" r:id="rId24"/>
    <p:sldId id="498" r:id="rId25"/>
    <p:sldId id="2146848130" r:id="rId26"/>
    <p:sldId id="2146848133" r:id="rId2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74543-D0E1-4A05-B7B1-F1B953C58289}">
          <p14:sldIdLst>
            <p14:sldId id="256"/>
            <p14:sldId id="2146848142"/>
            <p14:sldId id="504"/>
            <p14:sldId id="2146848140"/>
            <p14:sldId id="2146848141"/>
            <p14:sldId id="505"/>
            <p14:sldId id="2146848135"/>
            <p14:sldId id="508"/>
            <p14:sldId id="2146848136"/>
            <p14:sldId id="2146848137"/>
            <p14:sldId id="273"/>
            <p14:sldId id="2146848128"/>
            <p14:sldId id="270"/>
            <p14:sldId id="478"/>
            <p14:sldId id="497"/>
            <p14:sldId id="2146848138"/>
            <p14:sldId id="2146848143"/>
            <p14:sldId id="2146848139"/>
            <p14:sldId id="2146848131"/>
            <p14:sldId id="2146848144"/>
            <p14:sldId id="498"/>
            <p14:sldId id="2146848130"/>
            <p14:sldId id="2146848133"/>
          </p14:sldIdLst>
        </p14:section>
        <p14:section name="Untitled Section" id="{D26692F1-CDFB-431C-B697-C1A3E08434B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7179"/>
    <a:srgbClr val="000000"/>
    <a:srgbClr val="529CA8"/>
    <a:srgbClr val="00FF00"/>
    <a:srgbClr val="00CC00"/>
    <a:srgbClr val="D1F3D1"/>
    <a:srgbClr val="FDCEBB"/>
    <a:srgbClr val="CAE9C9"/>
    <a:srgbClr val="ABEEF7"/>
    <a:srgbClr val="90E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6" d="100"/>
          <a:sy n="46" d="100"/>
        </p:scale>
        <p:origin x="957"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Penman" userId="c10845a3-a703-409d-87e3-a98689867391" providerId="ADAL" clId="{1B7B568B-7D9A-4A95-B09B-EEA0A3F1FC44}"/>
    <pc:docChg chg="custSel addSld modSld modSection">
      <pc:chgData name="Jeanette Penman" userId="c10845a3-a703-409d-87e3-a98689867391" providerId="ADAL" clId="{1B7B568B-7D9A-4A95-B09B-EEA0A3F1FC44}" dt="2025-02-17T18:52:36.005" v="2016" actId="20577"/>
      <pc:docMkLst>
        <pc:docMk/>
      </pc:docMkLst>
      <pc:sldChg chg="modSp mod">
        <pc:chgData name="Jeanette Penman" userId="c10845a3-a703-409d-87e3-a98689867391" providerId="ADAL" clId="{1B7B568B-7D9A-4A95-B09B-EEA0A3F1FC44}" dt="2025-02-17T18:39:46.784" v="897" actId="20577"/>
        <pc:sldMkLst>
          <pc:docMk/>
          <pc:sldMk cId="1216178804" sldId="497"/>
        </pc:sldMkLst>
        <pc:spChg chg="mod">
          <ac:chgData name="Jeanette Penman" userId="c10845a3-a703-409d-87e3-a98689867391" providerId="ADAL" clId="{1B7B568B-7D9A-4A95-B09B-EEA0A3F1FC44}" dt="2025-02-17T18:39:46.784" v="897" actId="20577"/>
          <ac:spMkLst>
            <pc:docMk/>
            <pc:sldMk cId="1216178804" sldId="497"/>
            <ac:spMk id="3" creationId="{D14FEE74-ABBC-31EE-3EC8-A63C74B746CA}"/>
          </ac:spMkLst>
        </pc:spChg>
      </pc:sldChg>
      <pc:sldChg chg="modSp mod">
        <pc:chgData name="Jeanette Penman" userId="c10845a3-a703-409d-87e3-a98689867391" providerId="ADAL" clId="{1B7B568B-7D9A-4A95-B09B-EEA0A3F1FC44}" dt="2025-02-17T18:30:05.840" v="411" actId="20577"/>
        <pc:sldMkLst>
          <pc:docMk/>
          <pc:sldMk cId="3185785585" sldId="504"/>
        </pc:sldMkLst>
        <pc:spChg chg="mod">
          <ac:chgData name="Jeanette Penman" userId="c10845a3-a703-409d-87e3-a98689867391" providerId="ADAL" clId="{1B7B568B-7D9A-4A95-B09B-EEA0A3F1FC44}" dt="2025-02-17T18:30:05.840" v="411" actId="20577"/>
          <ac:spMkLst>
            <pc:docMk/>
            <pc:sldMk cId="3185785585" sldId="504"/>
            <ac:spMk id="10" creationId="{77DA6918-7F06-2091-46D4-7E9675584D19}"/>
          </ac:spMkLst>
        </pc:spChg>
      </pc:sldChg>
      <pc:sldChg chg="modSp mod">
        <pc:chgData name="Jeanette Penman" userId="c10845a3-a703-409d-87e3-a98689867391" providerId="ADAL" clId="{1B7B568B-7D9A-4A95-B09B-EEA0A3F1FC44}" dt="2025-02-17T18:44:32.613" v="1466" actId="20577"/>
        <pc:sldMkLst>
          <pc:docMk/>
          <pc:sldMk cId="872451284" sldId="2146848131"/>
        </pc:sldMkLst>
        <pc:spChg chg="mod">
          <ac:chgData name="Jeanette Penman" userId="c10845a3-a703-409d-87e3-a98689867391" providerId="ADAL" clId="{1B7B568B-7D9A-4A95-B09B-EEA0A3F1FC44}" dt="2025-02-17T18:44:32.613" v="1466" actId="20577"/>
          <ac:spMkLst>
            <pc:docMk/>
            <pc:sldMk cId="872451284" sldId="2146848131"/>
            <ac:spMk id="4" creationId="{9754FDBC-5AC6-4898-D534-8BA6B49FD965}"/>
          </ac:spMkLst>
        </pc:spChg>
      </pc:sldChg>
      <pc:sldChg chg="modSp mod">
        <pc:chgData name="Jeanette Penman" userId="c10845a3-a703-409d-87e3-a98689867391" providerId="ADAL" clId="{1B7B568B-7D9A-4A95-B09B-EEA0A3F1FC44}" dt="2025-02-17T18:38:09.892" v="893" actId="20577"/>
        <pc:sldMkLst>
          <pc:docMk/>
          <pc:sldMk cId="3647408890" sldId="2146848136"/>
        </pc:sldMkLst>
        <pc:spChg chg="mod">
          <ac:chgData name="Jeanette Penman" userId="c10845a3-a703-409d-87e3-a98689867391" providerId="ADAL" clId="{1B7B568B-7D9A-4A95-B09B-EEA0A3F1FC44}" dt="2025-02-17T18:38:09.892" v="893" actId="20577"/>
          <ac:spMkLst>
            <pc:docMk/>
            <pc:sldMk cId="3647408890" sldId="2146848136"/>
            <ac:spMk id="4" creationId="{A7B88A41-26BF-DCC8-BCD1-C16850AFD443}"/>
          </ac:spMkLst>
        </pc:spChg>
      </pc:sldChg>
      <pc:sldChg chg="modSp mod">
        <pc:chgData name="Jeanette Penman" userId="c10845a3-a703-409d-87e3-a98689867391" providerId="ADAL" clId="{1B7B568B-7D9A-4A95-B09B-EEA0A3F1FC44}" dt="2025-02-17T18:34:05.097" v="848" actId="20577"/>
        <pc:sldMkLst>
          <pc:docMk/>
          <pc:sldMk cId="4164144653" sldId="2146848140"/>
        </pc:sldMkLst>
        <pc:spChg chg="mod">
          <ac:chgData name="Jeanette Penman" userId="c10845a3-a703-409d-87e3-a98689867391" providerId="ADAL" clId="{1B7B568B-7D9A-4A95-B09B-EEA0A3F1FC44}" dt="2025-02-17T18:34:05.097" v="848" actId="20577"/>
          <ac:spMkLst>
            <pc:docMk/>
            <pc:sldMk cId="4164144653" sldId="2146848140"/>
            <ac:spMk id="2" creationId="{BA266071-5F51-0397-8708-A69798AFD931}"/>
          </ac:spMkLst>
        </pc:spChg>
      </pc:sldChg>
      <pc:sldChg chg="modSp mod">
        <pc:chgData name="Jeanette Penman" userId="c10845a3-a703-409d-87e3-a98689867391" providerId="ADAL" clId="{1B7B568B-7D9A-4A95-B09B-EEA0A3F1FC44}" dt="2025-02-17T18:34:27.075" v="849" actId="5793"/>
        <pc:sldMkLst>
          <pc:docMk/>
          <pc:sldMk cId="3025606811" sldId="2146848141"/>
        </pc:sldMkLst>
        <pc:spChg chg="mod">
          <ac:chgData name="Jeanette Penman" userId="c10845a3-a703-409d-87e3-a98689867391" providerId="ADAL" clId="{1B7B568B-7D9A-4A95-B09B-EEA0A3F1FC44}" dt="2025-02-17T18:34:27.075" v="849" actId="5793"/>
          <ac:spMkLst>
            <pc:docMk/>
            <pc:sldMk cId="3025606811" sldId="2146848141"/>
            <ac:spMk id="3" creationId="{4B853E34-E968-5F8B-376D-3ED87DBF0F7E}"/>
          </ac:spMkLst>
        </pc:spChg>
      </pc:sldChg>
      <pc:sldChg chg="modSp new mod">
        <pc:chgData name="Jeanette Penman" userId="c10845a3-a703-409d-87e3-a98689867391" providerId="ADAL" clId="{1B7B568B-7D9A-4A95-B09B-EEA0A3F1FC44}" dt="2025-02-17T18:52:36.005" v="2016" actId="20577"/>
        <pc:sldMkLst>
          <pc:docMk/>
          <pc:sldMk cId="4255405755" sldId="2146848142"/>
        </pc:sldMkLst>
        <pc:spChg chg="mod">
          <ac:chgData name="Jeanette Penman" userId="c10845a3-a703-409d-87e3-a98689867391" providerId="ADAL" clId="{1B7B568B-7D9A-4A95-B09B-EEA0A3F1FC44}" dt="2025-02-17T18:25:04.448" v="42" actId="20577"/>
          <ac:spMkLst>
            <pc:docMk/>
            <pc:sldMk cId="4255405755" sldId="2146848142"/>
            <ac:spMk id="2" creationId="{B96AE796-C5E2-FD7F-107C-8553E2982814}"/>
          </ac:spMkLst>
        </pc:spChg>
        <pc:spChg chg="mod">
          <ac:chgData name="Jeanette Penman" userId="c10845a3-a703-409d-87e3-a98689867391" providerId="ADAL" clId="{1B7B568B-7D9A-4A95-B09B-EEA0A3F1FC44}" dt="2025-02-17T18:52:36.005" v="2016" actId="20577"/>
          <ac:spMkLst>
            <pc:docMk/>
            <pc:sldMk cId="4255405755" sldId="2146848142"/>
            <ac:spMk id="3" creationId="{2C42B63C-38BD-1C95-CBB9-6473D642BB86}"/>
          </ac:spMkLst>
        </pc:spChg>
      </pc:sldChg>
      <pc:sldChg chg="modSp new mod">
        <pc:chgData name="Jeanette Penman" userId="c10845a3-a703-409d-87e3-a98689867391" providerId="ADAL" clId="{1B7B568B-7D9A-4A95-B09B-EEA0A3F1FC44}" dt="2025-02-17T18:43:48.428" v="1437" actId="20577"/>
        <pc:sldMkLst>
          <pc:docMk/>
          <pc:sldMk cId="132823148" sldId="2146848143"/>
        </pc:sldMkLst>
        <pc:spChg chg="mod">
          <ac:chgData name="Jeanette Penman" userId="c10845a3-a703-409d-87e3-a98689867391" providerId="ADAL" clId="{1B7B568B-7D9A-4A95-B09B-EEA0A3F1FC44}" dt="2025-02-17T18:40:49.115" v="955" actId="20577"/>
          <ac:spMkLst>
            <pc:docMk/>
            <pc:sldMk cId="132823148" sldId="2146848143"/>
            <ac:spMk id="2" creationId="{EB4F12F5-FF96-29E7-C78E-84DAAB964C6C}"/>
          </ac:spMkLst>
        </pc:spChg>
        <pc:spChg chg="mod">
          <ac:chgData name="Jeanette Penman" userId="c10845a3-a703-409d-87e3-a98689867391" providerId="ADAL" clId="{1B7B568B-7D9A-4A95-B09B-EEA0A3F1FC44}" dt="2025-02-17T18:43:48.428" v="1437" actId="20577"/>
          <ac:spMkLst>
            <pc:docMk/>
            <pc:sldMk cId="132823148" sldId="2146848143"/>
            <ac:spMk id="3" creationId="{4EBE7FEA-907E-053A-CC45-F3CE6242A03F}"/>
          </ac:spMkLst>
        </pc:spChg>
      </pc:sldChg>
      <pc:sldChg chg="modSp new mod">
        <pc:chgData name="Jeanette Penman" userId="c10845a3-a703-409d-87e3-a98689867391" providerId="ADAL" clId="{1B7B568B-7D9A-4A95-B09B-EEA0A3F1FC44}" dt="2025-02-17T18:51:23.407" v="1963" actId="27636"/>
        <pc:sldMkLst>
          <pc:docMk/>
          <pc:sldMk cId="142373698" sldId="2146848144"/>
        </pc:sldMkLst>
        <pc:spChg chg="mod">
          <ac:chgData name="Jeanette Penman" userId="c10845a3-a703-409d-87e3-a98689867391" providerId="ADAL" clId="{1B7B568B-7D9A-4A95-B09B-EEA0A3F1FC44}" dt="2025-02-17T18:45:05.251" v="1476" actId="20577"/>
          <ac:spMkLst>
            <pc:docMk/>
            <pc:sldMk cId="142373698" sldId="2146848144"/>
            <ac:spMk id="2" creationId="{FF835F62-020E-6B10-BC14-56AC1AF691E1}"/>
          </ac:spMkLst>
        </pc:spChg>
        <pc:spChg chg="mod">
          <ac:chgData name="Jeanette Penman" userId="c10845a3-a703-409d-87e3-a98689867391" providerId="ADAL" clId="{1B7B568B-7D9A-4A95-B09B-EEA0A3F1FC44}" dt="2025-02-17T18:51:23.407" v="1963" actId="27636"/>
          <ac:spMkLst>
            <pc:docMk/>
            <pc:sldMk cId="142373698" sldId="2146848144"/>
            <ac:spMk id="3" creationId="{E4809720-359E-F48E-0CE0-DEF738A5D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E152DEB-2ED9-4967-90B7-E8140E38AAD5}" type="datetimeFigureOut">
              <a:rPr lang="en-GB" smtClean="0"/>
              <a:t>16/02/2025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5DB4400-CB14-431B-966A-90B009B6F888}" type="slidenum">
              <a:rPr lang="en-GB" smtClean="0"/>
              <a:t>‹#›</a:t>
            </a:fld>
            <a:endParaRPr lang="en-GB"/>
          </a:p>
        </p:txBody>
      </p:sp>
    </p:spTree>
    <p:extLst>
      <p:ext uri="{BB962C8B-B14F-4D97-AF65-F5344CB8AC3E}">
        <p14:creationId xmlns:p14="http://schemas.microsoft.com/office/powerpoint/2010/main" val="229242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63A2-155C-2D42-5EE4-742B21FAA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8EF763-CD36-3C25-AD60-559D94B4D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7E3DEC-C0A8-FDA8-5E3C-6357671D06CB}"/>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F8EE2ADD-4D8A-EDA3-1C4C-783C57F63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D6215-CBC3-105B-D204-DCEDECEEFBE7}"/>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09824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9DF2-33F6-7D19-D9EE-5CF9BC7C9D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A325B-A35C-F696-8D9B-01586D078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CB1EA-F51F-16ED-4177-F3B0B66ABFE5}"/>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A9D5D8CC-833E-E1A7-32D7-B5D311644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3171A-1721-00C5-F6D5-75AF8D65F9F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46239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EABC-02F7-03A6-5A74-87CD99CC6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9D165-3731-C4DA-4A5A-59320FD2A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B1A7A-F229-CBCC-508E-87D17BFCF22A}"/>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A5112AFC-E6D5-F2D4-C0F3-DD5BFA4E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22147-1A04-DD32-C696-1B95945E365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41635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0421-7EC8-5CBB-0617-68068B21F2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958F7E-B875-B621-0ED2-6E20674BE4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ACB10-F930-0CDE-73D7-0ECC0F10A516}"/>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41F4295F-5A30-8DE8-DFB0-7CE64511E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45CDB-E781-1DD0-48C8-CD9C99BCA58D}"/>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07895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21C-3684-24B3-E622-4668BF94A9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D8614F-42C1-86C4-1F39-DBBAEE29B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27DAC-1FD2-7D4A-BADF-9943DDA7C390}"/>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8AB5CE5C-0E4A-4817-CCD8-2C0D260F5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E505E-C6B3-561D-DE55-1C55736A6F5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6386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726A-8E56-346B-5729-D9F37A9EB8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D2445-F54A-A95F-B3A1-DF7AAFE04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65DCB0-BD5B-777D-1031-46A5B720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DA0B3-5A1F-8A82-1F05-5A4E80BDD1B7}"/>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6" name="Footer Placeholder 5">
            <a:extLst>
              <a:ext uri="{FF2B5EF4-FFF2-40B4-BE49-F238E27FC236}">
                <a16:creationId xmlns:a16="http://schemas.microsoft.com/office/drawing/2014/main" id="{E31D94C3-88ED-F389-A4C5-42FB91DDD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9279B-9428-6942-B420-5E66D9F34C9B}"/>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84411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1025-CDEA-81FE-63DD-8ED4C7AC40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3A2ED3-A1AB-AA89-1335-C0DB01290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8F7A1-9462-B587-E6A2-1C25F3D644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9E75E6-32BE-114A-2AAC-D8520AB95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44180-96C5-C5AD-3B0C-B802E39658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D11AC8-D5DE-A883-7CEC-4E979A7B12DD}"/>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8" name="Footer Placeholder 7">
            <a:extLst>
              <a:ext uri="{FF2B5EF4-FFF2-40B4-BE49-F238E27FC236}">
                <a16:creationId xmlns:a16="http://schemas.microsoft.com/office/drawing/2014/main" id="{B7282F6C-9087-2361-8AC5-7B56530BA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F0FCAC-2198-614A-35D9-AFE52B5E3BBD}"/>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62900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4818-ACB1-D82B-CF59-016467C4C7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696525-A000-0682-529B-8082D2A87A97}"/>
              </a:ext>
            </a:extLst>
          </p:cNvPr>
          <p:cNvSpPr>
            <a:spLocks noGrp="1"/>
          </p:cNvSpPr>
          <p:nvPr>
            <p:ph type="dt" sz="half" idx="10"/>
          </p:nvPr>
        </p:nvSpPr>
        <p:spPr/>
        <p:txBody>
          <a:bodyPr/>
          <a:lstStyle/>
          <a:p>
            <a:fld id="{8E56DDDC-56C1-3443-9336-25087C7C7B0C}" type="datetimeFigureOut">
              <a:rPr lang="en-US" smtClean="0"/>
              <a:t>2/16/2025</a:t>
            </a:fld>
            <a:endParaRPr lang="en-US"/>
          </a:p>
        </p:txBody>
      </p:sp>
      <p:sp>
        <p:nvSpPr>
          <p:cNvPr id="4" name="Footer Placeholder 3">
            <a:extLst>
              <a:ext uri="{FF2B5EF4-FFF2-40B4-BE49-F238E27FC236}">
                <a16:creationId xmlns:a16="http://schemas.microsoft.com/office/drawing/2014/main" id="{932B875D-1A5A-49EF-EB5F-CBCC25CD8D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921D3-99F2-8AC5-1691-52B080B9E716}"/>
              </a:ext>
            </a:extLst>
          </p:cNvPr>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31610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F95A6-614F-6F5D-EF76-D3E7AA77A060}"/>
              </a:ext>
            </a:extLst>
          </p:cNvPr>
          <p:cNvSpPr>
            <a:spLocks noGrp="1"/>
          </p:cNvSpPr>
          <p:nvPr>
            <p:ph type="dt" sz="half" idx="10"/>
          </p:nvPr>
        </p:nvSpPr>
        <p:spPr/>
        <p:txBody>
          <a:bodyPr/>
          <a:lstStyle/>
          <a:p>
            <a:fld id="{8E56DDDC-56C1-3443-9336-25087C7C7B0C}" type="datetimeFigureOut">
              <a:rPr lang="en-US" smtClean="0"/>
              <a:t>2/16/2025</a:t>
            </a:fld>
            <a:endParaRPr lang="en-US"/>
          </a:p>
        </p:txBody>
      </p:sp>
      <p:sp>
        <p:nvSpPr>
          <p:cNvPr id="3" name="Footer Placeholder 2">
            <a:extLst>
              <a:ext uri="{FF2B5EF4-FFF2-40B4-BE49-F238E27FC236}">
                <a16:creationId xmlns:a16="http://schemas.microsoft.com/office/drawing/2014/main" id="{A775794E-C7DD-808D-7DE9-3637D5F48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98F22-FF19-0324-D8B3-1B9592F98769}"/>
              </a:ext>
            </a:extLst>
          </p:cNvPr>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27834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C4B5-1046-44E2-A7F3-C23DC2EF5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06DCB6-E2DC-F85D-1C6C-919EDE414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06E8D9-9CD4-B400-92AD-A2EAFB1E5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CDCDE-6719-4681-FE46-273F2BC64DDC}"/>
              </a:ext>
            </a:extLst>
          </p:cNvPr>
          <p:cNvSpPr>
            <a:spLocks noGrp="1"/>
          </p:cNvSpPr>
          <p:nvPr>
            <p:ph type="dt" sz="half" idx="10"/>
          </p:nvPr>
        </p:nvSpPr>
        <p:spPr/>
        <p:txBody>
          <a:bodyPr/>
          <a:lstStyle/>
          <a:p>
            <a:fld id="{1160EA64-D806-43AC-9DF2-F8C432F32B4C}" type="datetimeFigureOut">
              <a:rPr lang="en-US" smtClean="0"/>
              <a:t>2/16/2025</a:t>
            </a:fld>
            <a:endParaRPr lang="en-US"/>
          </a:p>
        </p:txBody>
      </p:sp>
      <p:sp>
        <p:nvSpPr>
          <p:cNvPr id="6" name="Footer Placeholder 5">
            <a:extLst>
              <a:ext uri="{FF2B5EF4-FFF2-40B4-BE49-F238E27FC236}">
                <a16:creationId xmlns:a16="http://schemas.microsoft.com/office/drawing/2014/main" id="{CBA804E8-0A0F-8D51-037F-DE77BDA03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46DF0-8574-211F-AF9B-D5A4644A7838}"/>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94632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4038-B439-01CF-BE60-93B432650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D072F7-B49D-94E5-9C6F-D00ACB335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DE5D61-7803-141C-8C2A-460A18E9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2B456-2333-03AB-97A0-CBFD5D1292CA}"/>
              </a:ext>
            </a:extLst>
          </p:cNvPr>
          <p:cNvSpPr>
            <a:spLocks noGrp="1"/>
          </p:cNvSpPr>
          <p:nvPr>
            <p:ph type="dt" sz="half" idx="10"/>
          </p:nvPr>
        </p:nvSpPr>
        <p:spPr/>
        <p:txBody>
          <a:bodyPr/>
          <a:lstStyle/>
          <a:p>
            <a:fld id="{042B0DB6-F5C7-45FB-8CF3-31B45F9C2DAC}" type="datetimeFigureOut">
              <a:rPr lang="en-US" smtClean="0"/>
              <a:t>2/16/2025</a:t>
            </a:fld>
            <a:endParaRPr lang="en-US"/>
          </a:p>
        </p:txBody>
      </p:sp>
      <p:sp>
        <p:nvSpPr>
          <p:cNvPr id="6" name="Footer Placeholder 5">
            <a:extLst>
              <a:ext uri="{FF2B5EF4-FFF2-40B4-BE49-F238E27FC236}">
                <a16:creationId xmlns:a16="http://schemas.microsoft.com/office/drawing/2014/main" id="{93FE3A2F-683A-A5BE-7EBE-F1800BBE7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7A7F9-EE62-D2AA-AA12-635AF939211B}"/>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58224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3A1F7-63D0-E79E-A37F-73D7E4A29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8850A4-4C3E-2494-D897-1969E09E4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D92EB-9938-1106-7692-0053BCA64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2/16/2025</a:t>
            </a:fld>
            <a:endParaRPr lang="en-US"/>
          </a:p>
        </p:txBody>
      </p:sp>
      <p:sp>
        <p:nvSpPr>
          <p:cNvPr id="5" name="Footer Placeholder 4">
            <a:extLst>
              <a:ext uri="{FF2B5EF4-FFF2-40B4-BE49-F238E27FC236}">
                <a16:creationId xmlns:a16="http://schemas.microsoft.com/office/drawing/2014/main" id="{E1B52AEF-5BA5-8681-A2C9-FACB800F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E18BD-0AD2-FDC4-9773-0878CBC75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a:p>
        </p:txBody>
      </p:sp>
      <p:pic>
        <p:nvPicPr>
          <p:cNvPr id="7" name="Picture 6">
            <a:extLst>
              <a:ext uri="{FF2B5EF4-FFF2-40B4-BE49-F238E27FC236}">
                <a16:creationId xmlns:a16="http://schemas.microsoft.com/office/drawing/2014/main" id="{85D7EC53-8607-1133-148F-11E2CFDE016E}"/>
              </a:ext>
            </a:extLst>
          </p:cNvPr>
          <p:cNvPicPr>
            <a:picLocks noChangeAspect="1"/>
          </p:cNvPicPr>
          <p:nvPr userDrawn="1"/>
        </p:nvPicPr>
        <p:blipFill>
          <a:blip r:embed="rId13"/>
          <a:stretch>
            <a:fillRect/>
          </a:stretch>
        </p:blipFill>
        <p:spPr>
          <a:xfrm>
            <a:off x="0" y="5575300"/>
            <a:ext cx="12192000" cy="1282700"/>
          </a:xfrm>
          <a:prstGeom prst="rect">
            <a:avLst/>
          </a:prstGeom>
        </p:spPr>
      </p:pic>
    </p:spTree>
    <p:extLst>
      <p:ext uri="{BB962C8B-B14F-4D97-AF65-F5344CB8AC3E}">
        <p14:creationId xmlns:p14="http://schemas.microsoft.com/office/powerpoint/2010/main" val="26261614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nnectedcaring.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communitycatalysts.co.uk/lacnetwork/"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southtyneside.gov.uk/article/11233/Cleadon-Park" TargetMode="External"/><Relationship Id="rId2" Type="http://schemas.openxmlformats.org/officeDocument/2006/relationships/hyperlink" Target="https://southtyneside.gov.uk/article/10037/Action-Station-South-Tyneside" TargetMode="External"/><Relationship Id="rId1" Type="http://schemas.openxmlformats.org/officeDocument/2006/relationships/slideLayout" Target="../slideLayouts/slideLayout2.xml"/><Relationship Id="rId5" Type="http://schemas.openxmlformats.org/officeDocument/2006/relationships/hyperlink" Target="https://southtyneside.gov.uk/article/10961/The-Word-Library" TargetMode="External"/><Relationship Id="rId4" Type="http://schemas.openxmlformats.org/officeDocument/2006/relationships/hyperlink" Target="https://southtyneside.gov.uk/article/4866/Getting-he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outhtyneside.livingmadeeasy.org.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businessapprovalregister.com/" TargetMode="External"/><Relationship Id="rId3" Type="http://schemas.openxmlformats.org/officeDocument/2006/relationships/hyperlink" Target="http://www.amazon.co.uk/" TargetMode="External"/><Relationship Id="rId7" Type="http://schemas.openxmlformats.org/officeDocument/2006/relationships/hyperlink" Target="https://www.southtyneside.gov.uk/article/5375/Search-our-A-Z-directory-of-services" TargetMode="External"/><Relationship Id="rId2" Type="http://schemas.openxmlformats.org/officeDocument/2006/relationships/hyperlink" Target="https://www.argos.co.uk/" TargetMode="External"/><Relationship Id="rId1" Type="http://schemas.openxmlformats.org/officeDocument/2006/relationships/slideLayout" Target="../slideLayouts/slideLayout2.xml"/><Relationship Id="rId6" Type="http://schemas.openxmlformats.org/officeDocument/2006/relationships/hyperlink" Target="https://www.completecareshop.co.uk/" TargetMode="External"/><Relationship Id="rId5" Type="http://schemas.openxmlformats.org/officeDocument/2006/relationships/hyperlink" Target="https://www.careco.co.uk/" TargetMode="External"/><Relationship Id="rId4" Type="http://schemas.openxmlformats.org/officeDocument/2006/relationships/hyperlink" Target="https://www.livingmadeeasy.org.uk/" TargetMode="External"/><Relationship Id="rId9" Type="http://schemas.openxmlformats.org/officeDocument/2006/relationships/hyperlink" Target="https://ac-ts.org.uk/handy-person-servic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southtyneside.gov.uk/article/13800/Privacy-notice-Adult-Social-Care-and-Commissio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outhtyneside.gov.uk/13755" TargetMode="External"/><Relationship Id="rId2" Type="http://schemas.openxmlformats.org/officeDocument/2006/relationships/hyperlink" Target="https://www.southtyneside.gov.uk/137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outhtyneside.gov.uk/article/11742/Request-support-with-care-onli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outhtyneside.gov.uk/article/16399/Get-in-tou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southtyneside.gov.uk/article/963/Support-with-food-shopping" TargetMode="External"/><Relationship Id="rId13" Type="http://schemas.openxmlformats.org/officeDocument/2006/relationships/image" Target="../media/image5.png"/><Relationship Id="rId3" Type="http://schemas.openxmlformats.org/officeDocument/2006/relationships/hyperlink" Target="https://southtyneside.gov.uk/article/3784/Living-Better-Lives-Resource-Centre-previously-the-STAR-Centre" TargetMode="External"/><Relationship Id="rId7" Type="http://schemas.openxmlformats.org/officeDocument/2006/relationships/hyperlink" Target="https://southtyneside.gov.uk/article/961/Personal-assistants" TargetMode="External"/><Relationship Id="rId12" Type="http://schemas.openxmlformats.org/officeDocument/2006/relationships/image" Target="../media/image4.png"/><Relationship Id="rId2" Type="http://schemas.openxmlformats.org/officeDocument/2006/relationships/hyperlink" Target="https://southtyneside.gov.uk/article/958/Equipment-to-help-you-live-independently-adult-social-care" TargetMode="External"/><Relationship Id="rId1" Type="http://schemas.openxmlformats.org/officeDocument/2006/relationships/slideLayout" Target="../slideLayouts/slideLayout2.xml"/><Relationship Id="rId6" Type="http://schemas.openxmlformats.org/officeDocument/2006/relationships/hyperlink" Target="https://southtyneside.gov.uk/article/16951/Hospital-discharge" TargetMode="External"/><Relationship Id="rId11" Type="http://schemas.openxmlformats.org/officeDocument/2006/relationships/hyperlink" Target="https://southtyneside.gov.uk/article/965/Gardening" TargetMode="External"/><Relationship Id="rId5" Type="http://schemas.openxmlformats.org/officeDocument/2006/relationships/hyperlink" Target="https://southtyneside.gov.uk/article/960/Home-care" TargetMode="External"/><Relationship Id="rId10" Type="http://schemas.openxmlformats.org/officeDocument/2006/relationships/hyperlink" Target="https://southtyneside.gov.uk/article/964/Laundry-and-cleaning" TargetMode="External"/><Relationship Id="rId4" Type="http://schemas.openxmlformats.org/officeDocument/2006/relationships/hyperlink" Target="https://southtyneside.gov.uk/article/16568/Assistive-technology" TargetMode="External"/><Relationship Id="rId9" Type="http://schemas.openxmlformats.org/officeDocument/2006/relationships/hyperlink" Target="https://southtyneside.gov.uk/article/962/Mobile-meals-adult-social-car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southtyneside.gov.uk/article/2653/Bus-passes-for-disabled-adults" TargetMode="External"/><Relationship Id="rId7" Type="http://schemas.openxmlformats.org/officeDocument/2006/relationships/image" Target="../media/image6.jpeg"/><Relationship Id="rId2" Type="http://schemas.openxmlformats.org/officeDocument/2006/relationships/hyperlink" Target="https://southtyneside.gov.uk/article/2635/Blue-Badge-scheme" TargetMode="External"/><Relationship Id="rId1" Type="http://schemas.openxmlformats.org/officeDocument/2006/relationships/slideLayout" Target="../slideLayouts/slideLayout2.xml"/><Relationship Id="rId6" Type="http://schemas.openxmlformats.org/officeDocument/2006/relationships/hyperlink" Target="https://southtyneside.gov.uk/article/2684/Socialising-and-activities" TargetMode="External"/><Relationship Id="rId5" Type="http://schemas.openxmlformats.org/officeDocument/2006/relationships/hyperlink" Target="https://southtyneside.gov.uk/article/5375/Search-our-A-Z-directory-of-services" TargetMode="External"/><Relationship Id="rId10" Type="http://schemas.openxmlformats.org/officeDocument/2006/relationships/image" Target="../media/image9.png"/><Relationship Id="rId4" Type="http://schemas.openxmlformats.org/officeDocument/2006/relationships/hyperlink" Target="https://southtyneside.gov.uk/article/2672/Travel-passes-and-support-with-travel"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southtyneside.gov.uk/article/24928/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954B62-1A24-694B-C85D-D9CCE0A9630B}"/>
              </a:ext>
            </a:extLst>
          </p:cNvPr>
          <p:cNvPicPr>
            <a:picLocks noChangeAspect="1"/>
          </p:cNvPicPr>
          <p:nvPr/>
        </p:nvPicPr>
        <p:blipFill>
          <a:blip r:embed="rId2"/>
          <a:srcRect r="27764"/>
          <a:stretch/>
        </p:blipFill>
        <p:spPr>
          <a:xfrm>
            <a:off x="43033" y="-356106"/>
            <a:ext cx="7394297" cy="3552430"/>
          </a:xfrm>
          <a:prstGeom prst="rect">
            <a:avLst/>
          </a:prstGeom>
        </p:spPr>
      </p:pic>
      <p:sp>
        <p:nvSpPr>
          <p:cNvPr id="2" name="Title 1"/>
          <p:cNvSpPr>
            <a:spLocks noGrp="1"/>
          </p:cNvSpPr>
          <p:nvPr>
            <p:ph type="ctrTitle"/>
          </p:nvPr>
        </p:nvSpPr>
        <p:spPr>
          <a:xfrm>
            <a:off x="7368011" y="1721625"/>
            <a:ext cx="4661786" cy="622855"/>
          </a:xfrm>
        </p:spPr>
        <p:txBody>
          <a:bodyPr>
            <a:normAutofit fontScale="90000"/>
          </a:bodyPr>
          <a:lstStyle/>
          <a:p>
            <a:br>
              <a:rPr lang="en-GB" sz="2000" dirty="0">
                <a:solidFill>
                  <a:schemeClr val="tx2"/>
                </a:solidFill>
                <a:latin typeface="Aptos" panose="020B0004020202020204" pitchFamily="34" charset="0"/>
              </a:rPr>
            </a:br>
            <a:br>
              <a:rPr lang="en-GB" sz="2000" dirty="0">
                <a:solidFill>
                  <a:schemeClr val="tx2"/>
                </a:solidFill>
                <a:latin typeface="Aptos" panose="020B0004020202020204" pitchFamily="34" charset="0"/>
              </a:rPr>
            </a:br>
            <a:br>
              <a:rPr lang="en-GB" sz="2000" dirty="0">
                <a:solidFill>
                  <a:schemeClr val="tx2"/>
                </a:solidFill>
                <a:latin typeface="Aptos" panose="020B0004020202020204" pitchFamily="34" charset="0"/>
              </a:rPr>
            </a:br>
            <a:br>
              <a:rPr lang="en-GB" sz="2000" dirty="0">
                <a:solidFill>
                  <a:schemeClr val="tx2"/>
                </a:solidFill>
                <a:latin typeface="Aptos" panose="020B0004020202020204" pitchFamily="34" charset="0"/>
              </a:rPr>
            </a:br>
            <a:br>
              <a:rPr lang="en-GB" sz="2000" dirty="0">
                <a:solidFill>
                  <a:schemeClr val="tx2"/>
                </a:solidFill>
                <a:latin typeface="Aptos" panose="020B0004020202020204" pitchFamily="34" charset="0"/>
              </a:rPr>
            </a:br>
            <a:r>
              <a:rPr lang="en-GB" sz="2200" b="1" dirty="0">
                <a:solidFill>
                  <a:schemeClr val="tx2"/>
                </a:solidFill>
                <a:latin typeface="Aptos" panose="020B0004020202020204" pitchFamily="34" charset="0"/>
              </a:rPr>
              <a:t>Adult Social Care &amp; Commissioning</a:t>
            </a:r>
          </a:p>
        </p:txBody>
      </p:sp>
      <p:sp>
        <p:nvSpPr>
          <p:cNvPr id="3" name="Subtitle 2"/>
          <p:cNvSpPr>
            <a:spLocks noGrp="1"/>
          </p:cNvSpPr>
          <p:nvPr>
            <p:ph type="subTitle" idx="1"/>
          </p:nvPr>
        </p:nvSpPr>
        <p:spPr>
          <a:xfrm>
            <a:off x="3638547" y="2658531"/>
            <a:ext cx="8255239" cy="2376376"/>
          </a:xfrm>
        </p:spPr>
        <p:txBody>
          <a:bodyPr>
            <a:noAutofit/>
          </a:bodyPr>
          <a:lstStyle/>
          <a:p>
            <a:pPr lvl="0" algn="r"/>
            <a:r>
              <a:rPr lang="en-GB" sz="7200" b="1" dirty="0">
                <a:solidFill>
                  <a:srgbClr val="002060"/>
                </a:solidFill>
                <a:latin typeface="Aptos Black" panose="020B0004020202020204" pitchFamily="34" charset="0"/>
              </a:rPr>
              <a:t>Healthwatch Public Event</a:t>
            </a:r>
          </a:p>
          <a:p>
            <a:pPr lvl="0" algn="r"/>
            <a:r>
              <a:rPr lang="en-GB" sz="4400" b="1" dirty="0">
                <a:solidFill>
                  <a:srgbClr val="002060"/>
                </a:solidFill>
                <a:latin typeface="Aptos Black" panose="020B0004020202020204" pitchFamily="34" charset="0"/>
              </a:rPr>
              <a:t>18</a:t>
            </a:r>
            <a:r>
              <a:rPr lang="en-GB" sz="4400" b="1" baseline="30000" dirty="0">
                <a:solidFill>
                  <a:srgbClr val="002060"/>
                </a:solidFill>
                <a:latin typeface="Aptos Black" panose="020B0004020202020204" pitchFamily="34" charset="0"/>
              </a:rPr>
              <a:t>th</a:t>
            </a:r>
            <a:r>
              <a:rPr lang="en-GB" sz="4400" b="1" dirty="0">
                <a:solidFill>
                  <a:srgbClr val="002060"/>
                </a:solidFill>
                <a:latin typeface="Aptos Black" panose="020B0004020202020204" pitchFamily="34" charset="0"/>
              </a:rPr>
              <a:t> February 2025</a:t>
            </a:r>
          </a:p>
        </p:txBody>
      </p:sp>
      <p:pic>
        <p:nvPicPr>
          <p:cNvPr id="4" name="Picture 3" descr="A white card with green and blue text&#10;&#10;Description automatically generated">
            <a:extLst>
              <a:ext uri="{FF2B5EF4-FFF2-40B4-BE49-F238E27FC236}">
                <a16:creationId xmlns:a16="http://schemas.microsoft.com/office/drawing/2014/main" id="{5F81D67E-2204-DF97-0EC7-721F8688E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596" y="-116958"/>
            <a:ext cx="3307404" cy="191984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D052-3A5A-298D-A7AB-AD2556351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FA065-42AD-0996-5A3E-53C809E5EC0C}"/>
              </a:ext>
            </a:extLst>
          </p:cNvPr>
          <p:cNvSpPr>
            <a:spLocks noGrp="1"/>
          </p:cNvSpPr>
          <p:nvPr>
            <p:ph type="title"/>
          </p:nvPr>
        </p:nvSpPr>
        <p:spPr>
          <a:xfrm>
            <a:off x="391632" y="152475"/>
            <a:ext cx="10515600" cy="793824"/>
          </a:xfrm>
        </p:spPr>
        <p:txBody>
          <a:bodyPr/>
          <a:lstStyle/>
          <a:p>
            <a:r>
              <a:rPr lang="en-GB" sz="4400" b="1" dirty="0">
                <a:solidFill>
                  <a:schemeClr val="tx2"/>
                </a:solidFill>
                <a:latin typeface="Aptos Black" panose="020B0004020202020204" pitchFamily="34" charset="0"/>
              </a:rPr>
              <a:t>Let’s Talk Team</a:t>
            </a:r>
            <a:endParaRPr lang="en-GB" dirty="0">
              <a:solidFill>
                <a:schemeClr val="tx2"/>
              </a:solidFill>
              <a:latin typeface="Aptos Black" panose="020B0004020202020204" pitchFamily="34" charset="0"/>
            </a:endParaRPr>
          </a:p>
        </p:txBody>
      </p:sp>
      <p:sp>
        <p:nvSpPr>
          <p:cNvPr id="10" name="Content Placeholder 4">
            <a:extLst>
              <a:ext uri="{FF2B5EF4-FFF2-40B4-BE49-F238E27FC236}">
                <a16:creationId xmlns:a16="http://schemas.microsoft.com/office/drawing/2014/main" id="{D8AAC9F5-56F6-2390-ACF9-E98BBC8CBDDE}"/>
              </a:ext>
            </a:extLst>
          </p:cNvPr>
          <p:cNvSpPr txBox="1">
            <a:spLocks/>
          </p:cNvSpPr>
          <p:nvPr/>
        </p:nvSpPr>
        <p:spPr>
          <a:xfrm>
            <a:off x="391632" y="1168568"/>
            <a:ext cx="10515600" cy="372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3200" dirty="0">
              <a:latin typeface="Aptos" panose="020B0004020202020204" pitchFamily="34" charset="0"/>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F686892B-982E-91E0-EEE8-08641D51DF61}"/>
              </a:ext>
            </a:extLst>
          </p:cNvPr>
          <p:cNvSpPr txBox="1"/>
          <p:nvPr/>
        </p:nvSpPr>
        <p:spPr>
          <a:xfrm>
            <a:off x="333153" y="946299"/>
            <a:ext cx="11467215" cy="4154984"/>
          </a:xfrm>
          <a:prstGeom prst="rect">
            <a:avLst/>
          </a:prstGeom>
          <a:noFill/>
        </p:spPr>
        <p:txBody>
          <a:bodyPr wrap="square">
            <a:spAutoFit/>
          </a:bodyPr>
          <a:lstStyle/>
          <a:p>
            <a:pPr algn="l" fontAlgn="base"/>
            <a:r>
              <a:rPr lang="en-GB" sz="2400" b="1" i="0" dirty="0">
                <a:solidFill>
                  <a:srgbClr val="257179"/>
                </a:solidFill>
                <a:effectLst/>
                <a:latin typeface="Aptos" panose="020B0004020202020204" pitchFamily="34" charset="0"/>
              </a:rPr>
              <a:t>What happens when you contact the team</a:t>
            </a:r>
          </a:p>
          <a:p>
            <a:pPr algn="l" fontAlgn="base"/>
            <a:endParaRPr lang="en-GB" sz="2400" b="1" i="0" dirty="0">
              <a:solidFill>
                <a:srgbClr val="257179"/>
              </a:solidFill>
              <a:effectLst/>
              <a:latin typeface="Aptos" panose="020B0004020202020204" pitchFamily="34" charset="0"/>
            </a:endParaRPr>
          </a:p>
          <a:p>
            <a:pPr marL="342900" indent="-342900" algn="l" fontAlgn="base">
              <a:buFont typeface="Arial" panose="020B0604020202020204" pitchFamily="34" charset="0"/>
              <a:buChar char="•"/>
            </a:pPr>
            <a:r>
              <a:rPr lang="en-GB" sz="2400" b="0" i="0" dirty="0">
                <a:solidFill>
                  <a:srgbClr val="000000"/>
                </a:solidFill>
                <a:effectLst/>
                <a:latin typeface="Aptos" panose="020B0004020202020204" pitchFamily="34" charset="0"/>
              </a:rPr>
              <a:t>The team will take some details, answer queries where possible or arrange a convenient time for a more in-depth chat, to fully understand how best to help. The team can then connect you to the right support available in the community to improve your independence and achieve the things that matter to you.</a:t>
            </a:r>
          </a:p>
          <a:p>
            <a:pPr algn="l" fontAlgn="base"/>
            <a:endParaRPr lang="en-GB" sz="2400" b="0" i="0" dirty="0">
              <a:solidFill>
                <a:srgbClr val="000000"/>
              </a:solidFill>
              <a:effectLst/>
              <a:latin typeface="Aptos" panose="020B0004020202020204" pitchFamily="34" charset="0"/>
            </a:endParaRPr>
          </a:p>
          <a:p>
            <a:pPr marL="342900" indent="-342900" algn="l" fontAlgn="base">
              <a:buFont typeface="Arial" panose="020B0604020202020204" pitchFamily="34" charset="0"/>
              <a:buChar char="•"/>
            </a:pPr>
            <a:r>
              <a:rPr lang="en-GB" sz="2400" b="0" i="0" dirty="0">
                <a:solidFill>
                  <a:srgbClr val="000000"/>
                </a:solidFill>
                <a:effectLst/>
                <a:latin typeface="Aptos" panose="020B0004020202020204" pitchFamily="34" charset="0"/>
              </a:rPr>
              <a:t>If you are a carer, you may be offered an appointment at </a:t>
            </a:r>
            <a:r>
              <a:rPr lang="en-GB" sz="2400" b="0" i="0" u="sng" dirty="0">
                <a:solidFill>
                  <a:srgbClr val="000000"/>
                </a:solidFill>
                <a:effectLst/>
                <a:latin typeface="Aptos" panose="020B0004020202020204" pitchFamily="34" charset="0"/>
                <a:hlinkClick r:id="rId2"/>
              </a:rPr>
              <a:t>Connected Caring</a:t>
            </a:r>
            <a:r>
              <a:rPr lang="en-GB" sz="2400" b="0" i="0" dirty="0">
                <a:solidFill>
                  <a:srgbClr val="000000"/>
                </a:solidFill>
                <a:effectLst/>
                <a:latin typeface="Aptos" panose="020B0004020202020204" pitchFamily="34" charset="0"/>
              </a:rPr>
              <a:t> who will be able to connect you with support available specifically for carers, as well as provide you with information on wider networks to help you to continue with your life in the way you wish to.</a:t>
            </a:r>
          </a:p>
        </p:txBody>
      </p:sp>
    </p:spTree>
    <p:extLst>
      <p:ext uri="{BB962C8B-B14F-4D97-AF65-F5344CB8AC3E}">
        <p14:creationId xmlns:p14="http://schemas.microsoft.com/office/powerpoint/2010/main" val="386407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20D80-379D-50FD-E2B1-E6F62126D185}"/>
              </a:ext>
            </a:extLst>
          </p:cNvPr>
          <p:cNvSpPr>
            <a:spLocks noGrp="1"/>
          </p:cNvSpPr>
          <p:nvPr>
            <p:ph type="title"/>
          </p:nvPr>
        </p:nvSpPr>
        <p:spPr>
          <a:xfrm>
            <a:off x="346875" y="128741"/>
            <a:ext cx="10972800" cy="789667"/>
          </a:xfrm>
        </p:spPr>
        <p:txBody>
          <a:bodyPr>
            <a:normAutofit/>
          </a:bodyPr>
          <a:lstStyle/>
          <a:p>
            <a:r>
              <a:rPr lang="en-GB" sz="3600" b="1" dirty="0">
                <a:solidFill>
                  <a:srgbClr val="002060"/>
                </a:solidFill>
                <a:latin typeface="Aptos Black" panose="020B0004020202020204" pitchFamily="34" charset="0"/>
              </a:rPr>
              <a:t>Local Area Coordination</a:t>
            </a:r>
          </a:p>
        </p:txBody>
      </p:sp>
      <p:sp>
        <p:nvSpPr>
          <p:cNvPr id="6" name="Content Placeholder 5">
            <a:extLst>
              <a:ext uri="{FF2B5EF4-FFF2-40B4-BE49-F238E27FC236}">
                <a16:creationId xmlns:a16="http://schemas.microsoft.com/office/drawing/2014/main" id="{AF9D1555-6AFD-EDCD-2518-6ECBC514613A}"/>
              </a:ext>
            </a:extLst>
          </p:cNvPr>
          <p:cNvSpPr>
            <a:spLocks noGrp="1"/>
          </p:cNvSpPr>
          <p:nvPr>
            <p:ph idx="1"/>
          </p:nvPr>
        </p:nvSpPr>
        <p:spPr>
          <a:xfrm>
            <a:off x="251182" y="3097338"/>
            <a:ext cx="11845125" cy="2545189"/>
          </a:xfrm>
        </p:spPr>
        <p:txBody>
          <a:bodyPr>
            <a:normAutofit/>
          </a:bodyPr>
          <a:lstStyle/>
          <a:p>
            <a:pPr fontAlgn="base"/>
            <a:r>
              <a:rPr lang="en-GB" sz="3100" dirty="0">
                <a:latin typeface="Aptos" panose="020B0004020202020204" pitchFamily="34" charset="0"/>
              </a:rPr>
              <a:t>To help deliver this vision we have started to introduce a new way of working called Local Area Coordination.</a:t>
            </a:r>
          </a:p>
          <a:p>
            <a:pPr fontAlgn="base"/>
            <a:r>
              <a:rPr lang="en-GB" sz="3100" dirty="0">
                <a:latin typeface="Aptos" panose="020B0004020202020204" pitchFamily="34" charset="0"/>
              </a:rPr>
              <a:t>It's a community-based approach that helps people stay strong, safe, and connected. It focuses on building relationships and supporting residents.</a:t>
            </a:r>
          </a:p>
          <a:p>
            <a:pPr>
              <a:lnSpc>
                <a:spcPct val="100000"/>
              </a:lnSpc>
              <a:spcBef>
                <a:spcPts val="0"/>
              </a:spcBef>
            </a:pPr>
            <a:endParaRPr lang="en-GB" dirty="0">
              <a:latin typeface="Aptos" panose="020B0004020202020204" pitchFamily="34" charset="0"/>
            </a:endParaRPr>
          </a:p>
        </p:txBody>
      </p:sp>
      <p:sp>
        <p:nvSpPr>
          <p:cNvPr id="2" name="TextBox 1">
            <a:extLst>
              <a:ext uri="{FF2B5EF4-FFF2-40B4-BE49-F238E27FC236}">
                <a16:creationId xmlns:a16="http://schemas.microsoft.com/office/drawing/2014/main" id="{2796219B-ACAE-B0B0-5DC5-C54E2681146B}"/>
              </a:ext>
            </a:extLst>
          </p:cNvPr>
          <p:cNvSpPr txBox="1"/>
          <p:nvPr/>
        </p:nvSpPr>
        <p:spPr>
          <a:xfrm>
            <a:off x="264656" y="1088529"/>
            <a:ext cx="11137237" cy="1569660"/>
          </a:xfrm>
          <a:prstGeom prst="rect">
            <a:avLst/>
          </a:prstGeom>
          <a:noFill/>
        </p:spPr>
        <p:txBody>
          <a:bodyPr wrap="square" rtlCol="0">
            <a:spAutoFit/>
          </a:bodyPr>
          <a:lstStyle/>
          <a:p>
            <a:pPr algn="ctr"/>
            <a:r>
              <a:rPr lang="en-GB" sz="2400" i="1" dirty="0">
                <a:solidFill>
                  <a:srgbClr val="257179"/>
                </a:solidFill>
                <a:latin typeface="Cavolini" panose="03000502040302020204" pitchFamily="66" charset="0"/>
                <a:cs typeface="Cavolini" panose="03000502040302020204" pitchFamily="66" charset="0"/>
              </a:rPr>
              <a:t>“</a:t>
            </a:r>
            <a:r>
              <a:rPr lang="en-GB" sz="2400" b="1" i="1" dirty="0">
                <a:solidFill>
                  <a:srgbClr val="257179"/>
                </a:solidFill>
                <a:latin typeface="Cavolini" panose="03000502040302020204" pitchFamily="66" charset="0"/>
                <a:cs typeface="Cavolini" panose="03000502040302020204" pitchFamily="66" charset="0"/>
              </a:rPr>
              <a:t>We want all want people in South Tyneside to live in the place they call home with the people and things that they love, in communities where people look out for one another, doing things that matter to them.”</a:t>
            </a:r>
          </a:p>
        </p:txBody>
      </p:sp>
    </p:spTree>
    <p:extLst>
      <p:ext uri="{BB962C8B-B14F-4D97-AF65-F5344CB8AC3E}">
        <p14:creationId xmlns:p14="http://schemas.microsoft.com/office/powerpoint/2010/main" val="13828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9">
            <a:extLst>
              <a:ext uri="{FF2B5EF4-FFF2-40B4-BE49-F238E27FC236}">
                <a16:creationId xmlns:a16="http://schemas.microsoft.com/office/drawing/2014/main" id="{92FB34B7-8C67-618A-12A7-C978F28525AD}"/>
              </a:ext>
            </a:extLst>
          </p:cNvPr>
          <p:cNvSpPr/>
          <p:nvPr/>
        </p:nvSpPr>
        <p:spPr>
          <a:xfrm>
            <a:off x="578874" y="1407199"/>
            <a:ext cx="248451" cy="344051"/>
          </a:xfrm>
          <a:custGeom>
            <a:avLst/>
            <a:gdLst/>
            <a:ahLst/>
            <a:cxnLst/>
            <a:rect l="l" t="t" r="r" b="b"/>
            <a:pathLst>
              <a:path w="497956" h="537604">
                <a:moveTo>
                  <a:pt x="0" y="0"/>
                </a:moveTo>
                <a:lnTo>
                  <a:pt x="497956" y="0"/>
                </a:lnTo>
                <a:lnTo>
                  <a:pt x="497956" y="537605"/>
                </a:lnTo>
                <a:lnTo>
                  <a:pt x="0" y="5376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400" dirty="0">
              <a:solidFill>
                <a:prstClr val="black"/>
              </a:solidFill>
              <a:latin typeface="Calibri"/>
            </a:endParaRPr>
          </a:p>
        </p:txBody>
      </p:sp>
      <p:pic>
        <p:nvPicPr>
          <p:cNvPr id="9" name="Picture 8">
            <a:extLst>
              <a:ext uri="{FF2B5EF4-FFF2-40B4-BE49-F238E27FC236}">
                <a16:creationId xmlns:a16="http://schemas.microsoft.com/office/drawing/2014/main" id="{9618859D-228C-BA2C-A95D-DD3809C7FA7C}"/>
              </a:ext>
            </a:extLst>
          </p:cNvPr>
          <p:cNvPicPr>
            <a:picLocks noChangeAspect="1"/>
          </p:cNvPicPr>
          <p:nvPr/>
        </p:nvPicPr>
        <p:blipFill>
          <a:blip r:embed="rId4"/>
          <a:stretch>
            <a:fillRect/>
          </a:stretch>
        </p:blipFill>
        <p:spPr>
          <a:xfrm>
            <a:off x="3542731" y="1378233"/>
            <a:ext cx="335687" cy="454802"/>
          </a:xfrm>
          <a:prstGeom prst="rect">
            <a:avLst/>
          </a:prstGeom>
        </p:spPr>
      </p:pic>
      <p:pic>
        <p:nvPicPr>
          <p:cNvPr id="10" name="Picture 9">
            <a:extLst>
              <a:ext uri="{FF2B5EF4-FFF2-40B4-BE49-F238E27FC236}">
                <a16:creationId xmlns:a16="http://schemas.microsoft.com/office/drawing/2014/main" id="{6425D947-791A-CF5E-20A5-F763AE27204F}"/>
              </a:ext>
            </a:extLst>
          </p:cNvPr>
          <p:cNvPicPr>
            <a:picLocks noChangeAspect="1"/>
          </p:cNvPicPr>
          <p:nvPr/>
        </p:nvPicPr>
        <p:blipFill>
          <a:blip r:embed="rId4"/>
          <a:stretch>
            <a:fillRect/>
          </a:stretch>
        </p:blipFill>
        <p:spPr>
          <a:xfrm>
            <a:off x="623392" y="2945228"/>
            <a:ext cx="376068" cy="509512"/>
          </a:xfrm>
          <a:prstGeom prst="rect">
            <a:avLst/>
          </a:prstGeom>
        </p:spPr>
      </p:pic>
      <p:sp>
        <p:nvSpPr>
          <p:cNvPr id="11" name="Freeform 29">
            <a:extLst>
              <a:ext uri="{FF2B5EF4-FFF2-40B4-BE49-F238E27FC236}">
                <a16:creationId xmlns:a16="http://schemas.microsoft.com/office/drawing/2014/main" id="{7A894D8E-AC9D-86F7-6AEF-775819F5CC9D}"/>
              </a:ext>
            </a:extLst>
          </p:cNvPr>
          <p:cNvSpPr/>
          <p:nvPr/>
        </p:nvSpPr>
        <p:spPr>
          <a:xfrm>
            <a:off x="3502350" y="2942582"/>
            <a:ext cx="376068" cy="461665"/>
          </a:xfrm>
          <a:custGeom>
            <a:avLst/>
            <a:gdLst/>
            <a:ahLst/>
            <a:cxnLst/>
            <a:rect l="l" t="t" r="r" b="b"/>
            <a:pathLst>
              <a:path w="497956" h="537604">
                <a:moveTo>
                  <a:pt x="0" y="0"/>
                </a:moveTo>
                <a:lnTo>
                  <a:pt x="497956" y="0"/>
                </a:lnTo>
                <a:lnTo>
                  <a:pt x="497956" y="537605"/>
                </a:lnTo>
                <a:lnTo>
                  <a:pt x="0" y="5376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2400" dirty="0">
              <a:solidFill>
                <a:prstClr val="black"/>
              </a:solidFill>
              <a:latin typeface="Calibri"/>
            </a:endParaRPr>
          </a:p>
        </p:txBody>
      </p:sp>
      <p:sp>
        <p:nvSpPr>
          <p:cNvPr id="3" name="TextBox 2">
            <a:extLst>
              <a:ext uri="{FF2B5EF4-FFF2-40B4-BE49-F238E27FC236}">
                <a16:creationId xmlns:a16="http://schemas.microsoft.com/office/drawing/2014/main" id="{C927C97D-1FA8-AA62-0333-0DF4D1260968}"/>
              </a:ext>
            </a:extLst>
          </p:cNvPr>
          <p:cNvSpPr txBox="1"/>
          <p:nvPr/>
        </p:nvSpPr>
        <p:spPr>
          <a:xfrm>
            <a:off x="397544" y="184817"/>
            <a:ext cx="9455003" cy="584775"/>
          </a:xfrm>
          <a:prstGeom prst="rect">
            <a:avLst/>
          </a:prstGeom>
          <a:noFill/>
        </p:spPr>
        <p:txBody>
          <a:bodyPr wrap="square">
            <a:spAutoFit/>
          </a:bodyPr>
          <a:lstStyle/>
          <a:p>
            <a:pPr fontAlgn="base"/>
            <a:r>
              <a:rPr lang="en-GB" sz="3200" dirty="0">
                <a:solidFill>
                  <a:srgbClr val="002060"/>
                </a:solidFill>
                <a:latin typeface="Aptos Black" panose="020B0004020202020204" pitchFamily="34" charset="0"/>
              </a:rPr>
              <a:t>Local Area Coordination will:</a:t>
            </a:r>
          </a:p>
        </p:txBody>
      </p:sp>
      <p:sp>
        <p:nvSpPr>
          <p:cNvPr id="5" name="TextBox 4">
            <a:extLst>
              <a:ext uri="{FF2B5EF4-FFF2-40B4-BE49-F238E27FC236}">
                <a16:creationId xmlns:a16="http://schemas.microsoft.com/office/drawing/2014/main" id="{4A7B4E21-C984-32F6-457D-DE37ECAC3A26}"/>
              </a:ext>
            </a:extLst>
          </p:cNvPr>
          <p:cNvSpPr txBox="1"/>
          <p:nvPr/>
        </p:nvSpPr>
        <p:spPr>
          <a:xfrm>
            <a:off x="687715" y="1045548"/>
            <a:ext cx="10925411" cy="3831818"/>
          </a:xfrm>
          <a:prstGeom prst="rect">
            <a:avLst/>
          </a:prstGeom>
          <a:noFill/>
        </p:spPr>
        <p:txBody>
          <a:bodyPr wrap="square">
            <a:spAutoFit/>
          </a:bodyPr>
          <a:lstStyle/>
          <a:p>
            <a:pPr marL="457200" indent="-457200" fontAlgn="base">
              <a:buFont typeface="Arial" panose="020B0604020202020204" pitchFamily="34" charset="0"/>
              <a:buChar char="•"/>
            </a:pPr>
            <a:r>
              <a:rPr lang="en-GB" sz="2700" dirty="0">
                <a:latin typeface="Aptos" panose="020B0004020202020204" pitchFamily="34" charset="0"/>
              </a:rPr>
              <a:t>help people to stay strong and well within their local community</a:t>
            </a:r>
          </a:p>
          <a:p>
            <a:pPr marL="457200" indent="-457200" fontAlgn="base">
              <a:buFont typeface="Arial" panose="020B0604020202020204" pitchFamily="34" charset="0"/>
              <a:buChar char="•"/>
            </a:pPr>
            <a:r>
              <a:rPr lang="en-GB" sz="2700" dirty="0">
                <a:latin typeface="Aptos" panose="020B0004020202020204" pitchFamily="34" charset="0"/>
              </a:rPr>
              <a:t>develop welcoming and supportive communities</a:t>
            </a:r>
          </a:p>
          <a:p>
            <a:pPr marL="457200" indent="-457200" fontAlgn="base">
              <a:buFont typeface="Arial" panose="020B0604020202020204" pitchFamily="34" charset="0"/>
              <a:buChar char="•"/>
            </a:pPr>
            <a:r>
              <a:rPr lang="en-GB" sz="2700" dirty="0">
                <a:latin typeface="Aptos" panose="020B0004020202020204" pitchFamily="34" charset="0"/>
              </a:rPr>
              <a:t>encourage system change and the transformation of our public services by understanding the challenges and issues people face when they need support</a:t>
            </a:r>
          </a:p>
          <a:p>
            <a:pPr lvl="1" fontAlgn="base"/>
            <a:endParaRPr lang="en-GB" sz="2700" dirty="0">
              <a:latin typeface="Aptos" panose="020B0004020202020204" pitchFamily="34" charset="0"/>
            </a:endParaRPr>
          </a:p>
          <a:p>
            <a:pPr fontAlgn="base"/>
            <a:r>
              <a:rPr lang="en-GB" sz="2700" dirty="0">
                <a:latin typeface="Aptos" panose="020B0004020202020204" pitchFamily="34" charset="0"/>
              </a:rPr>
              <a:t>This approach has been developed successfully in other areas of the country. For more details on how this has worked see </a:t>
            </a:r>
            <a:r>
              <a:rPr lang="en-GB" sz="2700" u="sng" dirty="0">
                <a:latin typeface="Aptos" panose="020B0004020202020204" pitchFamily="34" charset="0"/>
                <a:hlinkClick r:id="rId5"/>
              </a:rPr>
              <a:t>Local Area Coordination Network</a:t>
            </a:r>
            <a:r>
              <a:rPr lang="en-GB" sz="2700" dirty="0">
                <a:latin typeface="Aptos" panose="020B0004020202020204" pitchFamily="34" charset="0"/>
              </a:rPr>
              <a:t>.</a:t>
            </a:r>
          </a:p>
        </p:txBody>
      </p:sp>
    </p:spTree>
    <p:extLst>
      <p:ext uri="{BB962C8B-B14F-4D97-AF65-F5344CB8AC3E}">
        <p14:creationId xmlns:p14="http://schemas.microsoft.com/office/powerpoint/2010/main" val="271332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9BC19-146F-0D0A-874F-9218D713A676}"/>
              </a:ext>
            </a:extLst>
          </p:cNvPr>
          <p:cNvSpPr>
            <a:spLocks noGrp="1"/>
          </p:cNvSpPr>
          <p:nvPr>
            <p:ph type="title"/>
          </p:nvPr>
        </p:nvSpPr>
        <p:spPr>
          <a:xfrm>
            <a:off x="237055" y="0"/>
            <a:ext cx="10972800" cy="864097"/>
          </a:xfrm>
        </p:spPr>
        <p:txBody>
          <a:bodyPr>
            <a:normAutofit/>
          </a:bodyPr>
          <a:lstStyle/>
          <a:p>
            <a:r>
              <a:rPr lang="en-GB" sz="3600" b="1" dirty="0">
                <a:solidFill>
                  <a:srgbClr val="002060"/>
                </a:solidFill>
                <a:latin typeface="Aptos Black" panose="020B0004020202020204" pitchFamily="34" charset="0"/>
              </a:rPr>
              <a:t>Let's Talk Local Hubs</a:t>
            </a:r>
            <a:endParaRPr lang="en-GB" sz="3600" dirty="0">
              <a:solidFill>
                <a:srgbClr val="002060"/>
              </a:solidFill>
              <a:latin typeface="Aptos Black" panose="020B0004020202020204" pitchFamily="34" charset="0"/>
            </a:endParaRPr>
          </a:p>
        </p:txBody>
      </p:sp>
      <p:sp>
        <p:nvSpPr>
          <p:cNvPr id="6" name="Content Placeholder 5">
            <a:extLst>
              <a:ext uri="{FF2B5EF4-FFF2-40B4-BE49-F238E27FC236}">
                <a16:creationId xmlns:a16="http://schemas.microsoft.com/office/drawing/2014/main" id="{22020D8F-C996-5A6C-D88C-8134180C94E7}"/>
              </a:ext>
            </a:extLst>
          </p:cNvPr>
          <p:cNvSpPr>
            <a:spLocks noGrp="1"/>
          </p:cNvSpPr>
          <p:nvPr>
            <p:ph idx="1"/>
          </p:nvPr>
        </p:nvSpPr>
        <p:spPr>
          <a:xfrm>
            <a:off x="237055" y="845920"/>
            <a:ext cx="10589221" cy="4161099"/>
          </a:xfrm>
        </p:spPr>
        <p:txBody>
          <a:bodyPr>
            <a:normAutofit/>
          </a:bodyPr>
          <a:lstStyle/>
          <a:p>
            <a:pPr fontAlgn="base"/>
            <a:r>
              <a:rPr lang="en-GB" dirty="0">
                <a:latin typeface="Aptos" panose="020B0004020202020204" pitchFamily="34" charset="0"/>
              </a:rPr>
              <a:t>Residents can drop in to our </a:t>
            </a:r>
            <a:r>
              <a:rPr lang="en-GB" b="1" dirty="0">
                <a:solidFill>
                  <a:srgbClr val="257179"/>
                </a:solidFill>
                <a:latin typeface="Aptos" panose="020B0004020202020204" pitchFamily="34" charset="0"/>
              </a:rPr>
              <a:t>Let's Talk Local Hubs </a:t>
            </a:r>
            <a:r>
              <a:rPr lang="en-GB" dirty="0">
                <a:latin typeface="Aptos" panose="020B0004020202020204" pitchFamily="34" charset="0"/>
              </a:rPr>
              <a:t>to get free advice, information, and guidance about:</a:t>
            </a:r>
          </a:p>
          <a:p>
            <a:pPr lvl="1" fontAlgn="base"/>
            <a:r>
              <a:rPr lang="en-GB" dirty="0">
                <a:latin typeface="Aptos" panose="020B0004020202020204" pitchFamily="34" charset="0"/>
              </a:rPr>
              <a:t>Adult Social Care services</a:t>
            </a:r>
          </a:p>
          <a:p>
            <a:pPr lvl="1" fontAlgn="base"/>
            <a:r>
              <a:rPr lang="en-GB" dirty="0">
                <a:latin typeface="Aptos" panose="020B0004020202020204" pitchFamily="34" charset="0"/>
              </a:rPr>
              <a:t>local community groups and support networks</a:t>
            </a:r>
          </a:p>
          <a:p>
            <a:pPr lvl="1" fontAlgn="base"/>
            <a:r>
              <a:rPr lang="en-GB" dirty="0">
                <a:latin typeface="Aptos" panose="020B0004020202020204" pitchFamily="34" charset="0"/>
              </a:rPr>
              <a:t>options available in South Tyneside to help you stay connected and supported</a:t>
            </a:r>
          </a:p>
          <a:p>
            <a:pPr lvl="1" fontAlgn="base"/>
            <a:r>
              <a:rPr lang="en-GB" dirty="0">
                <a:latin typeface="Aptos" panose="020B0004020202020204" pitchFamily="34" charset="0"/>
              </a:rPr>
              <a:t>support for carers who need guidance or help balancing their caring role</a:t>
            </a:r>
          </a:p>
          <a:p>
            <a:pPr algn="l">
              <a:buFont typeface="Arial" panose="020B0604020202020204" pitchFamily="34" charset="0"/>
              <a:buChar char="•"/>
            </a:pPr>
            <a:endParaRPr lang="en-GB" sz="2400" dirty="0">
              <a:latin typeface="Aptos" panose="020B0004020202020204" pitchFamily="34" charset="0"/>
            </a:endParaRPr>
          </a:p>
        </p:txBody>
      </p:sp>
      <p:graphicFrame>
        <p:nvGraphicFramePr>
          <p:cNvPr id="3" name="Table 2">
            <a:extLst>
              <a:ext uri="{FF2B5EF4-FFF2-40B4-BE49-F238E27FC236}">
                <a16:creationId xmlns:a16="http://schemas.microsoft.com/office/drawing/2014/main" id="{90A1C86E-3027-FE64-B202-35314909796D}"/>
              </a:ext>
            </a:extLst>
          </p:cNvPr>
          <p:cNvGraphicFramePr>
            <a:graphicFrameLocks noGrp="1"/>
          </p:cNvGraphicFramePr>
          <p:nvPr>
            <p:extLst>
              <p:ext uri="{D42A27DB-BD31-4B8C-83A1-F6EECF244321}">
                <p14:modId xmlns:p14="http://schemas.microsoft.com/office/powerpoint/2010/main" val="2378000518"/>
              </p:ext>
            </p:extLst>
          </p:nvPr>
        </p:nvGraphicFramePr>
        <p:xfrm>
          <a:off x="2172830" y="3634640"/>
          <a:ext cx="7339344" cy="2377440"/>
        </p:xfrm>
        <a:graphic>
          <a:graphicData uri="http://schemas.openxmlformats.org/drawingml/2006/table">
            <a:tbl>
              <a:tblPr/>
              <a:tblGrid>
                <a:gridCol w="2446448">
                  <a:extLst>
                    <a:ext uri="{9D8B030D-6E8A-4147-A177-3AD203B41FA5}">
                      <a16:colId xmlns:a16="http://schemas.microsoft.com/office/drawing/2014/main" val="1618809922"/>
                    </a:ext>
                  </a:extLst>
                </a:gridCol>
                <a:gridCol w="2446448">
                  <a:extLst>
                    <a:ext uri="{9D8B030D-6E8A-4147-A177-3AD203B41FA5}">
                      <a16:colId xmlns:a16="http://schemas.microsoft.com/office/drawing/2014/main" val="997850014"/>
                    </a:ext>
                  </a:extLst>
                </a:gridCol>
                <a:gridCol w="2446448">
                  <a:extLst>
                    <a:ext uri="{9D8B030D-6E8A-4147-A177-3AD203B41FA5}">
                      <a16:colId xmlns:a16="http://schemas.microsoft.com/office/drawing/2014/main" val="1532381138"/>
                    </a:ext>
                  </a:extLst>
                </a:gridCol>
              </a:tblGrid>
              <a:tr h="273359">
                <a:tc>
                  <a:txBody>
                    <a:bodyPr/>
                    <a:lstStyle/>
                    <a:p>
                      <a:pPr algn="l" fontAlgn="t"/>
                      <a:r>
                        <a:rPr lang="en-GB">
                          <a:solidFill>
                            <a:srgbClr val="FFFFFF"/>
                          </a:solidFill>
                          <a:effectLst/>
                          <a:latin typeface="var(--header-font-family)"/>
                        </a:rPr>
                        <a:t>Day</a:t>
                      </a:r>
                    </a:p>
                  </a:txBody>
                  <a:tcPr>
                    <a:lnL w="6350" cap="flat" cmpd="sng" algn="ctr">
                      <a:solidFill>
                        <a:srgbClr val="44444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333333"/>
                    </a:solidFill>
                  </a:tcPr>
                </a:tc>
                <a:tc>
                  <a:txBody>
                    <a:bodyPr/>
                    <a:lstStyle/>
                    <a:p>
                      <a:pPr algn="l" fontAlgn="t"/>
                      <a:r>
                        <a:rPr lang="en-GB">
                          <a:solidFill>
                            <a:srgbClr val="FFFFFF"/>
                          </a:solidFill>
                          <a:effectLst/>
                          <a:latin typeface="var(--header-font-family)"/>
                        </a:rPr>
                        <a:t>Time</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333333"/>
                    </a:solidFill>
                  </a:tcPr>
                </a:tc>
                <a:tc>
                  <a:txBody>
                    <a:bodyPr/>
                    <a:lstStyle/>
                    <a:p>
                      <a:pPr algn="l" fontAlgn="t"/>
                      <a:r>
                        <a:rPr lang="en-GB">
                          <a:solidFill>
                            <a:srgbClr val="FFFFFF"/>
                          </a:solidFill>
                          <a:effectLst/>
                          <a:latin typeface="var(--header-font-family)"/>
                        </a:rPr>
                        <a:t>Location</a:t>
                      </a:r>
                    </a:p>
                  </a:txBody>
                  <a:tcPr>
                    <a:lnL w="6350" cap="flat" cmpd="sng" algn="ctr">
                      <a:solidFill>
                        <a:srgbClr val="FFFFFF"/>
                      </a:solidFill>
                      <a:prstDash val="solid"/>
                      <a:round/>
                      <a:headEnd type="none" w="med" len="med"/>
                      <a:tailEnd type="none" w="med" len="med"/>
                    </a:lnL>
                    <a:lnR w="6350" cap="flat" cmpd="sng" algn="ctr">
                      <a:solidFill>
                        <a:srgbClr val="444444"/>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333333"/>
                    </a:solidFill>
                  </a:tcPr>
                </a:tc>
                <a:extLst>
                  <a:ext uri="{0D108BD9-81ED-4DB2-BD59-A6C34878D82A}">
                    <a16:rowId xmlns:a16="http://schemas.microsoft.com/office/drawing/2014/main" val="1634494830"/>
                  </a:ext>
                </a:extLst>
              </a:tr>
              <a:tr h="478378">
                <a:tc>
                  <a:txBody>
                    <a:bodyPr/>
                    <a:lstStyle/>
                    <a:p>
                      <a:pPr algn="l" fontAlgn="t"/>
                      <a:r>
                        <a:rPr lang="en-GB">
                          <a:effectLst/>
                        </a:rPr>
                        <a:t>Monday</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a:effectLst/>
                        </a:rPr>
                        <a:t>10am to 12pm</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u="sng" dirty="0">
                          <a:effectLst/>
                          <a:hlinkClick r:id="rId2"/>
                        </a:rPr>
                        <a:t>Actions Stations - Chatty Cafe</a:t>
                      </a:r>
                      <a:endParaRPr lang="en-GB" dirty="0">
                        <a:effectLst/>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66381729"/>
                  </a:ext>
                </a:extLst>
              </a:tr>
              <a:tr h="273359">
                <a:tc>
                  <a:txBody>
                    <a:bodyPr/>
                    <a:lstStyle/>
                    <a:p>
                      <a:pPr algn="l" fontAlgn="t"/>
                      <a:r>
                        <a:rPr lang="en-GB">
                          <a:effectLst/>
                        </a:rPr>
                        <a:t>Wednesday</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a:effectLst/>
                        </a:rPr>
                        <a:t>10am to 12pm</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u="sng">
                          <a:effectLst/>
                          <a:hlinkClick r:id="rId3"/>
                        </a:rPr>
                        <a:t>Cleadon Park - HUB</a:t>
                      </a:r>
                      <a:endParaRPr lang="en-GB">
                        <a:effectLst/>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51413179"/>
                  </a:ext>
                </a:extLst>
              </a:tr>
              <a:tr h="478378">
                <a:tc>
                  <a:txBody>
                    <a:bodyPr/>
                    <a:lstStyle/>
                    <a:p>
                      <a:pPr algn="l" fontAlgn="t"/>
                      <a:r>
                        <a:rPr lang="en-GB">
                          <a:effectLst/>
                        </a:rPr>
                        <a:t>Thursday</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dirty="0">
                          <a:effectLst/>
                        </a:rPr>
                        <a:t>1pm to 3pm</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u="sng">
                          <a:effectLst/>
                          <a:hlinkClick r:id="rId4"/>
                        </a:rPr>
                        <a:t>Hebburn Central - ACTS Computer Club</a:t>
                      </a:r>
                      <a:endParaRPr lang="en-GB">
                        <a:effectLst/>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70018586"/>
                  </a:ext>
                </a:extLst>
              </a:tr>
              <a:tr h="273359">
                <a:tc>
                  <a:txBody>
                    <a:bodyPr/>
                    <a:lstStyle/>
                    <a:p>
                      <a:pPr algn="l" fontAlgn="t"/>
                      <a:r>
                        <a:rPr lang="en-GB">
                          <a:effectLst/>
                        </a:rPr>
                        <a:t>Friday</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a:effectLst/>
                        </a:rPr>
                        <a:t>10am to 12pm</a:t>
                      </a: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l" fontAlgn="t"/>
                      <a:r>
                        <a:rPr lang="en-GB" u="sng" dirty="0">
                          <a:effectLst/>
                          <a:hlinkClick r:id="rId5"/>
                        </a:rPr>
                        <a:t>The Word Library</a:t>
                      </a:r>
                      <a:endParaRPr lang="en-GB" dirty="0">
                        <a:effectLst/>
                      </a:endParaRPr>
                    </a:p>
                  </a:txBody>
                  <a:tcP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540374424"/>
                  </a:ext>
                </a:extLst>
              </a:tr>
            </a:tbl>
          </a:graphicData>
        </a:graphic>
      </p:graphicFrame>
    </p:spTree>
    <p:extLst>
      <p:ext uri="{BB962C8B-B14F-4D97-AF65-F5344CB8AC3E}">
        <p14:creationId xmlns:p14="http://schemas.microsoft.com/office/powerpoint/2010/main" val="20818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EF3A-26A0-A204-5B95-B82AD99AB705}"/>
              </a:ext>
            </a:extLst>
          </p:cNvPr>
          <p:cNvSpPr>
            <a:spLocks noGrp="1"/>
          </p:cNvSpPr>
          <p:nvPr>
            <p:ph type="title"/>
          </p:nvPr>
        </p:nvSpPr>
        <p:spPr>
          <a:xfrm>
            <a:off x="358367" y="1"/>
            <a:ext cx="9889095" cy="723014"/>
          </a:xfrm>
        </p:spPr>
        <p:txBody>
          <a:bodyPr>
            <a:noAutofit/>
          </a:bodyPr>
          <a:lstStyle/>
          <a:p>
            <a:r>
              <a:rPr lang="en-GB" dirty="0">
                <a:solidFill>
                  <a:srgbClr val="002060"/>
                </a:solidFill>
                <a:latin typeface="Aptos Black" panose="020B0004020202020204" pitchFamily="34" charset="0"/>
              </a:rPr>
              <a:t>Before contacting the team</a:t>
            </a:r>
            <a:endParaRPr lang="en-GB" b="1" dirty="0">
              <a:solidFill>
                <a:srgbClr val="002060"/>
              </a:solidFill>
              <a:latin typeface="Aptos Black" panose="020B0004020202020204" pitchFamily="34" charset="0"/>
            </a:endParaRPr>
          </a:p>
        </p:txBody>
      </p:sp>
      <p:sp>
        <p:nvSpPr>
          <p:cNvPr id="5" name="Content Placeholder 4">
            <a:extLst>
              <a:ext uri="{FF2B5EF4-FFF2-40B4-BE49-F238E27FC236}">
                <a16:creationId xmlns:a16="http://schemas.microsoft.com/office/drawing/2014/main" id="{42939B37-319E-7D39-BADF-998EED2A46DD}"/>
              </a:ext>
            </a:extLst>
          </p:cNvPr>
          <p:cNvSpPr>
            <a:spLocks noGrp="1"/>
          </p:cNvSpPr>
          <p:nvPr>
            <p:ph idx="1"/>
          </p:nvPr>
        </p:nvSpPr>
        <p:spPr>
          <a:xfrm>
            <a:off x="358367" y="891191"/>
            <a:ext cx="11730852" cy="2213516"/>
          </a:xfrm>
        </p:spPr>
        <p:txBody>
          <a:bodyPr>
            <a:noAutofit/>
          </a:bodyPr>
          <a:lstStyle/>
          <a:p>
            <a:r>
              <a:rPr lang="en-GB" sz="2400" dirty="0">
                <a:latin typeface="Aptos" panose="020B0004020202020204" pitchFamily="34" charset="0"/>
              </a:rPr>
              <a:t>You may not need to contact the team in order to get the support you need.</a:t>
            </a:r>
          </a:p>
          <a:p>
            <a:r>
              <a:rPr lang="en-GB" sz="2400" dirty="0">
                <a:latin typeface="Aptos" panose="020B0004020202020204" pitchFamily="34" charset="0"/>
              </a:rPr>
              <a:t>Our directory of services contains local services that offer a range of support and there are Local Area Coordinators that can signpost you to support in your local area.</a:t>
            </a:r>
          </a:p>
          <a:p>
            <a:r>
              <a:rPr lang="en-GB" sz="2400" dirty="0">
                <a:latin typeface="Aptos" panose="020B0004020202020204" pitchFamily="34" charset="0"/>
              </a:rPr>
              <a:t>We also have information online that may help you answer your questions without having to speak with a member of the team. </a:t>
            </a:r>
          </a:p>
        </p:txBody>
      </p:sp>
      <p:sp>
        <p:nvSpPr>
          <p:cNvPr id="4" name="TextBox 3">
            <a:extLst>
              <a:ext uri="{FF2B5EF4-FFF2-40B4-BE49-F238E27FC236}">
                <a16:creationId xmlns:a16="http://schemas.microsoft.com/office/drawing/2014/main" id="{8D1E81DD-8AAA-180A-D5A3-ECBB0419A93F}"/>
              </a:ext>
            </a:extLst>
          </p:cNvPr>
          <p:cNvSpPr txBox="1"/>
          <p:nvPr/>
        </p:nvSpPr>
        <p:spPr>
          <a:xfrm>
            <a:off x="103186" y="3570594"/>
            <a:ext cx="5015987" cy="1569660"/>
          </a:xfrm>
          <a:prstGeom prst="rect">
            <a:avLst/>
          </a:prstGeom>
          <a:noFill/>
        </p:spPr>
        <p:txBody>
          <a:bodyPr wrap="square">
            <a:spAutoFit/>
          </a:bodyPr>
          <a:lstStyle/>
          <a:p>
            <a:pPr marL="742950" lvl="1" indent="-285750">
              <a:buFont typeface="Arial" panose="020B0604020202020204" pitchFamily="34" charset="0"/>
              <a:buChar char="•"/>
            </a:pPr>
            <a:r>
              <a:rPr lang="en-GB" sz="2400" dirty="0">
                <a:latin typeface="Aptos" panose="020B0004020202020204" pitchFamily="34" charset="0"/>
              </a:rPr>
              <a:t>Assistive technology  </a:t>
            </a:r>
          </a:p>
          <a:p>
            <a:pPr marL="742950" lvl="1" indent="-285750">
              <a:buFont typeface="Arial" panose="020B0604020202020204" pitchFamily="34" charset="0"/>
              <a:buChar char="•"/>
            </a:pPr>
            <a:r>
              <a:rPr lang="en-GB" sz="2400" dirty="0">
                <a:latin typeface="Aptos" panose="020B0004020202020204" pitchFamily="34" charset="0"/>
              </a:rPr>
              <a:t>Laundry and cleaning</a:t>
            </a:r>
          </a:p>
          <a:p>
            <a:pPr marL="742950" lvl="1" indent="-285750">
              <a:buFont typeface="Arial" panose="020B0604020202020204" pitchFamily="34" charset="0"/>
              <a:buChar char="•"/>
            </a:pPr>
            <a:r>
              <a:rPr lang="en-GB" sz="2400" dirty="0">
                <a:latin typeface="Aptos" panose="020B0004020202020204" pitchFamily="34" charset="0"/>
              </a:rPr>
              <a:t>Socialising and activities</a:t>
            </a:r>
          </a:p>
          <a:p>
            <a:pPr marL="742950" lvl="1" indent="-285750">
              <a:buFont typeface="Arial" panose="020B0604020202020204" pitchFamily="34" charset="0"/>
              <a:buChar char="•"/>
            </a:pPr>
            <a:r>
              <a:rPr lang="en-GB" sz="2400" dirty="0">
                <a:latin typeface="Aptos" panose="020B0004020202020204" pitchFamily="34" charset="0"/>
              </a:rPr>
              <a:t>Money and debt advice</a:t>
            </a:r>
          </a:p>
        </p:txBody>
      </p:sp>
      <p:sp>
        <p:nvSpPr>
          <p:cNvPr id="7" name="TextBox 6">
            <a:extLst>
              <a:ext uri="{FF2B5EF4-FFF2-40B4-BE49-F238E27FC236}">
                <a16:creationId xmlns:a16="http://schemas.microsoft.com/office/drawing/2014/main" id="{3510089C-32D3-55BD-26D2-D29F7406CA45}"/>
              </a:ext>
            </a:extLst>
          </p:cNvPr>
          <p:cNvSpPr txBox="1"/>
          <p:nvPr/>
        </p:nvSpPr>
        <p:spPr>
          <a:xfrm>
            <a:off x="4733665" y="3429000"/>
            <a:ext cx="5898894" cy="1938992"/>
          </a:xfrm>
          <a:prstGeom prst="rect">
            <a:avLst/>
          </a:prstGeom>
          <a:noFill/>
        </p:spPr>
        <p:txBody>
          <a:bodyPr wrap="square">
            <a:spAutoFit/>
          </a:bodyPr>
          <a:lstStyle/>
          <a:p>
            <a:pPr marL="742950" lvl="1" indent="-285750">
              <a:buFont typeface="Arial" panose="020B0604020202020204" pitchFamily="34" charset="0"/>
              <a:buChar char="•"/>
            </a:pPr>
            <a:r>
              <a:rPr lang="en-GB" sz="2400" dirty="0">
                <a:latin typeface="Aptos" panose="020B0004020202020204" pitchFamily="34" charset="0"/>
              </a:rPr>
              <a:t>Blue Badge scheme</a:t>
            </a:r>
          </a:p>
          <a:p>
            <a:pPr marL="742950" lvl="1" indent="-285750">
              <a:buFont typeface="Arial" panose="020B0604020202020204" pitchFamily="34" charset="0"/>
              <a:buChar char="•"/>
            </a:pPr>
            <a:r>
              <a:rPr lang="en-GB" sz="2400" dirty="0">
                <a:latin typeface="Aptos" panose="020B0004020202020204" pitchFamily="34" charset="0"/>
              </a:rPr>
              <a:t>Mobile meals</a:t>
            </a:r>
          </a:p>
          <a:p>
            <a:pPr marL="742950" lvl="1" indent="-285750">
              <a:buFont typeface="Arial" panose="020B0604020202020204" pitchFamily="34" charset="0"/>
              <a:buChar char="•"/>
            </a:pPr>
            <a:r>
              <a:rPr lang="en-GB" sz="2400" dirty="0">
                <a:latin typeface="Aptos" panose="020B0004020202020204" pitchFamily="34" charset="0"/>
              </a:rPr>
              <a:t>Hospital discharge</a:t>
            </a:r>
          </a:p>
          <a:p>
            <a:pPr marL="742950" lvl="1" indent="-285750">
              <a:buFont typeface="Arial" panose="020B0604020202020204" pitchFamily="34" charset="0"/>
              <a:buChar char="•"/>
            </a:pPr>
            <a:r>
              <a:rPr lang="en-GB" sz="2400" dirty="0">
                <a:latin typeface="Aptos" panose="020B0004020202020204" pitchFamily="34" charset="0"/>
              </a:rPr>
              <a:t>Support with food shopping</a:t>
            </a:r>
          </a:p>
          <a:p>
            <a:pPr marL="742950" lvl="1" indent="-285750">
              <a:buFont typeface="Arial" panose="020B0604020202020204" pitchFamily="34" charset="0"/>
              <a:buChar char="•"/>
            </a:pPr>
            <a:r>
              <a:rPr lang="en-GB" sz="2400" dirty="0">
                <a:latin typeface="Aptos" panose="020B0004020202020204" pitchFamily="34" charset="0"/>
              </a:rPr>
              <a:t>Home care</a:t>
            </a:r>
          </a:p>
        </p:txBody>
      </p:sp>
      <p:sp>
        <p:nvSpPr>
          <p:cNvPr id="8" name="Content Placeholder 4">
            <a:extLst>
              <a:ext uri="{FF2B5EF4-FFF2-40B4-BE49-F238E27FC236}">
                <a16:creationId xmlns:a16="http://schemas.microsoft.com/office/drawing/2014/main" id="{B0362799-5503-A641-DBCF-D6B33C4790C7}"/>
              </a:ext>
            </a:extLst>
          </p:cNvPr>
          <p:cNvSpPr txBox="1">
            <a:spLocks/>
          </p:cNvSpPr>
          <p:nvPr/>
        </p:nvSpPr>
        <p:spPr>
          <a:xfrm>
            <a:off x="358367" y="3076981"/>
            <a:ext cx="9356246" cy="3520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257179"/>
                </a:solidFill>
                <a:latin typeface="Aptos" panose="020B0004020202020204" pitchFamily="34" charset="0"/>
              </a:rPr>
              <a:t>You can find information about:</a:t>
            </a:r>
          </a:p>
        </p:txBody>
      </p:sp>
    </p:spTree>
    <p:extLst>
      <p:ext uri="{BB962C8B-B14F-4D97-AF65-F5344CB8AC3E}">
        <p14:creationId xmlns:p14="http://schemas.microsoft.com/office/powerpoint/2010/main" val="306201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4D06-B63B-5150-E8CF-C3971922C928}"/>
              </a:ext>
            </a:extLst>
          </p:cNvPr>
          <p:cNvSpPr>
            <a:spLocks noGrp="1"/>
          </p:cNvSpPr>
          <p:nvPr>
            <p:ph type="title"/>
          </p:nvPr>
        </p:nvSpPr>
        <p:spPr>
          <a:xfrm>
            <a:off x="391632" y="152475"/>
            <a:ext cx="8842903" cy="793824"/>
          </a:xfrm>
        </p:spPr>
        <p:txBody>
          <a:bodyPr>
            <a:normAutofit/>
          </a:bodyPr>
          <a:lstStyle/>
          <a:p>
            <a:r>
              <a:rPr lang="en-GB" dirty="0">
                <a:solidFill>
                  <a:srgbClr val="002060"/>
                </a:solidFill>
                <a:latin typeface="Aptos Black" panose="020B0004020202020204" pitchFamily="34" charset="0"/>
              </a:rPr>
              <a:t>What the team cannot help with</a:t>
            </a:r>
          </a:p>
        </p:txBody>
      </p:sp>
      <p:sp>
        <p:nvSpPr>
          <p:cNvPr id="3" name="Content Placeholder 2">
            <a:extLst>
              <a:ext uri="{FF2B5EF4-FFF2-40B4-BE49-F238E27FC236}">
                <a16:creationId xmlns:a16="http://schemas.microsoft.com/office/drawing/2014/main" id="{D14FEE74-ABBC-31EE-3EC8-A63C74B746CA}"/>
              </a:ext>
            </a:extLst>
          </p:cNvPr>
          <p:cNvSpPr>
            <a:spLocks noGrp="1"/>
          </p:cNvSpPr>
          <p:nvPr>
            <p:ph idx="1"/>
          </p:nvPr>
        </p:nvSpPr>
        <p:spPr>
          <a:xfrm>
            <a:off x="337583" y="1035362"/>
            <a:ext cx="11516833" cy="4468297"/>
          </a:xfrm>
        </p:spPr>
        <p:txBody>
          <a:bodyPr>
            <a:normAutofit/>
          </a:bodyPr>
          <a:lstStyle/>
          <a:p>
            <a:r>
              <a:rPr lang="en-GB" dirty="0">
                <a:latin typeface="Aptos" panose="020B0004020202020204" pitchFamily="34" charset="0"/>
              </a:rPr>
              <a:t>There are some common queries that the </a:t>
            </a:r>
            <a:r>
              <a:rPr lang="en-GB" b="1" dirty="0">
                <a:solidFill>
                  <a:srgbClr val="257179"/>
                </a:solidFill>
                <a:latin typeface="Aptos" panose="020B0004020202020204" pitchFamily="34" charset="0"/>
              </a:rPr>
              <a:t>Let's Talk team </a:t>
            </a:r>
            <a:r>
              <a:rPr lang="en-GB" dirty="0">
                <a:latin typeface="Aptos" panose="020B0004020202020204" pitchFamily="34" charset="0"/>
              </a:rPr>
              <a:t>are unable to help with, they cannot:</a:t>
            </a:r>
          </a:p>
          <a:p>
            <a:pPr lvl="1"/>
            <a:r>
              <a:rPr lang="en-GB" sz="2800" dirty="0">
                <a:latin typeface="Aptos" panose="020B0004020202020204" pitchFamily="34" charset="0"/>
              </a:rPr>
              <a:t>influence housing applications</a:t>
            </a:r>
          </a:p>
          <a:p>
            <a:pPr lvl="1"/>
            <a:r>
              <a:rPr lang="en-GB" sz="2800" dirty="0">
                <a:latin typeface="Aptos" panose="020B0004020202020204" pitchFamily="34" charset="0"/>
              </a:rPr>
              <a:t>provide key safe numbers</a:t>
            </a:r>
          </a:p>
          <a:p>
            <a:pPr lvl="1"/>
            <a:r>
              <a:rPr lang="en-GB" sz="2800" dirty="0">
                <a:latin typeface="Aptos" panose="020B0004020202020204" pitchFamily="34" charset="0"/>
              </a:rPr>
              <a:t>purchase or fit a key safe for you if you are able to answer the door yourself</a:t>
            </a:r>
          </a:p>
          <a:p>
            <a:pPr lvl="1"/>
            <a:r>
              <a:rPr lang="en-GB" sz="2800" dirty="0">
                <a:latin typeface="Aptos" panose="020B0004020202020204" pitchFamily="34" charset="0"/>
              </a:rPr>
              <a:t>provide a ramp (the Council will only provide ramping for wheelchairs prescribed by the NHS)</a:t>
            </a:r>
          </a:p>
          <a:p>
            <a:pPr lvl="1"/>
            <a:r>
              <a:rPr lang="en-GB" sz="2800" dirty="0">
                <a:latin typeface="Aptos" panose="020B0004020202020204" pitchFamily="34" charset="0"/>
              </a:rPr>
              <a:t>provide walking aids - you should speak to your GP who can refer you for a mobility assessment</a:t>
            </a:r>
          </a:p>
        </p:txBody>
      </p:sp>
    </p:spTree>
    <p:extLst>
      <p:ext uri="{BB962C8B-B14F-4D97-AF65-F5344CB8AC3E}">
        <p14:creationId xmlns:p14="http://schemas.microsoft.com/office/powerpoint/2010/main" val="121617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6906-18AA-71B7-FCE5-D8C45D692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F49C4-69B6-49C0-D42F-752B8A80B544}"/>
              </a:ext>
            </a:extLst>
          </p:cNvPr>
          <p:cNvSpPr>
            <a:spLocks noGrp="1"/>
          </p:cNvSpPr>
          <p:nvPr>
            <p:ph type="title"/>
          </p:nvPr>
        </p:nvSpPr>
        <p:spPr>
          <a:xfrm>
            <a:off x="346557" y="75915"/>
            <a:ext cx="8590221" cy="604569"/>
          </a:xfrm>
        </p:spPr>
        <p:txBody>
          <a:bodyPr>
            <a:normAutofit fontScale="90000"/>
          </a:bodyPr>
          <a:lstStyle/>
          <a:p>
            <a:r>
              <a:rPr lang="en-GB" b="1" i="0" dirty="0" err="1">
                <a:solidFill>
                  <a:srgbClr val="002060"/>
                </a:solidFill>
                <a:effectLst/>
                <a:latin typeface="Aptos Black" panose="020B0004020202020204" pitchFamily="34" charset="0"/>
              </a:rPr>
              <a:t>AskSARA</a:t>
            </a:r>
            <a:endParaRPr lang="en-GB" dirty="0">
              <a:solidFill>
                <a:srgbClr val="002060"/>
              </a:solidFill>
              <a:latin typeface="Aptos Black" panose="020B0004020202020204" pitchFamily="34" charset="0"/>
            </a:endParaRPr>
          </a:p>
        </p:txBody>
      </p:sp>
      <p:sp>
        <p:nvSpPr>
          <p:cNvPr id="4" name="Title 1">
            <a:extLst>
              <a:ext uri="{FF2B5EF4-FFF2-40B4-BE49-F238E27FC236}">
                <a16:creationId xmlns:a16="http://schemas.microsoft.com/office/drawing/2014/main" id="{9C14E08A-A122-3302-0D21-FF67C29C7B88}"/>
              </a:ext>
            </a:extLst>
          </p:cNvPr>
          <p:cNvSpPr txBox="1">
            <a:spLocks/>
          </p:cNvSpPr>
          <p:nvPr/>
        </p:nvSpPr>
        <p:spPr>
          <a:xfrm>
            <a:off x="623004" y="1195875"/>
            <a:ext cx="11221666" cy="3035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257179"/>
              </a:solidFill>
              <a:latin typeface="Aptos" panose="020B0004020202020204" pitchFamily="34" charset="0"/>
            </a:endParaRPr>
          </a:p>
          <a:p>
            <a:endParaRPr lang="en-GB" sz="2400" dirty="0">
              <a:latin typeface="Aptos" panose="020B0004020202020204" pitchFamily="34" charset="0"/>
            </a:endParaRPr>
          </a:p>
        </p:txBody>
      </p:sp>
      <p:sp>
        <p:nvSpPr>
          <p:cNvPr id="5" name="TextBox 4">
            <a:extLst>
              <a:ext uri="{FF2B5EF4-FFF2-40B4-BE49-F238E27FC236}">
                <a16:creationId xmlns:a16="http://schemas.microsoft.com/office/drawing/2014/main" id="{7E654EBD-EB13-B9C1-4A8D-58F624F108EF}"/>
              </a:ext>
            </a:extLst>
          </p:cNvPr>
          <p:cNvSpPr txBox="1"/>
          <p:nvPr/>
        </p:nvSpPr>
        <p:spPr>
          <a:xfrm>
            <a:off x="108210" y="768478"/>
            <a:ext cx="5880580" cy="4524315"/>
          </a:xfrm>
          <a:prstGeom prst="rect">
            <a:avLst/>
          </a:prstGeom>
          <a:noFill/>
        </p:spPr>
        <p:txBody>
          <a:bodyPr wrap="square">
            <a:spAutoFit/>
          </a:bodyPr>
          <a:lstStyle/>
          <a:p>
            <a:pPr algn="l" fontAlgn="base"/>
            <a:r>
              <a:rPr lang="en-GB" sz="2400" b="1" i="0" dirty="0" err="1">
                <a:solidFill>
                  <a:srgbClr val="257179"/>
                </a:solidFill>
                <a:effectLst/>
                <a:latin typeface="Aptos" panose="020B0004020202020204" pitchFamily="34" charset="0"/>
              </a:rPr>
              <a:t>AskSARA</a:t>
            </a:r>
            <a:r>
              <a:rPr lang="en-GB" sz="2400" b="1" i="0" dirty="0">
                <a:solidFill>
                  <a:srgbClr val="257179"/>
                </a:solidFill>
                <a:effectLst/>
                <a:latin typeface="Aptos" panose="020B0004020202020204" pitchFamily="34" charset="0"/>
              </a:rPr>
              <a:t> </a:t>
            </a:r>
            <a:r>
              <a:rPr lang="en-GB" sz="2400" b="0" i="0" dirty="0">
                <a:solidFill>
                  <a:srgbClr val="000000"/>
                </a:solidFill>
                <a:effectLst/>
                <a:latin typeface="Aptos" panose="020B0004020202020204" pitchFamily="34" charset="0"/>
              </a:rPr>
              <a:t>is an online self-help guide. It provides expert advice and information on products and equipment for people of all ages who want to stay independent in and outside of their home.</a:t>
            </a:r>
          </a:p>
          <a:p>
            <a:pPr algn="l" fontAlgn="base"/>
            <a:endParaRPr lang="en-GB" sz="2400" b="0" i="0" dirty="0">
              <a:solidFill>
                <a:srgbClr val="000000"/>
              </a:solidFill>
              <a:effectLst/>
              <a:latin typeface="Aptos" panose="020B0004020202020204" pitchFamily="34" charset="0"/>
            </a:endParaRPr>
          </a:p>
          <a:p>
            <a:pPr algn="l" fontAlgn="base"/>
            <a:r>
              <a:rPr lang="en-GB" sz="2400" b="0" i="0" dirty="0">
                <a:solidFill>
                  <a:srgbClr val="000000"/>
                </a:solidFill>
                <a:effectLst/>
                <a:latin typeface="Aptos" panose="020B0004020202020204" pitchFamily="34" charset="0"/>
              </a:rPr>
              <a:t>To use it:</a:t>
            </a:r>
          </a:p>
          <a:p>
            <a:pPr lvl="1" fontAlgn="base">
              <a:buFont typeface="+mj-lt"/>
              <a:buAutoNum type="arabicPeriod"/>
            </a:pPr>
            <a:r>
              <a:rPr lang="en-GB" sz="2400" b="0" i="0" dirty="0">
                <a:solidFill>
                  <a:srgbClr val="000000"/>
                </a:solidFill>
                <a:effectLst/>
                <a:latin typeface="Aptos" panose="020B0004020202020204" pitchFamily="34" charset="0"/>
              </a:rPr>
              <a:t>Go to </a:t>
            </a:r>
            <a:r>
              <a:rPr lang="en-GB" sz="2400" b="0" i="0" u="sng" dirty="0">
                <a:solidFill>
                  <a:srgbClr val="000000"/>
                </a:solidFill>
                <a:effectLst/>
                <a:latin typeface="Aptos" panose="020B0004020202020204" pitchFamily="34" charset="0"/>
                <a:hlinkClick r:id="rId2"/>
              </a:rPr>
              <a:t>South Tyneside's </a:t>
            </a:r>
            <a:r>
              <a:rPr lang="en-GB" sz="2400" b="0" i="0" u="sng" dirty="0" err="1">
                <a:solidFill>
                  <a:srgbClr val="000000"/>
                </a:solidFill>
                <a:effectLst/>
                <a:latin typeface="Aptos" panose="020B0004020202020204" pitchFamily="34" charset="0"/>
                <a:hlinkClick r:id="rId2"/>
              </a:rPr>
              <a:t>AskSARA</a:t>
            </a:r>
            <a:r>
              <a:rPr lang="en-GB" sz="2400" b="0" i="0" u="sng" dirty="0">
                <a:solidFill>
                  <a:srgbClr val="000000"/>
                </a:solidFill>
                <a:effectLst/>
                <a:latin typeface="Aptos" panose="020B0004020202020204" pitchFamily="34" charset="0"/>
                <a:hlinkClick r:id="rId2"/>
              </a:rPr>
              <a:t> tool</a:t>
            </a:r>
            <a:endParaRPr lang="en-GB" sz="2400" b="0" i="0" dirty="0">
              <a:solidFill>
                <a:srgbClr val="000000"/>
              </a:solidFill>
              <a:effectLst/>
              <a:latin typeface="Aptos" panose="020B0004020202020204" pitchFamily="34" charset="0"/>
            </a:endParaRPr>
          </a:p>
          <a:p>
            <a:pPr lvl="1" fontAlgn="base">
              <a:buFont typeface="+mj-lt"/>
              <a:buAutoNum type="arabicPeriod"/>
            </a:pPr>
            <a:r>
              <a:rPr lang="en-GB" sz="2400" b="0" i="0" dirty="0">
                <a:solidFill>
                  <a:srgbClr val="000000"/>
                </a:solidFill>
                <a:effectLst/>
                <a:latin typeface="Aptos" panose="020B0004020202020204" pitchFamily="34" charset="0"/>
              </a:rPr>
              <a:t>Choose the area you would like help and support with</a:t>
            </a:r>
          </a:p>
          <a:p>
            <a:pPr lvl="1" fontAlgn="base">
              <a:buFont typeface="+mj-lt"/>
              <a:buAutoNum type="arabicPeriod"/>
            </a:pPr>
            <a:r>
              <a:rPr lang="en-GB" sz="2400" b="0" i="0" dirty="0">
                <a:solidFill>
                  <a:srgbClr val="000000"/>
                </a:solidFill>
                <a:effectLst/>
                <a:latin typeface="Aptos" panose="020B0004020202020204" pitchFamily="34" charset="0"/>
              </a:rPr>
              <a:t>Answer some questions about yourself and your environment</a:t>
            </a:r>
          </a:p>
        </p:txBody>
      </p:sp>
      <p:sp>
        <p:nvSpPr>
          <p:cNvPr id="7" name="TextBox 6">
            <a:extLst>
              <a:ext uri="{FF2B5EF4-FFF2-40B4-BE49-F238E27FC236}">
                <a16:creationId xmlns:a16="http://schemas.microsoft.com/office/drawing/2014/main" id="{0C64F952-B5FE-AE28-A3C5-78F67B13033E}"/>
              </a:ext>
            </a:extLst>
          </p:cNvPr>
          <p:cNvSpPr txBox="1"/>
          <p:nvPr/>
        </p:nvSpPr>
        <p:spPr>
          <a:xfrm>
            <a:off x="6233837" y="768478"/>
            <a:ext cx="5777021" cy="4893647"/>
          </a:xfrm>
          <a:prstGeom prst="rect">
            <a:avLst/>
          </a:prstGeom>
          <a:noFill/>
        </p:spPr>
        <p:txBody>
          <a:bodyPr wrap="square">
            <a:spAutoFit/>
          </a:bodyPr>
          <a:lstStyle/>
          <a:p>
            <a:pPr fontAlgn="base"/>
            <a:r>
              <a:rPr lang="en-GB" sz="2400" b="0" i="0" dirty="0">
                <a:solidFill>
                  <a:srgbClr val="000000"/>
                </a:solidFill>
                <a:effectLst/>
                <a:latin typeface="Aptos" panose="020B0004020202020204" pitchFamily="34" charset="0"/>
              </a:rPr>
              <a:t>Once you have completed the questions, </a:t>
            </a:r>
            <a:r>
              <a:rPr lang="en-GB" sz="2400" b="1" i="0" dirty="0" err="1">
                <a:solidFill>
                  <a:srgbClr val="257179"/>
                </a:solidFill>
                <a:effectLst/>
                <a:latin typeface="Aptos" panose="020B0004020202020204" pitchFamily="34" charset="0"/>
              </a:rPr>
              <a:t>AskSARA</a:t>
            </a:r>
            <a:r>
              <a:rPr lang="en-GB" sz="2400" b="1" i="0" dirty="0">
                <a:solidFill>
                  <a:srgbClr val="257179"/>
                </a:solidFill>
                <a:effectLst/>
                <a:latin typeface="Aptos" panose="020B0004020202020204" pitchFamily="34" charset="0"/>
              </a:rPr>
              <a:t> </a:t>
            </a:r>
            <a:r>
              <a:rPr lang="en-GB" sz="2400" b="0" i="0" dirty="0">
                <a:solidFill>
                  <a:srgbClr val="000000"/>
                </a:solidFill>
                <a:effectLst/>
                <a:latin typeface="Aptos" panose="020B0004020202020204" pitchFamily="34" charset="0"/>
              </a:rPr>
              <a:t>will create a free personalised report providing:</a:t>
            </a:r>
          </a:p>
          <a:p>
            <a:pPr marL="342900" indent="-342900" fontAlgn="base">
              <a:buFont typeface="Arial" panose="020B0604020202020204" pitchFamily="34" charset="0"/>
              <a:buChar char="•"/>
            </a:pPr>
            <a:r>
              <a:rPr lang="en-GB" sz="2400" b="0" i="0" dirty="0">
                <a:solidFill>
                  <a:srgbClr val="000000"/>
                </a:solidFill>
                <a:effectLst/>
                <a:latin typeface="Aptos" panose="020B0004020202020204" pitchFamily="34" charset="0"/>
              </a:rPr>
              <a:t>clear, tailored advice written by experts on ways to help you stay independent in your home</a:t>
            </a:r>
          </a:p>
          <a:p>
            <a:pPr marL="342900" indent="-342900" fontAlgn="base">
              <a:buFont typeface="Arial" panose="020B0604020202020204" pitchFamily="34" charset="0"/>
              <a:buChar char="•"/>
            </a:pPr>
            <a:r>
              <a:rPr lang="en-GB" sz="2400" b="0" i="0" dirty="0">
                <a:solidFill>
                  <a:srgbClr val="000000"/>
                </a:solidFill>
                <a:effectLst/>
                <a:latin typeface="Aptos" panose="020B0004020202020204" pitchFamily="34" charset="0"/>
              </a:rPr>
              <a:t>an impartial list of products and equipment, specific to your needs, with information on where to get them</a:t>
            </a:r>
          </a:p>
          <a:p>
            <a:pPr marL="342900" indent="-342900" fontAlgn="base">
              <a:buFont typeface="Arial" panose="020B0604020202020204" pitchFamily="34" charset="0"/>
              <a:buChar char="•"/>
            </a:pPr>
            <a:r>
              <a:rPr lang="en-GB" sz="2400" b="0" i="0" dirty="0">
                <a:solidFill>
                  <a:srgbClr val="000000"/>
                </a:solidFill>
                <a:effectLst/>
                <a:latin typeface="Aptos" panose="020B0004020202020204" pitchFamily="34" charset="0"/>
              </a:rPr>
              <a:t>further help and contacts for more information</a:t>
            </a:r>
          </a:p>
          <a:p>
            <a:pPr marL="342900" indent="-342900" fontAlgn="base">
              <a:buFont typeface="Arial" panose="020B0604020202020204" pitchFamily="34" charset="0"/>
              <a:buChar char="•"/>
            </a:pPr>
            <a:r>
              <a:rPr lang="en-GB" sz="2400" b="0" i="0" dirty="0">
                <a:solidFill>
                  <a:srgbClr val="000000"/>
                </a:solidFill>
                <a:effectLst/>
                <a:latin typeface="Aptos" panose="020B0004020202020204" pitchFamily="34" charset="0"/>
              </a:rPr>
              <a:t>an option to save your report and share it with family, friends and care workers</a:t>
            </a:r>
          </a:p>
        </p:txBody>
      </p:sp>
    </p:spTree>
    <p:extLst>
      <p:ext uri="{BB962C8B-B14F-4D97-AF65-F5344CB8AC3E}">
        <p14:creationId xmlns:p14="http://schemas.microsoft.com/office/powerpoint/2010/main" val="175032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12F5-FF96-29E7-C78E-84DAAB964C6C}"/>
              </a:ext>
            </a:extLst>
          </p:cNvPr>
          <p:cNvSpPr>
            <a:spLocks noGrp="1"/>
          </p:cNvSpPr>
          <p:nvPr>
            <p:ph type="title"/>
          </p:nvPr>
        </p:nvSpPr>
        <p:spPr/>
        <p:txBody>
          <a:bodyPr/>
          <a:lstStyle/>
          <a:p>
            <a:r>
              <a:rPr lang="en-GB" b="1" dirty="0">
                <a:solidFill>
                  <a:srgbClr val="002060"/>
                </a:solidFill>
                <a:latin typeface="Aptos Black" panose="020B0004020202020204" pitchFamily="34" charset="0"/>
              </a:rPr>
              <a:t>Occupational Therapy Services</a:t>
            </a:r>
            <a:endParaRPr lang="en-GB" dirty="0"/>
          </a:p>
        </p:txBody>
      </p:sp>
      <p:sp>
        <p:nvSpPr>
          <p:cNvPr id="3" name="Content Placeholder 2">
            <a:extLst>
              <a:ext uri="{FF2B5EF4-FFF2-40B4-BE49-F238E27FC236}">
                <a16:creationId xmlns:a16="http://schemas.microsoft.com/office/drawing/2014/main" id="{4EBE7FEA-907E-053A-CC45-F3CE6242A03F}"/>
              </a:ext>
            </a:extLst>
          </p:cNvPr>
          <p:cNvSpPr>
            <a:spLocks noGrp="1"/>
          </p:cNvSpPr>
          <p:nvPr>
            <p:ph idx="1"/>
          </p:nvPr>
        </p:nvSpPr>
        <p:spPr/>
        <p:txBody>
          <a:bodyPr/>
          <a:lstStyle/>
          <a:p>
            <a:r>
              <a:rPr lang="en-GB" dirty="0"/>
              <a:t>Adult social care have a qualified Occupational Therapy (OT) service which works with people to assess and support them to live as independently as possible. They do this by:</a:t>
            </a:r>
          </a:p>
          <a:p>
            <a:r>
              <a:rPr lang="en-GB" dirty="0"/>
              <a:t>Assessing for aids which would support a person to be as independent as possible.</a:t>
            </a:r>
          </a:p>
          <a:p>
            <a:r>
              <a:rPr lang="en-GB" dirty="0"/>
              <a:t>Assessing for adaptations which would support a person to be as independent as possible.</a:t>
            </a:r>
          </a:p>
          <a:p>
            <a:r>
              <a:rPr lang="en-GB" dirty="0"/>
              <a:t>OT’s assess for standard and specialist equipment and minor and major adaptations.</a:t>
            </a:r>
          </a:p>
          <a:p>
            <a:endParaRPr lang="en-GB" dirty="0"/>
          </a:p>
          <a:p>
            <a:endParaRPr lang="en-GB" dirty="0"/>
          </a:p>
        </p:txBody>
      </p:sp>
    </p:spTree>
    <p:extLst>
      <p:ext uri="{BB962C8B-B14F-4D97-AF65-F5344CB8AC3E}">
        <p14:creationId xmlns:p14="http://schemas.microsoft.com/office/powerpoint/2010/main" val="13282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35AFC-4054-BEB6-FCA7-321F4CE8A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C2198-2F2A-1CA1-6A57-0775E45CF17E}"/>
              </a:ext>
            </a:extLst>
          </p:cNvPr>
          <p:cNvSpPr>
            <a:spLocks noGrp="1"/>
          </p:cNvSpPr>
          <p:nvPr>
            <p:ph type="title"/>
          </p:nvPr>
        </p:nvSpPr>
        <p:spPr>
          <a:xfrm>
            <a:off x="623004" y="277933"/>
            <a:ext cx="8590221" cy="793824"/>
          </a:xfrm>
        </p:spPr>
        <p:txBody>
          <a:bodyPr>
            <a:normAutofit/>
          </a:bodyPr>
          <a:lstStyle/>
          <a:p>
            <a:pPr algn="l" fontAlgn="base"/>
            <a:r>
              <a:rPr lang="en-GB" b="1" i="0" dirty="0">
                <a:solidFill>
                  <a:srgbClr val="002060"/>
                </a:solidFill>
                <a:effectLst/>
                <a:latin typeface="Aptos Black" panose="020B0004020202020204" pitchFamily="34" charset="0"/>
              </a:rPr>
              <a:t>Buying your own equipment</a:t>
            </a:r>
          </a:p>
        </p:txBody>
      </p:sp>
      <p:sp>
        <p:nvSpPr>
          <p:cNvPr id="4" name="Title 1">
            <a:extLst>
              <a:ext uri="{FF2B5EF4-FFF2-40B4-BE49-F238E27FC236}">
                <a16:creationId xmlns:a16="http://schemas.microsoft.com/office/drawing/2014/main" id="{7E0B5DAC-52E6-428D-CE42-9D4B79AD3234}"/>
              </a:ext>
            </a:extLst>
          </p:cNvPr>
          <p:cNvSpPr txBox="1">
            <a:spLocks/>
          </p:cNvSpPr>
          <p:nvPr/>
        </p:nvSpPr>
        <p:spPr>
          <a:xfrm>
            <a:off x="623004" y="1195875"/>
            <a:ext cx="11221666" cy="3035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257179"/>
              </a:solidFill>
              <a:latin typeface="Aptos" panose="020B0004020202020204" pitchFamily="34" charset="0"/>
            </a:endParaRPr>
          </a:p>
          <a:p>
            <a:endParaRPr lang="en-GB" sz="2400" dirty="0">
              <a:latin typeface="Aptos" panose="020B0004020202020204" pitchFamily="34" charset="0"/>
            </a:endParaRPr>
          </a:p>
        </p:txBody>
      </p:sp>
      <p:sp>
        <p:nvSpPr>
          <p:cNvPr id="5" name="TextBox 4">
            <a:extLst>
              <a:ext uri="{FF2B5EF4-FFF2-40B4-BE49-F238E27FC236}">
                <a16:creationId xmlns:a16="http://schemas.microsoft.com/office/drawing/2014/main" id="{C11DD73B-9532-D78D-0658-7942D7340013}"/>
              </a:ext>
            </a:extLst>
          </p:cNvPr>
          <p:cNvSpPr txBox="1"/>
          <p:nvPr/>
        </p:nvSpPr>
        <p:spPr>
          <a:xfrm>
            <a:off x="485167" y="1166842"/>
            <a:ext cx="11221666" cy="4524315"/>
          </a:xfrm>
          <a:prstGeom prst="rect">
            <a:avLst/>
          </a:prstGeom>
          <a:noFill/>
        </p:spPr>
        <p:txBody>
          <a:bodyPr wrap="square">
            <a:spAutoFit/>
          </a:bodyPr>
          <a:lstStyle/>
          <a:p>
            <a:pPr algn="l" fontAlgn="base"/>
            <a:r>
              <a:rPr lang="en-GB" sz="2400" b="0" i="0" dirty="0">
                <a:solidFill>
                  <a:srgbClr val="000000"/>
                </a:solidFill>
                <a:effectLst/>
                <a:latin typeface="Aptos" panose="020B0004020202020204" pitchFamily="34" charset="0"/>
              </a:rPr>
              <a:t>There are many companies that sell equipment, if you would rather buy your own, including:</a:t>
            </a:r>
          </a:p>
          <a:p>
            <a:pPr algn="l" fontAlgn="base">
              <a:buFont typeface="Arial" panose="020B0604020202020204" pitchFamily="34" charset="0"/>
              <a:buChar char="•"/>
            </a:pPr>
            <a:r>
              <a:rPr lang="en-GB" sz="2400" b="0" i="0" u="sng" dirty="0">
                <a:solidFill>
                  <a:srgbClr val="000000"/>
                </a:solidFill>
                <a:effectLst/>
                <a:latin typeface="Aptos" panose="020B0004020202020204" pitchFamily="34" charset="0"/>
                <a:hlinkClick r:id="rId2"/>
              </a:rPr>
              <a:t>Argos</a:t>
            </a:r>
            <a:endParaRPr lang="en-GB" sz="2400" b="0" i="0" dirty="0">
              <a:solidFill>
                <a:srgbClr val="000000"/>
              </a:solidFill>
              <a:effectLst/>
              <a:latin typeface="Aptos" panose="020B0004020202020204" pitchFamily="34" charset="0"/>
            </a:endParaRPr>
          </a:p>
          <a:p>
            <a:pPr algn="l" fontAlgn="base">
              <a:buFont typeface="Arial" panose="020B0604020202020204" pitchFamily="34" charset="0"/>
              <a:buChar char="•"/>
            </a:pPr>
            <a:r>
              <a:rPr lang="en-GB" sz="2400" b="0" i="0" u="sng" dirty="0">
                <a:solidFill>
                  <a:srgbClr val="000000"/>
                </a:solidFill>
                <a:effectLst/>
                <a:latin typeface="Aptos" panose="020B0004020202020204" pitchFamily="34" charset="0"/>
                <a:hlinkClick r:id="rId3"/>
              </a:rPr>
              <a:t>Amazon</a:t>
            </a:r>
            <a:endParaRPr lang="en-GB" sz="2400" b="0" i="0" dirty="0">
              <a:solidFill>
                <a:srgbClr val="000000"/>
              </a:solidFill>
              <a:effectLst/>
              <a:latin typeface="Aptos" panose="020B0004020202020204" pitchFamily="34" charset="0"/>
            </a:endParaRPr>
          </a:p>
          <a:p>
            <a:pPr algn="l" fontAlgn="base">
              <a:buFont typeface="Arial" panose="020B0604020202020204" pitchFamily="34" charset="0"/>
              <a:buChar char="•"/>
            </a:pPr>
            <a:r>
              <a:rPr lang="en-GB" sz="2400" b="0" i="0" u="sng" dirty="0">
                <a:solidFill>
                  <a:srgbClr val="000000"/>
                </a:solidFill>
                <a:effectLst/>
                <a:latin typeface="Aptos" panose="020B0004020202020204" pitchFamily="34" charset="0"/>
                <a:hlinkClick r:id="rId4"/>
              </a:rPr>
              <a:t>Living Made Easy</a:t>
            </a:r>
            <a:endParaRPr lang="en-GB" sz="2400" b="0" i="0" dirty="0">
              <a:solidFill>
                <a:srgbClr val="000000"/>
              </a:solidFill>
              <a:effectLst/>
              <a:latin typeface="Aptos" panose="020B0004020202020204" pitchFamily="34" charset="0"/>
            </a:endParaRPr>
          </a:p>
          <a:p>
            <a:pPr algn="l" fontAlgn="base">
              <a:buFont typeface="Arial" panose="020B0604020202020204" pitchFamily="34" charset="0"/>
              <a:buChar char="•"/>
            </a:pPr>
            <a:r>
              <a:rPr lang="en-GB" sz="2400" b="0" i="0" u="sng" dirty="0" err="1">
                <a:solidFill>
                  <a:srgbClr val="000000"/>
                </a:solidFill>
                <a:effectLst/>
                <a:latin typeface="Aptos" panose="020B0004020202020204" pitchFamily="34" charset="0"/>
                <a:hlinkClick r:id="rId5"/>
              </a:rPr>
              <a:t>CareCo</a:t>
            </a:r>
            <a:endParaRPr lang="en-GB" sz="2400" b="0" i="0" dirty="0">
              <a:solidFill>
                <a:srgbClr val="000000"/>
              </a:solidFill>
              <a:effectLst/>
              <a:latin typeface="Aptos" panose="020B0004020202020204" pitchFamily="34" charset="0"/>
            </a:endParaRPr>
          </a:p>
          <a:p>
            <a:pPr algn="l" fontAlgn="base">
              <a:buFont typeface="Arial" panose="020B0604020202020204" pitchFamily="34" charset="0"/>
              <a:buChar char="•"/>
            </a:pPr>
            <a:r>
              <a:rPr lang="en-GB" sz="2400" b="0" i="0" u="sng" dirty="0">
                <a:solidFill>
                  <a:srgbClr val="000000"/>
                </a:solidFill>
                <a:effectLst/>
                <a:latin typeface="Aptos" panose="020B0004020202020204" pitchFamily="34" charset="0"/>
                <a:hlinkClick r:id="rId6"/>
              </a:rPr>
              <a:t>Complete care shop</a:t>
            </a:r>
            <a:endParaRPr lang="en-GB" sz="2400" b="0" i="0" dirty="0">
              <a:solidFill>
                <a:srgbClr val="000000"/>
              </a:solidFill>
              <a:effectLst/>
              <a:latin typeface="Aptos" panose="020B0004020202020204" pitchFamily="34" charset="0"/>
            </a:endParaRPr>
          </a:p>
          <a:p>
            <a:pPr algn="l" fontAlgn="base"/>
            <a:endParaRPr lang="en-GB" sz="2400" b="0" i="0" dirty="0">
              <a:solidFill>
                <a:srgbClr val="000000"/>
              </a:solidFill>
              <a:effectLst/>
              <a:latin typeface="Aptos" panose="020B0004020202020204" pitchFamily="34" charset="0"/>
            </a:endParaRPr>
          </a:p>
          <a:p>
            <a:pPr algn="l" fontAlgn="base"/>
            <a:r>
              <a:rPr lang="en-GB" sz="2400" b="0" i="0" dirty="0">
                <a:solidFill>
                  <a:srgbClr val="000000"/>
                </a:solidFill>
                <a:effectLst/>
                <a:latin typeface="Aptos" panose="020B0004020202020204" pitchFamily="34" charset="0"/>
              </a:rPr>
              <a:t>For more services who sell / hire equipment </a:t>
            </a:r>
            <a:r>
              <a:rPr lang="en-GB" sz="2400" b="0" i="0" u="sng" dirty="0">
                <a:solidFill>
                  <a:srgbClr val="000000"/>
                </a:solidFill>
                <a:effectLst/>
                <a:latin typeface="Aptos" panose="020B0004020202020204" pitchFamily="34" charset="0"/>
                <a:hlinkClick r:id="rId7"/>
              </a:rPr>
              <a:t>Search our A-Z directory of services</a:t>
            </a:r>
            <a:r>
              <a:rPr lang="en-GB" sz="2400" b="0" i="0" dirty="0">
                <a:solidFill>
                  <a:srgbClr val="000000"/>
                </a:solidFill>
                <a:effectLst/>
                <a:latin typeface="Aptos" panose="020B0004020202020204" pitchFamily="34" charset="0"/>
              </a:rPr>
              <a:t>.</a:t>
            </a:r>
          </a:p>
          <a:p>
            <a:pPr algn="l" fontAlgn="base"/>
            <a:r>
              <a:rPr lang="en-GB" sz="2400" b="0" i="0" dirty="0">
                <a:solidFill>
                  <a:srgbClr val="000000"/>
                </a:solidFill>
                <a:effectLst/>
                <a:latin typeface="Aptos" panose="020B0004020202020204" pitchFamily="34" charset="0"/>
              </a:rPr>
              <a:t>After buying, if you need help fitting any equipment, you can find either an approved local trader on the </a:t>
            </a:r>
            <a:r>
              <a:rPr lang="en-GB" sz="2400" b="0" i="0" u="sng" dirty="0">
                <a:solidFill>
                  <a:srgbClr val="000000"/>
                </a:solidFill>
                <a:effectLst/>
                <a:latin typeface="Aptos" panose="020B0004020202020204" pitchFamily="34" charset="0"/>
                <a:hlinkClick r:id="rId8"/>
              </a:rPr>
              <a:t>business approval register website</a:t>
            </a:r>
            <a:r>
              <a:rPr lang="en-GB" sz="2400" b="0" i="0" dirty="0">
                <a:solidFill>
                  <a:srgbClr val="000000"/>
                </a:solidFill>
                <a:effectLst/>
                <a:latin typeface="Aptos" panose="020B0004020202020204" pitchFamily="34" charset="0"/>
              </a:rPr>
              <a:t> or contact </a:t>
            </a:r>
            <a:r>
              <a:rPr lang="en-GB" sz="2400" b="0" i="0" u="sng" dirty="0">
                <a:solidFill>
                  <a:srgbClr val="000000"/>
                </a:solidFill>
                <a:effectLst/>
                <a:latin typeface="Aptos" panose="020B0004020202020204" pitchFamily="34" charset="0"/>
                <a:hlinkClick r:id="rId9"/>
              </a:rPr>
              <a:t>ACTS Handy Service</a:t>
            </a:r>
            <a:r>
              <a:rPr lang="en-GB" sz="24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380350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F73F-F39B-4FFD-BD4D-35250CCD8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5174B-1A27-9754-4987-FACECFD40359}"/>
              </a:ext>
            </a:extLst>
          </p:cNvPr>
          <p:cNvSpPr>
            <a:spLocks noGrp="1"/>
          </p:cNvSpPr>
          <p:nvPr>
            <p:ph type="title"/>
          </p:nvPr>
        </p:nvSpPr>
        <p:spPr>
          <a:xfrm>
            <a:off x="235308" y="179818"/>
            <a:ext cx="11461769" cy="793824"/>
          </a:xfrm>
        </p:spPr>
        <p:txBody>
          <a:bodyPr>
            <a:normAutofit fontScale="90000"/>
          </a:bodyPr>
          <a:lstStyle/>
          <a:p>
            <a:r>
              <a:rPr lang="en-GB" sz="4400" b="1" i="0" dirty="0">
                <a:solidFill>
                  <a:srgbClr val="002060"/>
                </a:solidFill>
                <a:effectLst/>
                <a:latin typeface="Aptos Black" panose="020B0004020202020204" pitchFamily="34" charset="0"/>
              </a:rPr>
              <a:t>If you are already in touch with a named worker</a:t>
            </a:r>
            <a:endParaRPr lang="en-GB" dirty="0">
              <a:solidFill>
                <a:srgbClr val="002060"/>
              </a:solidFill>
              <a:latin typeface="Aptos Black" panose="020B0004020202020204" pitchFamily="34" charset="0"/>
            </a:endParaRPr>
          </a:p>
        </p:txBody>
      </p:sp>
      <p:sp>
        <p:nvSpPr>
          <p:cNvPr id="4" name="TextBox 3">
            <a:extLst>
              <a:ext uri="{FF2B5EF4-FFF2-40B4-BE49-F238E27FC236}">
                <a16:creationId xmlns:a16="http://schemas.microsoft.com/office/drawing/2014/main" id="{9754FDBC-5AC6-4898-D534-8BA6B49FD965}"/>
              </a:ext>
            </a:extLst>
          </p:cNvPr>
          <p:cNvSpPr txBox="1"/>
          <p:nvPr/>
        </p:nvSpPr>
        <p:spPr>
          <a:xfrm>
            <a:off x="324164" y="1218934"/>
            <a:ext cx="11543672" cy="4031873"/>
          </a:xfrm>
          <a:prstGeom prst="rect">
            <a:avLst/>
          </a:prstGeom>
          <a:noFill/>
        </p:spPr>
        <p:txBody>
          <a:bodyPr wrap="square">
            <a:spAutoFit/>
          </a:bodyPr>
          <a:lstStyle/>
          <a:p>
            <a:pPr algn="l" fontAlgn="base"/>
            <a:r>
              <a:rPr lang="en-GB" sz="3200" b="1" dirty="0">
                <a:solidFill>
                  <a:srgbClr val="257179"/>
                </a:solidFill>
                <a:latin typeface="Aptos" panose="020B0004020202020204" pitchFamily="34" charset="0"/>
              </a:rPr>
              <a:t>Y</a:t>
            </a:r>
            <a:r>
              <a:rPr lang="en-GB" sz="3200" b="1" i="0" dirty="0">
                <a:solidFill>
                  <a:srgbClr val="257179"/>
                </a:solidFill>
                <a:effectLst/>
                <a:latin typeface="Aptos" panose="020B0004020202020204" pitchFamily="34" charset="0"/>
              </a:rPr>
              <a:t>ou can contact them by email or by using their direct phone number.</a:t>
            </a:r>
            <a:endParaRPr lang="en-GB" sz="3200" b="0" i="0" dirty="0">
              <a:solidFill>
                <a:srgbClr val="257179"/>
              </a:solidFill>
              <a:effectLst/>
              <a:latin typeface="Aptos" panose="020B0004020202020204" pitchFamily="34" charset="0"/>
            </a:endParaRPr>
          </a:p>
          <a:p>
            <a:pPr algn="l" fontAlgn="base"/>
            <a:r>
              <a:rPr lang="en-GB" sz="3200" b="0" i="0" dirty="0">
                <a:solidFill>
                  <a:srgbClr val="000000"/>
                </a:solidFill>
                <a:effectLst/>
                <a:latin typeface="Aptos" panose="020B0004020202020204" pitchFamily="34" charset="0"/>
              </a:rPr>
              <a:t>You can also call our Let’s Talk Service on:</a:t>
            </a:r>
          </a:p>
          <a:p>
            <a:pPr lvl="1" fontAlgn="base">
              <a:buFont typeface="Arial" panose="020B0604020202020204" pitchFamily="34" charset="0"/>
              <a:buChar char="•"/>
            </a:pPr>
            <a:r>
              <a:rPr lang="en-GB" sz="3200" b="0" i="0" dirty="0">
                <a:solidFill>
                  <a:srgbClr val="000000"/>
                </a:solidFill>
                <a:effectLst/>
                <a:latin typeface="Aptos" panose="020B0004020202020204" pitchFamily="34" charset="0"/>
              </a:rPr>
              <a:t>0191 424 6000 - Monday to Thursday, 8.30am to 5pm and Friday, 8.30am to 4.30 pm</a:t>
            </a:r>
          </a:p>
          <a:p>
            <a:pPr lvl="1" fontAlgn="base">
              <a:buFont typeface="Arial" panose="020B0604020202020204" pitchFamily="34" charset="0"/>
              <a:buChar char="•"/>
            </a:pPr>
            <a:r>
              <a:rPr lang="en-GB" sz="3200" b="0" i="0" dirty="0">
                <a:solidFill>
                  <a:srgbClr val="000000"/>
                </a:solidFill>
                <a:effectLst/>
                <a:latin typeface="Aptos" panose="020B0004020202020204" pitchFamily="34" charset="0"/>
              </a:rPr>
              <a:t>0191 456 2093 (In case of an emergency outside the above office hours)</a:t>
            </a:r>
          </a:p>
          <a:p>
            <a:pPr lvl="1" fontAlgn="base"/>
            <a:r>
              <a:rPr lang="en-GB" sz="3200" b="0" i="0" dirty="0">
                <a:solidFill>
                  <a:srgbClr val="000000"/>
                </a:solidFill>
                <a:effectLst/>
                <a:latin typeface="Aptos" panose="020B0004020202020204" pitchFamily="34" charset="0"/>
              </a:rPr>
              <a:t>Read the </a:t>
            </a:r>
            <a:r>
              <a:rPr lang="en-GB" sz="3200" b="0" i="0" u="sng" dirty="0">
                <a:solidFill>
                  <a:srgbClr val="000000"/>
                </a:solidFill>
                <a:effectLst/>
                <a:latin typeface="Aptos" panose="020B0004020202020204" pitchFamily="34" charset="0"/>
                <a:hlinkClick r:id="rId2"/>
              </a:rPr>
              <a:t>adults and integrated care privacy notice</a:t>
            </a:r>
            <a:r>
              <a:rPr lang="en-GB" sz="32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87245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E796-C5E2-FD7F-107C-8553E2982814}"/>
              </a:ext>
            </a:extLst>
          </p:cNvPr>
          <p:cNvSpPr>
            <a:spLocks noGrp="1"/>
          </p:cNvSpPr>
          <p:nvPr>
            <p:ph type="title"/>
          </p:nvPr>
        </p:nvSpPr>
        <p:spPr/>
        <p:txBody>
          <a:bodyPr/>
          <a:lstStyle/>
          <a:p>
            <a:r>
              <a:rPr lang="en-GB" b="1" dirty="0">
                <a:solidFill>
                  <a:srgbClr val="002060"/>
                </a:solidFill>
                <a:latin typeface="Aptos Black" panose="020B0004020202020204" pitchFamily="34" charset="0"/>
              </a:rPr>
              <a:t>Agenda</a:t>
            </a:r>
            <a:endParaRPr lang="en-GB" dirty="0"/>
          </a:p>
        </p:txBody>
      </p:sp>
      <p:sp>
        <p:nvSpPr>
          <p:cNvPr id="3" name="Content Placeholder 2">
            <a:extLst>
              <a:ext uri="{FF2B5EF4-FFF2-40B4-BE49-F238E27FC236}">
                <a16:creationId xmlns:a16="http://schemas.microsoft.com/office/drawing/2014/main" id="{2C42B63C-38BD-1C95-CBB9-6473D642BB86}"/>
              </a:ext>
            </a:extLst>
          </p:cNvPr>
          <p:cNvSpPr>
            <a:spLocks noGrp="1"/>
          </p:cNvSpPr>
          <p:nvPr>
            <p:ph idx="1"/>
          </p:nvPr>
        </p:nvSpPr>
        <p:spPr>
          <a:xfrm>
            <a:off x="743197" y="1457490"/>
            <a:ext cx="10515600" cy="4351338"/>
          </a:xfrm>
        </p:spPr>
        <p:txBody>
          <a:bodyPr/>
          <a:lstStyle/>
          <a:p>
            <a:r>
              <a:rPr lang="en-GB" sz="2000" dirty="0"/>
              <a:t>Introductions</a:t>
            </a:r>
          </a:p>
          <a:p>
            <a:r>
              <a:rPr lang="en-GB" sz="2000" dirty="0"/>
              <a:t>The Statute</a:t>
            </a:r>
          </a:p>
          <a:p>
            <a:r>
              <a:rPr lang="en-GB" sz="2000" dirty="0"/>
              <a:t>Adult Social Care and Partnerships</a:t>
            </a:r>
          </a:p>
          <a:p>
            <a:r>
              <a:rPr lang="en-GB" sz="2000" dirty="0"/>
              <a:t>What Adult Social Care do</a:t>
            </a:r>
          </a:p>
          <a:p>
            <a:r>
              <a:rPr lang="en-GB" sz="2000" dirty="0"/>
              <a:t>Our Let’s Talk Team</a:t>
            </a:r>
          </a:p>
          <a:p>
            <a:r>
              <a:rPr lang="en-GB" sz="2000" dirty="0"/>
              <a:t>Local Area Coordination</a:t>
            </a:r>
          </a:p>
          <a:p>
            <a:r>
              <a:rPr lang="en-GB" sz="2000" dirty="0"/>
              <a:t>Let’s Talk Local Hubs</a:t>
            </a:r>
          </a:p>
          <a:p>
            <a:r>
              <a:rPr lang="en-GB" sz="2000" dirty="0"/>
              <a:t>Occupational Therapy</a:t>
            </a:r>
          </a:p>
          <a:p>
            <a:r>
              <a:rPr lang="en-GB" sz="2000" dirty="0"/>
              <a:t>Adult Safeguarding</a:t>
            </a:r>
          </a:p>
          <a:p>
            <a:r>
              <a:rPr lang="en-GB" sz="2000" dirty="0"/>
              <a:t>Questions</a:t>
            </a:r>
          </a:p>
          <a:p>
            <a:endParaRPr lang="en-GB" dirty="0"/>
          </a:p>
        </p:txBody>
      </p:sp>
    </p:spTree>
    <p:extLst>
      <p:ext uri="{BB962C8B-B14F-4D97-AF65-F5344CB8AC3E}">
        <p14:creationId xmlns:p14="http://schemas.microsoft.com/office/powerpoint/2010/main" val="425540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5F62-020E-6B10-BC14-56AC1AF691E1}"/>
              </a:ext>
            </a:extLst>
          </p:cNvPr>
          <p:cNvSpPr>
            <a:spLocks noGrp="1"/>
          </p:cNvSpPr>
          <p:nvPr>
            <p:ph type="title"/>
          </p:nvPr>
        </p:nvSpPr>
        <p:spPr/>
        <p:txBody>
          <a:bodyPr/>
          <a:lstStyle/>
          <a:p>
            <a:r>
              <a:rPr lang="en-GB" sz="4400" b="1" i="0" dirty="0">
                <a:solidFill>
                  <a:srgbClr val="002060"/>
                </a:solidFill>
                <a:effectLst/>
                <a:latin typeface="Aptos Black" panose="020B0004020202020204" pitchFamily="34" charset="0"/>
              </a:rPr>
              <a:t>Adult Safeguarding</a:t>
            </a:r>
            <a:endParaRPr lang="en-GB" dirty="0"/>
          </a:p>
        </p:txBody>
      </p:sp>
      <p:sp>
        <p:nvSpPr>
          <p:cNvPr id="3" name="Content Placeholder 2">
            <a:extLst>
              <a:ext uri="{FF2B5EF4-FFF2-40B4-BE49-F238E27FC236}">
                <a16:creationId xmlns:a16="http://schemas.microsoft.com/office/drawing/2014/main" id="{E4809720-359E-F48E-0CE0-DEF738A5DC78}"/>
              </a:ext>
            </a:extLst>
          </p:cNvPr>
          <p:cNvSpPr>
            <a:spLocks noGrp="1"/>
          </p:cNvSpPr>
          <p:nvPr>
            <p:ph idx="1"/>
          </p:nvPr>
        </p:nvSpPr>
        <p:spPr>
          <a:xfrm>
            <a:off x="838200" y="1825626"/>
            <a:ext cx="10515600" cy="3886406"/>
          </a:xfrm>
        </p:spPr>
        <p:txBody>
          <a:bodyPr>
            <a:normAutofit fontScale="92500"/>
          </a:bodyPr>
          <a:lstStyle/>
          <a:p>
            <a:r>
              <a:rPr lang="en-GB" sz="2400" dirty="0"/>
              <a:t>s42 of the Care Act,2014 prescribes our duties for protecting an adult at risk.</a:t>
            </a:r>
          </a:p>
          <a:p>
            <a:r>
              <a:rPr lang="en-GB" sz="2400" dirty="0"/>
              <a:t>An adult at risk is defined as any adult aged 18 or over who </a:t>
            </a:r>
            <a:r>
              <a:rPr lang="en-GB" sz="2400" b="0" i="0" dirty="0">
                <a:solidFill>
                  <a:srgbClr val="000000"/>
                </a:solidFill>
                <a:effectLst/>
              </a:rPr>
              <a:t>meets the following criteria:</a:t>
            </a:r>
          </a:p>
          <a:p>
            <a:pPr marL="0" indent="0" algn="l" fontAlgn="base">
              <a:buNone/>
            </a:pPr>
            <a:r>
              <a:rPr lang="en-GB" sz="2400" dirty="0">
                <a:solidFill>
                  <a:srgbClr val="000000"/>
                </a:solidFill>
              </a:rPr>
              <a:t>H</a:t>
            </a:r>
            <a:r>
              <a:rPr lang="en-GB" sz="2400" b="0" i="0" dirty="0">
                <a:solidFill>
                  <a:srgbClr val="000000"/>
                </a:solidFill>
                <a:effectLst/>
              </a:rPr>
              <a:t>as an appearance of needs for care and support (whether or not the local authority is meeting any of those needs)</a:t>
            </a:r>
          </a:p>
          <a:p>
            <a:pPr marL="0" indent="0" algn="l" fontAlgn="base">
              <a:buNone/>
            </a:pPr>
            <a:r>
              <a:rPr lang="en-GB" sz="2400" b="0" i="0" dirty="0">
                <a:solidFill>
                  <a:srgbClr val="000000"/>
                </a:solidFill>
                <a:effectLst/>
              </a:rPr>
              <a:t>Is experiencing, or at risk of, abuse or neglect</a:t>
            </a:r>
          </a:p>
          <a:p>
            <a:pPr marL="0" indent="0" algn="l" fontAlgn="base">
              <a:buNone/>
            </a:pPr>
            <a:r>
              <a:rPr lang="en-GB" sz="2400" dirty="0">
                <a:solidFill>
                  <a:srgbClr val="000000"/>
                </a:solidFill>
              </a:rPr>
              <a:t>A</a:t>
            </a:r>
            <a:r>
              <a:rPr lang="en-GB" sz="2400" b="0" i="0" dirty="0">
                <a:solidFill>
                  <a:srgbClr val="000000"/>
                </a:solidFill>
                <a:effectLst/>
              </a:rPr>
              <a:t>s a result of the appearance of those care and support needs, is unable to protect themselves from either the risk of, or the experience of, abuse or neglect.</a:t>
            </a:r>
          </a:p>
          <a:p>
            <a:pPr fontAlgn="base"/>
            <a:r>
              <a:rPr lang="en-GB" sz="2400" dirty="0">
                <a:solidFill>
                  <a:srgbClr val="000000"/>
                </a:solidFill>
              </a:rPr>
              <a:t>In South Tyneside we have a Multi-Agency Safeguarding Hub (MASH) which considers all safeguarding concerns submitted, which is multi agency in formation.</a:t>
            </a:r>
            <a:endParaRPr lang="en-GB" sz="2400" b="0" i="0" dirty="0">
              <a:solidFill>
                <a:srgbClr val="000000"/>
              </a:solidFill>
              <a:effectLst/>
            </a:endParaRPr>
          </a:p>
          <a:p>
            <a:pPr marL="0" indent="0">
              <a:buNone/>
            </a:pPr>
            <a:endParaRPr lang="en-GB" dirty="0"/>
          </a:p>
        </p:txBody>
      </p:sp>
    </p:spTree>
    <p:extLst>
      <p:ext uri="{BB962C8B-B14F-4D97-AF65-F5344CB8AC3E}">
        <p14:creationId xmlns:p14="http://schemas.microsoft.com/office/powerpoint/2010/main" val="14237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4D06-B63B-5150-E8CF-C3971922C928}"/>
              </a:ext>
            </a:extLst>
          </p:cNvPr>
          <p:cNvSpPr>
            <a:spLocks noGrp="1"/>
          </p:cNvSpPr>
          <p:nvPr>
            <p:ph type="title"/>
          </p:nvPr>
        </p:nvSpPr>
        <p:spPr>
          <a:xfrm>
            <a:off x="168348" y="205638"/>
            <a:ext cx="8295168" cy="793824"/>
          </a:xfrm>
        </p:spPr>
        <p:txBody>
          <a:bodyPr>
            <a:normAutofit/>
          </a:bodyPr>
          <a:lstStyle/>
          <a:p>
            <a:r>
              <a:rPr lang="en-GB" sz="4000" b="1" i="0" dirty="0">
                <a:solidFill>
                  <a:srgbClr val="002060"/>
                </a:solidFill>
                <a:effectLst/>
                <a:latin typeface="Aptos Black" panose="020B0004020202020204" pitchFamily="34" charset="0"/>
              </a:rPr>
              <a:t>Report a safeguarding concern</a:t>
            </a:r>
            <a:endParaRPr lang="en-GB" sz="4000" dirty="0">
              <a:solidFill>
                <a:srgbClr val="002060"/>
              </a:solidFill>
              <a:latin typeface="Aptos Black" panose="020B0004020202020204" pitchFamily="34" charset="0"/>
            </a:endParaRPr>
          </a:p>
        </p:txBody>
      </p:sp>
      <p:sp>
        <p:nvSpPr>
          <p:cNvPr id="9" name="TextBox 8">
            <a:extLst>
              <a:ext uri="{FF2B5EF4-FFF2-40B4-BE49-F238E27FC236}">
                <a16:creationId xmlns:a16="http://schemas.microsoft.com/office/drawing/2014/main" id="{DDD54C7C-DC03-DF32-75C6-CEFB6C88F95D}"/>
              </a:ext>
            </a:extLst>
          </p:cNvPr>
          <p:cNvSpPr txBox="1"/>
          <p:nvPr/>
        </p:nvSpPr>
        <p:spPr>
          <a:xfrm>
            <a:off x="264059" y="1366897"/>
            <a:ext cx="11927941" cy="2062103"/>
          </a:xfrm>
          <a:prstGeom prst="rect">
            <a:avLst/>
          </a:prstGeom>
          <a:noFill/>
        </p:spPr>
        <p:txBody>
          <a:bodyPr wrap="square">
            <a:spAutoFit/>
          </a:bodyPr>
          <a:lstStyle/>
          <a:p>
            <a:pPr algn="l" fontAlgn="base"/>
            <a:r>
              <a:rPr lang="en-GB" sz="3200" b="0" i="0" dirty="0">
                <a:solidFill>
                  <a:srgbClr val="000000"/>
                </a:solidFill>
                <a:effectLst/>
                <a:latin typeface="Aptos" panose="020B0004020202020204" pitchFamily="34" charset="0"/>
              </a:rPr>
              <a:t>If you think someone is at risk or is being abused, you should report it to South Tyneside Council:</a:t>
            </a:r>
          </a:p>
          <a:p>
            <a:pPr algn="l" fontAlgn="base"/>
            <a:r>
              <a:rPr lang="en-GB" sz="3200" b="0" i="0" u="sng" dirty="0">
                <a:solidFill>
                  <a:srgbClr val="000000"/>
                </a:solidFill>
                <a:effectLst/>
                <a:latin typeface="Aptos" panose="020B0004020202020204" pitchFamily="34" charset="0"/>
                <a:hlinkClick r:id="rId2"/>
              </a:rPr>
              <a:t>Report a concern about an adult</a:t>
            </a:r>
            <a:endParaRPr lang="en-GB" sz="3200" b="0" i="0" dirty="0">
              <a:solidFill>
                <a:srgbClr val="000000"/>
              </a:solidFill>
              <a:effectLst/>
              <a:latin typeface="Aptos" panose="020B0004020202020204" pitchFamily="34" charset="0"/>
            </a:endParaRPr>
          </a:p>
          <a:p>
            <a:pPr algn="l" fontAlgn="base"/>
            <a:r>
              <a:rPr lang="en-GB" sz="3200" b="0" i="0" u="sng" dirty="0">
                <a:solidFill>
                  <a:srgbClr val="000000"/>
                </a:solidFill>
                <a:effectLst/>
                <a:latin typeface="Aptos" panose="020B0004020202020204" pitchFamily="34" charset="0"/>
                <a:hlinkClick r:id="rId3"/>
              </a:rPr>
              <a:t>Report a concern about a child</a:t>
            </a:r>
            <a:endParaRPr lang="en-GB" sz="32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996862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E6B8-3C77-EF35-13FD-B677161EE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F7EDE-CFD9-7825-D551-7401A988F186}"/>
              </a:ext>
            </a:extLst>
          </p:cNvPr>
          <p:cNvSpPr>
            <a:spLocks noGrp="1"/>
          </p:cNvSpPr>
          <p:nvPr>
            <p:ph type="title"/>
          </p:nvPr>
        </p:nvSpPr>
        <p:spPr>
          <a:xfrm>
            <a:off x="283148" y="277933"/>
            <a:ext cx="8590221" cy="793824"/>
          </a:xfrm>
        </p:spPr>
        <p:txBody>
          <a:bodyPr>
            <a:normAutofit/>
          </a:bodyPr>
          <a:lstStyle/>
          <a:p>
            <a:r>
              <a:rPr lang="en-GB" b="1" i="0" dirty="0">
                <a:solidFill>
                  <a:srgbClr val="002060"/>
                </a:solidFill>
                <a:effectLst/>
                <a:latin typeface="Aptos Black" panose="020B0004020202020204" pitchFamily="34" charset="0"/>
              </a:rPr>
              <a:t>Contact </a:t>
            </a:r>
            <a:r>
              <a:rPr lang="en-GB" b="1" dirty="0">
                <a:solidFill>
                  <a:srgbClr val="002060"/>
                </a:solidFill>
                <a:latin typeface="Aptos Black" panose="020B0004020202020204" pitchFamily="34" charset="0"/>
              </a:rPr>
              <a:t>Adult Social Care </a:t>
            </a:r>
            <a:endParaRPr lang="en-GB" dirty="0">
              <a:solidFill>
                <a:srgbClr val="002060"/>
              </a:solidFill>
              <a:latin typeface="Aptos Black" panose="020B0004020202020204" pitchFamily="34" charset="0"/>
            </a:endParaRPr>
          </a:p>
        </p:txBody>
      </p:sp>
      <p:sp>
        <p:nvSpPr>
          <p:cNvPr id="4" name="Title 1">
            <a:extLst>
              <a:ext uri="{FF2B5EF4-FFF2-40B4-BE49-F238E27FC236}">
                <a16:creationId xmlns:a16="http://schemas.microsoft.com/office/drawing/2014/main" id="{C680412E-AE68-3104-4102-8944E3F8AD60}"/>
              </a:ext>
            </a:extLst>
          </p:cNvPr>
          <p:cNvSpPr txBox="1">
            <a:spLocks/>
          </p:cNvSpPr>
          <p:nvPr/>
        </p:nvSpPr>
        <p:spPr>
          <a:xfrm>
            <a:off x="283148" y="1727504"/>
            <a:ext cx="11221666" cy="430115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Aptos" panose="020B0004020202020204" pitchFamily="34" charset="0"/>
              </a:rPr>
              <a:t>If you need to talk to someone for advice about the right support for you, a friend or relative to live a better life our team of </a:t>
            </a:r>
            <a:r>
              <a:rPr lang="en-GB" sz="3600" b="1" dirty="0">
                <a:solidFill>
                  <a:srgbClr val="257179"/>
                </a:solidFill>
                <a:latin typeface="Aptos" panose="020B0004020202020204" pitchFamily="34" charset="0"/>
              </a:rPr>
              <a:t>Let’s Talk </a:t>
            </a:r>
            <a:r>
              <a:rPr lang="en-GB" sz="2400" dirty="0">
                <a:latin typeface="Aptos" panose="020B0004020202020204" pitchFamily="34" charset="0"/>
              </a:rPr>
              <a:t>trained advisors is here to help guide you to the right support to help you remain independent.</a:t>
            </a:r>
          </a:p>
          <a:p>
            <a:endParaRPr lang="en-GB" sz="2400" dirty="0">
              <a:latin typeface="Aptos" panose="020B0004020202020204" pitchFamily="34" charset="0"/>
            </a:endParaRPr>
          </a:p>
          <a:p>
            <a:endParaRPr lang="en-GB" sz="2400" dirty="0">
              <a:latin typeface="Aptos" panose="020B0004020202020204" pitchFamily="34" charset="0"/>
            </a:endParaRPr>
          </a:p>
          <a:p>
            <a:r>
              <a:rPr lang="en-GB" sz="2800" b="1" dirty="0">
                <a:solidFill>
                  <a:srgbClr val="257179"/>
                </a:solidFill>
                <a:latin typeface="Aptos" panose="020B0004020202020204" pitchFamily="34" charset="0"/>
              </a:rPr>
              <a:t>Get in touch online  or telephone:</a:t>
            </a:r>
          </a:p>
          <a:p>
            <a:endParaRPr lang="en-GB" sz="2800" b="1" dirty="0">
              <a:solidFill>
                <a:srgbClr val="257179"/>
              </a:solidFill>
              <a:latin typeface="Aptos" panose="020B0004020202020204" pitchFamily="34" charset="0"/>
            </a:endParaRPr>
          </a:p>
          <a:p>
            <a:r>
              <a:rPr lang="en-GB" sz="1900" b="1" dirty="0">
                <a:solidFill>
                  <a:srgbClr val="257179"/>
                </a:solidFill>
                <a:latin typeface="Aptos" panose="020B0004020202020204" pitchFamily="34" charset="0"/>
                <a:hlinkClick r:id="rId2"/>
              </a:rPr>
              <a:t>https://southtyneside.gov.uk/article/11742/Request-support-with-care-online</a:t>
            </a:r>
            <a:endParaRPr lang="en-GB" sz="1900" b="1" dirty="0">
              <a:solidFill>
                <a:srgbClr val="257179"/>
              </a:solidFill>
              <a:latin typeface="Aptos" panose="020B0004020202020204" pitchFamily="34" charset="0"/>
            </a:endParaRPr>
          </a:p>
          <a:p>
            <a:endParaRPr lang="en-GB" sz="2800" b="1" dirty="0">
              <a:solidFill>
                <a:srgbClr val="257179"/>
              </a:solidFill>
              <a:latin typeface="Aptos" panose="020B0004020202020204" pitchFamily="34" charset="0"/>
            </a:endParaRPr>
          </a:p>
          <a:p>
            <a:pPr marL="342900" indent="-342900" algn="l" fontAlgn="base">
              <a:buFont typeface="Arial" panose="020B0604020202020204" pitchFamily="34" charset="0"/>
              <a:buChar char="•"/>
            </a:pPr>
            <a:r>
              <a:rPr lang="en-GB" sz="2400" b="0" i="0" dirty="0">
                <a:solidFill>
                  <a:srgbClr val="000000"/>
                </a:solidFill>
                <a:effectLst/>
                <a:latin typeface="Aptos" panose="020B0004020202020204" pitchFamily="34" charset="0"/>
              </a:rPr>
              <a:t>0191 424 6000 - Monday to Thursday, 8.30am to 5pm and Friday, 8.30am to 4.30 pm</a:t>
            </a:r>
          </a:p>
          <a:p>
            <a:pPr algn="l" fontAlgn="base"/>
            <a:endParaRPr lang="en-GB" sz="2400" b="0" i="0" dirty="0">
              <a:solidFill>
                <a:srgbClr val="000000"/>
              </a:solidFill>
              <a:effectLst/>
              <a:latin typeface="Aptos" panose="020B0004020202020204" pitchFamily="34" charset="0"/>
            </a:endParaRPr>
          </a:p>
          <a:p>
            <a:pPr marL="342900" indent="-342900" algn="l" fontAlgn="base">
              <a:buFont typeface="Arial" panose="020B0604020202020204" pitchFamily="34" charset="0"/>
              <a:buChar char="•"/>
            </a:pPr>
            <a:r>
              <a:rPr lang="en-GB" sz="2400" b="0" i="0" dirty="0">
                <a:solidFill>
                  <a:srgbClr val="000000"/>
                </a:solidFill>
                <a:effectLst/>
                <a:latin typeface="Aptos" panose="020B0004020202020204" pitchFamily="34" charset="0"/>
              </a:rPr>
              <a:t>0191 456 2093 (In case of an emergency outside the above office hours)</a:t>
            </a:r>
          </a:p>
          <a:p>
            <a:endParaRPr lang="en-GB" sz="2800" b="1" dirty="0">
              <a:solidFill>
                <a:srgbClr val="257179"/>
              </a:solidFill>
              <a:latin typeface="Aptos" panose="020B0004020202020204" pitchFamily="34" charset="0"/>
            </a:endParaRPr>
          </a:p>
          <a:p>
            <a:endParaRPr lang="en-GB" sz="2800" b="1" dirty="0">
              <a:solidFill>
                <a:srgbClr val="257179"/>
              </a:solidFill>
              <a:latin typeface="Aptos" panose="020B0004020202020204" pitchFamily="34" charset="0"/>
            </a:endParaRPr>
          </a:p>
          <a:p>
            <a:endParaRPr lang="en-GB" sz="2400" dirty="0">
              <a:latin typeface="Aptos" panose="020B0004020202020204" pitchFamily="34" charset="0"/>
            </a:endParaRPr>
          </a:p>
        </p:txBody>
      </p:sp>
    </p:spTree>
    <p:extLst>
      <p:ext uri="{BB962C8B-B14F-4D97-AF65-F5344CB8AC3E}">
        <p14:creationId xmlns:p14="http://schemas.microsoft.com/office/powerpoint/2010/main" val="31249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FABE-E44B-B412-0C25-10B6F35C3830}"/>
            </a:ext>
          </a:extLst>
        </p:cNvPr>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E5C591D2-8F2A-DD1C-C1E6-6FB8277C65AB}"/>
              </a:ext>
            </a:extLst>
          </p:cNvPr>
          <p:cNvSpPr txBox="1">
            <a:spLocks/>
          </p:cNvSpPr>
          <p:nvPr/>
        </p:nvSpPr>
        <p:spPr>
          <a:xfrm>
            <a:off x="253409" y="1426805"/>
            <a:ext cx="11685181" cy="1333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400" dirty="0">
              <a:latin typeface="Aptos" panose="020B0004020202020204" pitchFamily="34" charset="0"/>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A6A7D927-A0D2-D332-237D-99160F57C378}"/>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13799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DEBB-6ABF-7634-D947-35654529D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ED261-1085-1BFC-E634-191843EC7EEB}"/>
              </a:ext>
            </a:extLst>
          </p:cNvPr>
          <p:cNvSpPr>
            <a:spLocks noGrp="1"/>
          </p:cNvSpPr>
          <p:nvPr>
            <p:ph type="title"/>
          </p:nvPr>
        </p:nvSpPr>
        <p:spPr>
          <a:xfrm>
            <a:off x="391632" y="152475"/>
            <a:ext cx="10515600" cy="793824"/>
          </a:xfrm>
        </p:spPr>
        <p:txBody>
          <a:bodyPr>
            <a:normAutofit/>
          </a:bodyPr>
          <a:lstStyle/>
          <a:p>
            <a:r>
              <a:rPr lang="en-GB" b="1" dirty="0">
                <a:solidFill>
                  <a:srgbClr val="002060"/>
                </a:solidFill>
                <a:latin typeface="Aptos Black" panose="020B0004020202020204" pitchFamily="34" charset="0"/>
              </a:rPr>
              <a:t>Adult Social Care – The Statue</a:t>
            </a:r>
            <a:endParaRPr lang="en-GB" dirty="0">
              <a:solidFill>
                <a:srgbClr val="002060"/>
              </a:solidFill>
              <a:latin typeface="Aptos Black" panose="020B0004020202020204" pitchFamily="34" charset="0"/>
            </a:endParaRPr>
          </a:p>
        </p:txBody>
      </p:sp>
      <p:sp>
        <p:nvSpPr>
          <p:cNvPr id="10" name="Content Placeholder 4">
            <a:extLst>
              <a:ext uri="{FF2B5EF4-FFF2-40B4-BE49-F238E27FC236}">
                <a16:creationId xmlns:a16="http://schemas.microsoft.com/office/drawing/2014/main" id="{77DA6918-7F06-2091-46D4-7E9675584D19}"/>
              </a:ext>
            </a:extLst>
          </p:cNvPr>
          <p:cNvSpPr txBox="1">
            <a:spLocks/>
          </p:cNvSpPr>
          <p:nvPr/>
        </p:nvSpPr>
        <p:spPr>
          <a:xfrm>
            <a:off x="306570" y="945286"/>
            <a:ext cx="11782649" cy="5075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sz="2000" b="0" i="0" dirty="0">
                <a:solidFill>
                  <a:srgbClr val="000000"/>
                </a:solidFill>
                <a:effectLst/>
                <a:latin typeface="Aptos" panose="020B0004020202020204" pitchFamily="34" charset="0"/>
              </a:rPr>
              <a:t>Adult Social Care provides supports to </a:t>
            </a:r>
            <a:r>
              <a:rPr lang="en-GB" sz="2000" dirty="0">
                <a:solidFill>
                  <a:srgbClr val="000000"/>
                </a:solidFill>
                <a:latin typeface="Aptos" panose="020B0004020202020204" pitchFamily="34" charset="0"/>
              </a:rPr>
              <a:t>adults 18 and over</a:t>
            </a:r>
            <a:r>
              <a:rPr lang="en-GB" sz="2000" b="0" i="0" dirty="0">
                <a:solidFill>
                  <a:srgbClr val="000000"/>
                </a:solidFill>
                <a:effectLst/>
                <a:latin typeface="Aptos" panose="020B0004020202020204" pitchFamily="34" charset="0"/>
              </a:rPr>
              <a:t> (and their carers) to stay independent and well so they can live the life they want. Our statutory duties our defined in Part 1 of The Care Act 2014 and supported by the Care and Support </a:t>
            </a:r>
            <a:r>
              <a:rPr lang="en-GB" sz="2000" dirty="0">
                <a:solidFill>
                  <a:srgbClr val="000000"/>
                </a:solidFill>
                <a:latin typeface="Aptos" panose="020B0004020202020204" pitchFamily="34" charset="0"/>
              </a:rPr>
              <a:t>S</a:t>
            </a:r>
            <a:r>
              <a:rPr lang="en-GB" sz="2000" b="0" i="0" dirty="0">
                <a:solidFill>
                  <a:srgbClr val="000000"/>
                </a:solidFill>
                <a:effectLst/>
                <a:latin typeface="Aptos" panose="020B0004020202020204" pitchFamily="34" charset="0"/>
              </a:rPr>
              <a:t>tatutory </a:t>
            </a:r>
            <a:r>
              <a:rPr lang="en-GB" sz="2000" dirty="0">
                <a:solidFill>
                  <a:srgbClr val="000000"/>
                </a:solidFill>
                <a:latin typeface="Aptos" panose="020B0004020202020204" pitchFamily="34" charset="0"/>
              </a:rPr>
              <a:t>G</a:t>
            </a:r>
            <a:r>
              <a:rPr lang="en-GB" sz="2000" b="0" i="0" dirty="0">
                <a:solidFill>
                  <a:srgbClr val="000000"/>
                </a:solidFill>
                <a:effectLst/>
                <a:latin typeface="Aptos" panose="020B0004020202020204" pitchFamily="34" charset="0"/>
              </a:rPr>
              <a:t>uidance</a:t>
            </a:r>
            <a:r>
              <a:rPr lang="en-GB" sz="2000" dirty="0">
                <a:solidFill>
                  <a:srgbClr val="000000"/>
                </a:solidFill>
                <a:latin typeface="Aptos" panose="020B0004020202020204" pitchFamily="34" charset="0"/>
              </a:rPr>
              <a:t>, 2015.</a:t>
            </a:r>
          </a:p>
          <a:p>
            <a:pPr marL="0" indent="0" algn="l" fontAlgn="base">
              <a:buNone/>
            </a:pPr>
            <a:r>
              <a:rPr lang="en-GB" sz="2000" dirty="0">
                <a:solidFill>
                  <a:srgbClr val="000000"/>
                </a:solidFill>
                <a:latin typeface="Aptos" panose="020B0004020202020204" pitchFamily="34" charset="0"/>
              </a:rPr>
              <a:t>There are many different pieces of Statue, Statutory Guidance and Legislation which Adult Social Care are required to adhere to. These in the main include:</a:t>
            </a:r>
          </a:p>
          <a:p>
            <a:pPr marL="0" indent="0" algn="l" fontAlgn="base">
              <a:buNone/>
            </a:pPr>
            <a:r>
              <a:rPr lang="en-GB" sz="2000" dirty="0">
                <a:solidFill>
                  <a:srgbClr val="000000"/>
                </a:solidFill>
                <a:latin typeface="Aptos" panose="020B0004020202020204" pitchFamily="34" charset="0"/>
              </a:rPr>
              <a:t>Mental Health Act, 1983</a:t>
            </a:r>
          </a:p>
          <a:p>
            <a:pPr marL="0" indent="0" algn="l" fontAlgn="base">
              <a:buNone/>
            </a:pPr>
            <a:r>
              <a:rPr lang="en-GB" sz="2000" dirty="0">
                <a:solidFill>
                  <a:srgbClr val="000000"/>
                </a:solidFill>
                <a:latin typeface="Aptos" panose="020B0004020202020204" pitchFamily="34" charset="0"/>
              </a:rPr>
              <a:t>Human Rights Act, 1998</a:t>
            </a:r>
          </a:p>
          <a:p>
            <a:pPr marL="0" indent="0" algn="l" fontAlgn="base">
              <a:buNone/>
            </a:pPr>
            <a:r>
              <a:rPr lang="en-GB" sz="2000" dirty="0">
                <a:solidFill>
                  <a:srgbClr val="000000"/>
                </a:solidFill>
                <a:latin typeface="Aptos" panose="020B0004020202020204" pitchFamily="34" charset="0"/>
              </a:rPr>
              <a:t>Mental Capacity Act, 2005</a:t>
            </a:r>
          </a:p>
          <a:p>
            <a:pPr marL="0" indent="0" algn="l" fontAlgn="base">
              <a:buNone/>
            </a:pPr>
            <a:r>
              <a:rPr lang="en-GB" sz="2000" dirty="0">
                <a:solidFill>
                  <a:srgbClr val="000000"/>
                </a:solidFill>
                <a:latin typeface="Aptos" panose="020B0004020202020204" pitchFamily="34" charset="0"/>
              </a:rPr>
              <a:t>The Care Act, 2014</a:t>
            </a:r>
          </a:p>
          <a:p>
            <a:pPr marL="0" indent="0" algn="l" fontAlgn="base">
              <a:buNone/>
            </a:pPr>
            <a:r>
              <a:rPr lang="en-GB" sz="2000" b="0" i="0" dirty="0">
                <a:solidFill>
                  <a:srgbClr val="000000"/>
                </a:solidFill>
                <a:effectLst/>
                <a:latin typeface="Aptos" panose="020B0004020202020204" pitchFamily="34" charset="0"/>
              </a:rPr>
              <a:t>Care and Support </a:t>
            </a:r>
            <a:r>
              <a:rPr lang="en-GB" sz="2000" dirty="0">
                <a:solidFill>
                  <a:srgbClr val="000000"/>
                </a:solidFill>
                <a:latin typeface="Aptos" panose="020B0004020202020204" pitchFamily="34" charset="0"/>
              </a:rPr>
              <a:t>S</a:t>
            </a:r>
            <a:r>
              <a:rPr lang="en-GB" sz="2000" b="0" i="0" dirty="0">
                <a:solidFill>
                  <a:srgbClr val="000000"/>
                </a:solidFill>
                <a:effectLst/>
                <a:latin typeface="Aptos" panose="020B0004020202020204" pitchFamily="34" charset="0"/>
              </a:rPr>
              <a:t>tatutory </a:t>
            </a:r>
            <a:r>
              <a:rPr lang="en-GB" sz="2000" dirty="0">
                <a:solidFill>
                  <a:srgbClr val="000000"/>
                </a:solidFill>
                <a:latin typeface="Aptos" panose="020B0004020202020204" pitchFamily="34" charset="0"/>
              </a:rPr>
              <a:t>G</a:t>
            </a:r>
            <a:r>
              <a:rPr lang="en-GB" sz="2000" b="0" i="0" dirty="0">
                <a:solidFill>
                  <a:srgbClr val="000000"/>
                </a:solidFill>
                <a:effectLst/>
                <a:latin typeface="Aptos" panose="020B0004020202020204" pitchFamily="34" charset="0"/>
              </a:rPr>
              <a:t>uidance</a:t>
            </a:r>
            <a:r>
              <a:rPr lang="en-GB" sz="2000" dirty="0">
                <a:solidFill>
                  <a:srgbClr val="000000"/>
                </a:solidFill>
                <a:latin typeface="Aptos" panose="020B0004020202020204" pitchFamily="34" charset="0"/>
              </a:rPr>
              <a:t>, 2015</a:t>
            </a:r>
          </a:p>
          <a:p>
            <a:pPr marL="0" indent="0" fontAlgn="base">
              <a:buNone/>
            </a:pPr>
            <a:r>
              <a:rPr lang="en-GB" sz="2000" i="0" dirty="0">
                <a:solidFill>
                  <a:srgbClr val="0B0C0C"/>
                </a:solidFill>
                <a:effectLst/>
                <a:latin typeface="Aptos" panose="020B0004020202020204" pitchFamily="34" charset="0"/>
              </a:rPr>
              <a:t>Hospital Discharge and Community Support Guidance, 2022</a:t>
            </a:r>
          </a:p>
          <a:p>
            <a:pPr marL="0" indent="0" fontAlgn="base">
              <a:buNone/>
            </a:pPr>
            <a:r>
              <a:rPr lang="en-GB" sz="2000" dirty="0">
                <a:solidFill>
                  <a:srgbClr val="0B0C0C"/>
                </a:solidFill>
                <a:latin typeface="Aptos" panose="020B0004020202020204" pitchFamily="34" charset="0"/>
              </a:rPr>
              <a:t>Health and Social Care Act, 2022 – including CQC Assessment</a:t>
            </a:r>
            <a:endParaRPr lang="en-GB" sz="2000" i="0" dirty="0">
              <a:solidFill>
                <a:srgbClr val="0B0C0C"/>
              </a:solidFill>
              <a:effectLst/>
              <a:latin typeface="Aptos" panose="020B0004020202020204" pitchFamily="34" charset="0"/>
            </a:endParaRPr>
          </a:p>
          <a:p>
            <a:pPr marL="0" indent="0" algn="l" fontAlgn="base">
              <a:buNone/>
            </a:pPr>
            <a:endParaRPr lang="en-GB" sz="2200" dirty="0">
              <a:solidFill>
                <a:srgbClr val="000000"/>
              </a:solidFill>
              <a:latin typeface="Aptos" panose="020B0004020202020204" pitchFamily="34" charset="0"/>
            </a:endParaRPr>
          </a:p>
          <a:p>
            <a:pPr marL="0" indent="0" algn="l" fontAlgn="base">
              <a:buNone/>
            </a:pPr>
            <a:endParaRPr lang="en-GB" sz="2200" b="0" i="0" dirty="0">
              <a:solidFill>
                <a:srgbClr val="000000"/>
              </a:solidFill>
              <a:effectLst/>
              <a:latin typeface="Aptos" panose="020B0004020202020204" pitchFamily="34" charset="0"/>
            </a:endParaRPr>
          </a:p>
          <a:p>
            <a:pPr marL="0" indent="0" algn="l" fontAlgn="base">
              <a:buNone/>
            </a:pPr>
            <a:endParaRPr lang="en-GB" sz="22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318578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079C-B1D1-B213-2DA6-FA5E969E6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66071-5F51-0397-8708-A69798AFD931}"/>
              </a:ext>
            </a:extLst>
          </p:cNvPr>
          <p:cNvSpPr>
            <a:spLocks noGrp="1"/>
          </p:cNvSpPr>
          <p:nvPr>
            <p:ph type="title"/>
          </p:nvPr>
        </p:nvSpPr>
        <p:spPr>
          <a:xfrm>
            <a:off x="391632" y="152474"/>
            <a:ext cx="10515600" cy="792811"/>
          </a:xfrm>
        </p:spPr>
        <p:txBody>
          <a:bodyPr>
            <a:normAutofit fontScale="90000"/>
          </a:bodyPr>
          <a:lstStyle/>
          <a:p>
            <a:br>
              <a:rPr lang="en-GB" sz="4400" b="1" i="0" dirty="0">
                <a:solidFill>
                  <a:srgbClr val="002060"/>
                </a:solidFill>
                <a:effectLst/>
                <a:latin typeface="Aptos Black" panose="020B0004020202020204" pitchFamily="34" charset="0"/>
              </a:rPr>
            </a:br>
            <a:br>
              <a:rPr lang="en-GB" sz="4400" b="1" i="0" dirty="0">
                <a:solidFill>
                  <a:srgbClr val="002060"/>
                </a:solidFill>
                <a:effectLst/>
                <a:latin typeface="Aptos Black" panose="020B0004020202020204" pitchFamily="34" charset="0"/>
              </a:rPr>
            </a:br>
            <a:br>
              <a:rPr lang="en-GB" sz="4400" b="1" i="0" dirty="0">
                <a:solidFill>
                  <a:srgbClr val="002060"/>
                </a:solidFill>
                <a:effectLst/>
                <a:latin typeface="Aptos Black" panose="020B0004020202020204" pitchFamily="34" charset="0"/>
              </a:rPr>
            </a:br>
            <a:br>
              <a:rPr lang="en-GB" sz="4400" b="1" i="0" dirty="0">
                <a:solidFill>
                  <a:srgbClr val="002060"/>
                </a:solidFill>
                <a:effectLst/>
                <a:latin typeface="Aptos Black" panose="020B0004020202020204" pitchFamily="34" charset="0"/>
              </a:rPr>
            </a:br>
            <a:br>
              <a:rPr lang="en-GB" sz="4400" b="1" i="0" dirty="0">
                <a:solidFill>
                  <a:srgbClr val="002060"/>
                </a:solidFill>
                <a:effectLst/>
                <a:latin typeface="Aptos Black" panose="020B0004020202020204" pitchFamily="34" charset="0"/>
              </a:rPr>
            </a:br>
            <a:br>
              <a:rPr lang="en-GB" b="1" dirty="0">
                <a:solidFill>
                  <a:srgbClr val="002060"/>
                </a:solidFill>
                <a:latin typeface="Aptos Black" panose="020B0004020202020204" pitchFamily="34" charset="0"/>
              </a:rPr>
            </a:br>
            <a:br>
              <a:rPr lang="en-GB" b="1" dirty="0">
                <a:solidFill>
                  <a:srgbClr val="002060"/>
                </a:solidFill>
                <a:latin typeface="Aptos Black" panose="020B0004020202020204" pitchFamily="34" charset="0"/>
              </a:rPr>
            </a:br>
            <a:br>
              <a:rPr lang="en-GB" b="1" dirty="0">
                <a:solidFill>
                  <a:srgbClr val="002060"/>
                </a:solidFill>
                <a:latin typeface="Aptos Black" panose="020B0004020202020204" pitchFamily="34" charset="0"/>
              </a:rPr>
            </a:br>
            <a:br>
              <a:rPr lang="en-GB" b="1" dirty="0">
                <a:solidFill>
                  <a:srgbClr val="002060"/>
                </a:solidFill>
                <a:latin typeface="Aptos Black" panose="020B0004020202020204" pitchFamily="34" charset="0"/>
              </a:rPr>
            </a:br>
            <a:r>
              <a:rPr lang="en-GB" sz="4400" b="1" i="0" dirty="0">
                <a:solidFill>
                  <a:srgbClr val="002060"/>
                </a:solidFill>
                <a:effectLst/>
                <a:latin typeface="Aptos Black" panose="020B0004020202020204" pitchFamily="34" charset="0"/>
              </a:rPr>
              <a:t>Adult Social Care and Partnerships</a:t>
            </a:r>
            <a:r>
              <a:rPr lang="en-GB" b="1" dirty="0">
                <a:solidFill>
                  <a:srgbClr val="002060"/>
                </a:solidFill>
                <a:latin typeface="Aptos Black" panose="020B0004020202020204" pitchFamily="34" charset="0"/>
              </a:rPr>
              <a:t>:</a:t>
            </a:r>
            <a:br>
              <a:rPr lang="en-GB" b="1" dirty="0">
                <a:solidFill>
                  <a:srgbClr val="002060"/>
                </a:solidFill>
                <a:latin typeface="Aptos Black" panose="020B0004020202020204" pitchFamily="34" charset="0"/>
              </a:rPr>
            </a:br>
            <a:br>
              <a:rPr lang="en-GB" b="1" dirty="0">
                <a:solidFill>
                  <a:srgbClr val="002060"/>
                </a:solidFill>
                <a:latin typeface="Aptos Black" panose="020B0004020202020204" pitchFamily="34" charset="0"/>
              </a:rPr>
            </a:br>
            <a:r>
              <a:rPr lang="en-GB" sz="2200" dirty="0">
                <a:latin typeface="Aptos "/>
              </a:rPr>
              <a:t>Adult Social Care encompasses many different components to support people to live safe and well. Alongside this the Health and Social Care Act 2022, as well as the Care Act, 2014 enable Adult Social Care to integrated and work in partnership with system partners.</a:t>
            </a:r>
            <a:br>
              <a:rPr lang="en-GB" sz="2200" dirty="0">
                <a:latin typeface="Aptos "/>
              </a:rPr>
            </a:br>
            <a:br>
              <a:rPr lang="en-GB" sz="2200" dirty="0">
                <a:latin typeface="Aptos "/>
              </a:rPr>
            </a:br>
            <a:r>
              <a:rPr lang="en-GB" sz="2200" dirty="0">
                <a:latin typeface="Aptos "/>
              </a:rPr>
              <a:t>Adult Social Care works with other parts of the Council such as Children’s Services, Housing and Public Health to obtain the very best outcomes for people.</a:t>
            </a:r>
            <a:br>
              <a:rPr lang="en-GB" sz="2200" dirty="0">
                <a:latin typeface="Aptos "/>
              </a:rPr>
            </a:br>
            <a:br>
              <a:rPr lang="en-GB" sz="2200" dirty="0">
                <a:latin typeface="Aptos "/>
              </a:rPr>
            </a:br>
            <a:r>
              <a:rPr lang="en-GB" sz="2200" dirty="0">
                <a:latin typeface="Aptos "/>
              </a:rPr>
              <a:t>Adult Social Care also works with Health partners, the VCSE system and partner organisations to ensure joined up and cohesive services are provided to people to meet their needs.</a:t>
            </a:r>
            <a:br>
              <a:rPr lang="en-GB" sz="2200" dirty="0">
                <a:latin typeface="Aptos "/>
              </a:rPr>
            </a:br>
            <a:br>
              <a:rPr lang="en-GB" sz="2200" dirty="0">
                <a:latin typeface="Aptos "/>
              </a:rPr>
            </a:br>
            <a:r>
              <a:rPr lang="en-GB" sz="2200" dirty="0">
                <a:latin typeface="Aptos "/>
              </a:rPr>
              <a:t>Some examples of these are working with:</a:t>
            </a:r>
            <a:br>
              <a:rPr lang="en-GB" sz="2200" dirty="0">
                <a:latin typeface="Aptos "/>
              </a:rPr>
            </a:br>
            <a:br>
              <a:rPr lang="en-GB" sz="2200" dirty="0">
                <a:latin typeface="Aptos "/>
              </a:rPr>
            </a:br>
            <a:r>
              <a:rPr lang="en-GB" sz="2200" dirty="0">
                <a:latin typeface="Aptos "/>
              </a:rPr>
              <a:t>The ICB/ICS including Hospital Trusts, Mental Health Trusts and Primary care</a:t>
            </a:r>
            <a:br>
              <a:rPr lang="en-GB" sz="2200" dirty="0">
                <a:latin typeface="Aptos "/>
              </a:rPr>
            </a:br>
            <a:r>
              <a:rPr lang="en-GB" sz="2200" dirty="0">
                <a:latin typeface="Aptos "/>
              </a:rPr>
              <a:t>The Police</a:t>
            </a:r>
            <a:br>
              <a:rPr lang="en-GB" sz="2200" dirty="0">
                <a:latin typeface="Aptos "/>
              </a:rPr>
            </a:br>
            <a:r>
              <a:rPr lang="en-GB" sz="2200" dirty="0">
                <a:latin typeface="Aptos "/>
              </a:rPr>
              <a:t>Tyne and Wear Fire Rescue Service</a:t>
            </a:r>
            <a:br>
              <a:rPr lang="en-GB" sz="2200" dirty="0">
                <a:latin typeface="Aptos "/>
              </a:rPr>
            </a:br>
            <a:r>
              <a:rPr lang="en-GB" sz="2200" dirty="0">
                <a:latin typeface="Aptos "/>
              </a:rPr>
              <a:t>South Tyneside Recovery Service</a:t>
            </a:r>
            <a:br>
              <a:rPr lang="en-GB" sz="2200" dirty="0">
                <a:latin typeface="Aptos "/>
              </a:rPr>
            </a:br>
            <a:r>
              <a:rPr lang="en-GB" sz="2200" dirty="0">
                <a:latin typeface="Aptos "/>
              </a:rPr>
              <a:t>RESTART</a:t>
            </a:r>
            <a:br>
              <a:rPr lang="en-GB" sz="2200" dirty="0">
                <a:solidFill>
                  <a:srgbClr val="002060"/>
                </a:solidFill>
                <a:latin typeface="Aptos "/>
              </a:rPr>
            </a:br>
            <a:br>
              <a:rPr lang="en-GB" sz="2400" dirty="0">
                <a:solidFill>
                  <a:srgbClr val="002060"/>
                </a:solidFill>
                <a:latin typeface="Aptos "/>
              </a:rPr>
            </a:br>
            <a:endParaRPr lang="en-GB" dirty="0">
              <a:solidFill>
                <a:srgbClr val="002060"/>
              </a:solidFill>
              <a:latin typeface="Aptos Black" panose="020B0004020202020204" pitchFamily="34" charset="0"/>
            </a:endParaRPr>
          </a:p>
        </p:txBody>
      </p:sp>
      <p:sp>
        <p:nvSpPr>
          <p:cNvPr id="10" name="Content Placeholder 4">
            <a:extLst>
              <a:ext uri="{FF2B5EF4-FFF2-40B4-BE49-F238E27FC236}">
                <a16:creationId xmlns:a16="http://schemas.microsoft.com/office/drawing/2014/main" id="{0EDA952B-A9E1-9B15-2FD8-EC93AE9968C7}"/>
              </a:ext>
            </a:extLst>
          </p:cNvPr>
          <p:cNvSpPr txBox="1">
            <a:spLocks/>
          </p:cNvSpPr>
          <p:nvPr/>
        </p:nvSpPr>
        <p:spPr>
          <a:xfrm>
            <a:off x="306570" y="945285"/>
            <a:ext cx="11782649" cy="1379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endParaRPr lang="en-GB" sz="24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416414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196A-3D9F-C41A-06C1-BE70E41C23CD}"/>
              </a:ext>
            </a:extLst>
          </p:cNvPr>
          <p:cNvSpPr>
            <a:spLocks noGrp="1"/>
          </p:cNvSpPr>
          <p:nvPr>
            <p:ph type="title"/>
          </p:nvPr>
        </p:nvSpPr>
        <p:spPr/>
        <p:txBody>
          <a:bodyPr/>
          <a:lstStyle/>
          <a:p>
            <a:r>
              <a:rPr lang="en-GB" sz="4400" b="1" i="0" dirty="0">
                <a:solidFill>
                  <a:srgbClr val="002060"/>
                </a:solidFill>
                <a:effectLst/>
                <a:latin typeface="Aptos Black" panose="020B0004020202020204" pitchFamily="34" charset="0"/>
              </a:rPr>
              <a:t>What does Adult Social Care do? </a:t>
            </a:r>
            <a:endParaRPr lang="en-GB" b="1" dirty="0">
              <a:solidFill>
                <a:srgbClr val="002060"/>
              </a:solidFill>
            </a:endParaRPr>
          </a:p>
        </p:txBody>
      </p:sp>
      <p:sp>
        <p:nvSpPr>
          <p:cNvPr id="3" name="Content Placeholder 2">
            <a:extLst>
              <a:ext uri="{FF2B5EF4-FFF2-40B4-BE49-F238E27FC236}">
                <a16:creationId xmlns:a16="http://schemas.microsoft.com/office/drawing/2014/main" id="{4B853E34-E968-5F8B-376D-3ED87DBF0F7E}"/>
              </a:ext>
            </a:extLst>
          </p:cNvPr>
          <p:cNvSpPr>
            <a:spLocks noGrp="1"/>
          </p:cNvSpPr>
          <p:nvPr>
            <p:ph idx="1"/>
          </p:nvPr>
        </p:nvSpPr>
        <p:spPr>
          <a:xfrm>
            <a:off x="755072" y="1362487"/>
            <a:ext cx="10515600" cy="4351338"/>
          </a:xfrm>
        </p:spPr>
        <p:txBody>
          <a:bodyPr>
            <a:normAutofit/>
          </a:bodyPr>
          <a:lstStyle/>
          <a:p>
            <a:pPr marL="0" indent="0" algn="l" fontAlgn="base">
              <a:buNone/>
            </a:pPr>
            <a:r>
              <a:rPr lang="en-GB" sz="2800" b="1" i="0" dirty="0">
                <a:solidFill>
                  <a:srgbClr val="257179"/>
                </a:solidFill>
                <a:effectLst/>
                <a:latin typeface="Aptos" panose="020B0004020202020204" pitchFamily="34" charset="0"/>
              </a:rPr>
              <a:t>What we do</a:t>
            </a:r>
          </a:p>
          <a:p>
            <a:pPr marL="0" indent="0" algn="l" fontAlgn="base">
              <a:buNone/>
            </a:pPr>
            <a:r>
              <a:rPr lang="en-GB" sz="2400" b="0" i="0" dirty="0">
                <a:solidFill>
                  <a:srgbClr val="000000"/>
                </a:solidFill>
                <a:effectLst/>
                <a:latin typeface="Aptos" panose="020B0004020202020204" pitchFamily="34" charset="0"/>
              </a:rPr>
              <a:t>We aim to help people stay independent by:</a:t>
            </a:r>
          </a:p>
          <a:p>
            <a:pPr algn="l" fontAlgn="base"/>
            <a:r>
              <a:rPr lang="en-GB" sz="2400" dirty="0">
                <a:solidFill>
                  <a:srgbClr val="000000"/>
                </a:solidFill>
                <a:latin typeface="Aptos" panose="020B0004020202020204" pitchFamily="34" charset="0"/>
              </a:rPr>
              <a:t>L</a:t>
            </a:r>
            <a:r>
              <a:rPr lang="en-GB" sz="2400" b="0" i="0" dirty="0">
                <a:solidFill>
                  <a:srgbClr val="000000"/>
                </a:solidFill>
                <a:effectLst/>
                <a:latin typeface="Aptos" panose="020B0004020202020204" pitchFamily="34" charset="0"/>
              </a:rPr>
              <a:t>ooking at what people can do rather than what they can't do</a:t>
            </a:r>
          </a:p>
          <a:p>
            <a:pPr algn="l" fontAlgn="base"/>
            <a:r>
              <a:rPr lang="en-GB" sz="2400" b="0" i="0" dirty="0">
                <a:solidFill>
                  <a:srgbClr val="000000"/>
                </a:solidFill>
                <a:effectLst/>
                <a:latin typeface="Aptos" panose="020B0004020202020204" pitchFamily="34" charset="0"/>
              </a:rPr>
              <a:t>Having </a:t>
            </a:r>
            <a:r>
              <a:rPr lang="en-GB" sz="2400" b="0" i="0" u="sng" dirty="0">
                <a:solidFill>
                  <a:srgbClr val="000000"/>
                </a:solidFill>
                <a:effectLst/>
                <a:latin typeface="Aptos" panose="020B0004020202020204" pitchFamily="34" charset="0"/>
                <a:hlinkClick r:id="rId2"/>
              </a:rPr>
              <a:t>conversations</a:t>
            </a:r>
            <a:r>
              <a:rPr lang="en-GB" sz="2400" b="0" i="0" dirty="0">
                <a:solidFill>
                  <a:srgbClr val="000000"/>
                </a:solidFill>
                <a:effectLst/>
                <a:latin typeface="Aptos" panose="020B0004020202020204" pitchFamily="34" charset="0"/>
              </a:rPr>
              <a:t> with people, rather than focusing on assessment questions from a script</a:t>
            </a:r>
          </a:p>
          <a:p>
            <a:pPr algn="l" fontAlgn="base"/>
            <a:r>
              <a:rPr lang="en-GB" sz="2400" b="0" i="0" dirty="0">
                <a:solidFill>
                  <a:srgbClr val="000000"/>
                </a:solidFill>
                <a:effectLst/>
                <a:latin typeface="Aptos" panose="020B0004020202020204" pitchFamily="34" charset="0"/>
              </a:rPr>
              <a:t>Understanding what is most important to the person, their concerns, what they have already tried and what might be the best next steps</a:t>
            </a:r>
          </a:p>
          <a:p>
            <a:pPr algn="l" fontAlgn="base"/>
            <a:r>
              <a:rPr lang="en-GB" sz="2400" dirty="0">
                <a:solidFill>
                  <a:srgbClr val="000000"/>
                </a:solidFill>
                <a:latin typeface="Aptos" panose="020B0004020202020204" pitchFamily="34" charset="0"/>
              </a:rPr>
              <a:t>W</a:t>
            </a:r>
            <a:r>
              <a:rPr lang="en-GB" sz="2400" b="0" i="0" dirty="0">
                <a:solidFill>
                  <a:srgbClr val="000000"/>
                </a:solidFill>
                <a:effectLst/>
                <a:latin typeface="Aptos" panose="020B0004020202020204" pitchFamily="34" charset="0"/>
              </a:rPr>
              <a:t>orking with people as experts in their own lives, listening carefully to 'what matters' to them rather than 'what's the matter' with them.</a:t>
            </a:r>
          </a:p>
          <a:p>
            <a:pPr algn="l" fontAlgn="base"/>
            <a:r>
              <a:rPr lang="en-GB" sz="2400" dirty="0">
                <a:solidFill>
                  <a:srgbClr val="000000"/>
                </a:solidFill>
                <a:latin typeface="Aptos" panose="020B0004020202020204" pitchFamily="34" charset="0"/>
              </a:rPr>
              <a:t>B</a:t>
            </a:r>
            <a:r>
              <a:rPr lang="en-GB" sz="2400" b="0" i="0" dirty="0">
                <a:solidFill>
                  <a:srgbClr val="000000"/>
                </a:solidFill>
                <a:effectLst/>
                <a:latin typeface="Aptos" panose="020B0004020202020204" pitchFamily="34" charset="0"/>
              </a:rPr>
              <a:t>eing creative and helping people to build upon their strengths</a:t>
            </a:r>
            <a:endParaRPr lang="en-GB" sz="2400" dirty="0"/>
          </a:p>
        </p:txBody>
      </p:sp>
    </p:spTree>
    <p:extLst>
      <p:ext uri="{BB962C8B-B14F-4D97-AF65-F5344CB8AC3E}">
        <p14:creationId xmlns:p14="http://schemas.microsoft.com/office/powerpoint/2010/main" val="302560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AD6B-34A0-AA20-0700-58E7E0DE0CD3}"/>
              </a:ext>
            </a:extLst>
          </p:cNvPr>
          <p:cNvSpPr>
            <a:spLocks noGrp="1"/>
          </p:cNvSpPr>
          <p:nvPr>
            <p:ph type="title"/>
          </p:nvPr>
        </p:nvSpPr>
        <p:spPr>
          <a:xfrm>
            <a:off x="168349" y="11276"/>
            <a:ext cx="10515600" cy="761926"/>
          </a:xfrm>
        </p:spPr>
        <p:txBody>
          <a:bodyPr/>
          <a:lstStyle/>
          <a:p>
            <a:pPr algn="l" fontAlgn="base"/>
            <a:r>
              <a:rPr lang="en-GB" b="1" i="0" dirty="0">
                <a:solidFill>
                  <a:srgbClr val="002060"/>
                </a:solidFill>
                <a:effectLst/>
                <a:latin typeface="Aptos Black" panose="020B0004020202020204" pitchFamily="34" charset="0"/>
              </a:rPr>
              <a:t>Who can get support?</a:t>
            </a:r>
          </a:p>
        </p:txBody>
      </p:sp>
      <p:sp>
        <p:nvSpPr>
          <p:cNvPr id="3" name="Content Placeholder 2">
            <a:extLst>
              <a:ext uri="{FF2B5EF4-FFF2-40B4-BE49-F238E27FC236}">
                <a16:creationId xmlns:a16="http://schemas.microsoft.com/office/drawing/2014/main" id="{64B1F0DD-1DDD-7AD6-0830-1CBCA1676A57}"/>
              </a:ext>
            </a:extLst>
          </p:cNvPr>
          <p:cNvSpPr>
            <a:spLocks noGrp="1"/>
          </p:cNvSpPr>
          <p:nvPr>
            <p:ph idx="1"/>
          </p:nvPr>
        </p:nvSpPr>
        <p:spPr>
          <a:xfrm>
            <a:off x="168349" y="773202"/>
            <a:ext cx="6956728" cy="2348875"/>
          </a:xfrm>
        </p:spPr>
        <p:txBody>
          <a:bodyPr>
            <a:noAutofit/>
          </a:bodyPr>
          <a:lstStyle/>
          <a:p>
            <a:pPr marL="0" indent="0" fontAlgn="base">
              <a:buNone/>
            </a:pPr>
            <a:r>
              <a:rPr lang="en-GB" sz="2400" b="1" i="0" dirty="0">
                <a:solidFill>
                  <a:srgbClr val="257179"/>
                </a:solidFill>
                <a:effectLst/>
                <a:latin typeface="Aptos Black" panose="020B0004020202020204" pitchFamily="34" charset="0"/>
              </a:rPr>
              <a:t>Adult Social Care can support:</a:t>
            </a:r>
          </a:p>
          <a:p>
            <a:pPr fontAlgn="base"/>
            <a:r>
              <a:rPr lang="en-GB" sz="2200" b="0" i="0" dirty="0">
                <a:solidFill>
                  <a:srgbClr val="000000"/>
                </a:solidFill>
                <a:effectLst/>
                <a:latin typeface="Aptos" panose="020B0004020202020204" pitchFamily="34" charset="0"/>
              </a:rPr>
              <a:t>any adult with a physical, learning or mental disability</a:t>
            </a:r>
          </a:p>
          <a:p>
            <a:pPr fontAlgn="base"/>
            <a:r>
              <a:rPr lang="en-GB" sz="2200" b="0" i="0" dirty="0">
                <a:solidFill>
                  <a:srgbClr val="000000"/>
                </a:solidFill>
                <a:effectLst/>
                <a:latin typeface="Aptos" panose="020B0004020202020204" pitchFamily="34" charset="0"/>
              </a:rPr>
              <a:t>any adult with a physical or mental illness</a:t>
            </a:r>
          </a:p>
          <a:p>
            <a:pPr fontAlgn="base"/>
            <a:r>
              <a:rPr lang="en-GB" sz="2200" b="0" i="0" dirty="0">
                <a:solidFill>
                  <a:srgbClr val="000000"/>
                </a:solidFill>
                <a:effectLst/>
                <a:latin typeface="Aptos" panose="020B0004020202020204" pitchFamily="34" charset="0"/>
              </a:rPr>
              <a:t>people who care for them</a:t>
            </a:r>
          </a:p>
          <a:p>
            <a:pPr marL="0" indent="0">
              <a:buNone/>
            </a:pPr>
            <a:endParaRPr lang="en-GB" b="0" i="0" dirty="0">
              <a:solidFill>
                <a:srgbClr val="333F48"/>
              </a:solidFill>
              <a:effectLst/>
              <a:latin typeface="Aptos" panose="020B0004020202020204" pitchFamily="34" charset="0"/>
            </a:endParaRPr>
          </a:p>
        </p:txBody>
      </p:sp>
      <p:sp>
        <p:nvSpPr>
          <p:cNvPr id="5" name="TextBox 4">
            <a:extLst>
              <a:ext uri="{FF2B5EF4-FFF2-40B4-BE49-F238E27FC236}">
                <a16:creationId xmlns:a16="http://schemas.microsoft.com/office/drawing/2014/main" id="{5B035775-7173-4FE5-B74C-8771293E2D54}"/>
              </a:ext>
            </a:extLst>
          </p:cNvPr>
          <p:cNvSpPr txBox="1"/>
          <p:nvPr/>
        </p:nvSpPr>
        <p:spPr>
          <a:xfrm>
            <a:off x="168349" y="2532527"/>
            <a:ext cx="6956728" cy="3200876"/>
          </a:xfrm>
          <a:prstGeom prst="rect">
            <a:avLst/>
          </a:prstGeom>
          <a:noFill/>
        </p:spPr>
        <p:txBody>
          <a:bodyPr wrap="square">
            <a:spAutoFit/>
          </a:bodyPr>
          <a:lstStyle/>
          <a:p>
            <a:pPr algn="l" fontAlgn="base"/>
            <a:r>
              <a:rPr lang="en-GB" sz="2400" b="1" i="0" dirty="0">
                <a:solidFill>
                  <a:srgbClr val="257179"/>
                </a:solidFill>
                <a:effectLst/>
                <a:latin typeface="Aptos Black" panose="020B0004020202020204" pitchFamily="34" charset="0"/>
              </a:rPr>
              <a:t>Types of care</a:t>
            </a:r>
          </a:p>
          <a:p>
            <a:pPr algn="l" fontAlgn="base"/>
            <a:r>
              <a:rPr lang="en-GB" sz="2200" b="0" i="0" dirty="0">
                <a:solidFill>
                  <a:srgbClr val="000000"/>
                </a:solidFill>
                <a:effectLst/>
                <a:latin typeface="Aptos" panose="020B0004020202020204" pitchFamily="34" charset="0"/>
              </a:rPr>
              <a:t>Social care is often broken down into two categories of short-term and long-term care:</a:t>
            </a:r>
          </a:p>
          <a:p>
            <a:pPr marL="342900" indent="-342900" algn="l" fontAlgn="base">
              <a:buFont typeface="Arial" panose="020B0604020202020204" pitchFamily="34" charset="0"/>
              <a:buChar char="•"/>
            </a:pPr>
            <a:r>
              <a:rPr lang="en-GB" sz="2200" b="1" i="0" dirty="0">
                <a:solidFill>
                  <a:srgbClr val="000000"/>
                </a:solidFill>
                <a:effectLst/>
                <a:latin typeface="Aptos" panose="020B0004020202020204" pitchFamily="34" charset="0"/>
              </a:rPr>
              <a:t>Short-term care</a:t>
            </a:r>
            <a:r>
              <a:rPr lang="en-GB" sz="2200" b="0" i="0" dirty="0">
                <a:solidFill>
                  <a:srgbClr val="000000"/>
                </a:solidFill>
                <a:effectLst/>
                <a:latin typeface="Aptos" panose="020B0004020202020204" pitchFamily="34" charset="0"/>
              </a:rPr>
              <a:t> is time limited and only until the person no longer needs it. This is to reduce or prevent need for ongoing support.</a:t>
            </a:r>
          </a:p>
          <a:p>
            <a:pPr marL="342900" indent="-342900" algn="l" fontAlgn="base">
              <a:buFont typeface="Arial" panose="020B0604020202020204" pitchFamily="34" charset="0"/>
              <a:buChar char="•"/>
            </a:pPr>
            <a:r>
              <a:rPr lang="en-GB" sz="2200" b="1" i="0" dirty="0">
                <a:solidFill>
                  <a:srgbClr val="000000"/>
                </a:solidFill>
                <a:effectLst/>
                <a:latin typeface="Aptos" panose="020B0004020202020204" pitchFamily="34" charset="0"/>
              </a:rPr>
              <a:t>Long-term care </a:t>
            </a:r>
            <a:r>
              <a:rPr lang="en-GB" sz="2200" b="0" i="0" dirty="0">
                <a:solidFill>
                  <a:srgbClr val="000000"/>
                </a:solidFill>
                <a:effectLst/>
                <a:latin typeface="Aptos" panose="020B0004020202020204" pitchFamily="34" charset="0"/>
              </a:rPr>
              <a:t>is for those with ongoing needs based either in the community or accommodation such as a nursing home</a:t>
            </a:r>
            <a:r>
              <a:rPr lang="en-GB" sz="2400" b="0" i="0" dirty="0">
                <a:solidFill>
                  <a:srgbClr val="000000"/>
                </a:solidFill>
                <a:effectLst/>
                <a:latin typeface="Aptos" panose="020B0004020202020204" pitchFamily="34" charset="0"/>
              </a:rPr>
              <a:t>.</a:t>
            </a:r>
          </a:p>
        </p:txBody>
      </p:sp>
      <p:sp>
        <p:nvSpPr>
          <p:cNvPr id="7" name="TextBox 6">
            <a:extLst>
              <a:ext uri="{FF2B5EF4-FFF2-40B4-BE49-F238E27FC236}">
                <a16:creationId xmlns:a16="http://schemas.microsoft.com/office/drawing/2014/main" id="{41972B43-C57C-A890-CC93-31AE37608692}"/>
              </a:ext>
            </a:extLst>
          </p:cNvPr>
          <p:cNvSpPr txBox="1"/>
          <p:nvPr/>
        </p:nvSpPr>
        <p:spPr>
          <a:xfrm>
            <a:off x="7036736" y="1455309"/>
            <a:ext cx="5038043" cy="2677656"/>
          </a:xfrm>
          <a:custGeom>
            <a:avLst/>
            <a:gdLst>
              <a:gd name="connsiteX0" fmla="*/ 0 w 5038043"/>
              <a:gd name="connsiteY0" fmla="*/ 0 h 2677656"/>
              <a:gd name="connsiteX1" fmla="*/ 5038043 w 5038043"/>
              <a:gd name="connsiteY1" fmla="*/ 0 h 2677656"/>
              <a:gd name="connsiteX2" fmla="*/ 5038043 w 5038043"/>
              <a:gd name="connsiteY2" fmla="*/ 2677656 h 2677656"/>
              <a:gd name="connsiteX3" fmla="*/ 0 w 5038043"/>
              <a:gd name="connsiteY3" fmla="*/ 2677656 h 2677656"/>
              <a:gd name="connsiteX4" fmla="*/ 0 w 5038043"/>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043" h="2677656" extrusionOk="0">
                <a:moveTo>
                  <a:pt x="0" y="0"/>
                </a:moveTo>
                <a:cubicBezTo>
                  <a:pt x="1773813" y="18098"/>
                  <a:pt x="4479194" y="-162241"/>
                  <a:pt x="5038043" y="0"/>
                </a:cubicBezTo>
                <a:cubicBezTo>
                  <a:pt x="4970026" y="866610"/>
                  <a:pt x="4974057" y="1748413"/>
                  <a:pt x="5038043" y="2677656"/>
                </a:cubicBezTo>
                <a:cubicBezTo>
                  <a:pt x="3930128" y="2508388"/>
                  <a:pt x="1389128" y="2600010"/>
                  <a:pt x="0" y="2677656"/>
                </a:cubicBezTo>
                <a:cubicBezTo>
                  <a:pt x="133318" y="2236352"/>
                  <a:pt x="123700" y="642462"/>
                  <a:pt x="0" y="0"/>
                </a:cubicBezTo>
                <a:close/>
              </a:path>
            </a:pathLst>
          </a:custGeom>
          <a:noFill/>
          <a:ln w="28575">
            <a:solidFill>
              <a:srgbClr val="257179"/>
            </a:solidFill>
            <a:extLst>
              <a:ext uri="{C807C97D-BFC1-408E-A445-0C87EB9F89A2}">
                <ask:lineSketchStyleProps xmlns:ask="http://schemas.microsoft.com/office/drawing/2018/sketchyshapes" sd="3810892021">
                  <a:prstGeom prst="rect">
                    <a:avLst/>
                  </a:prstGeom>
                  <ask:type>
                    <ask:lineSketchCurved/>
                  </ask:type>
                </ask:lineSketchStyleProps>
              </a:ext>
            </a:extLst>
          </a:ln>
          <a:effectLst>
            <a:outerShdw blurRad="50800" dist="38100" dir="13500000" algn="br" rotWithShape="0">
              <a:prstClr val="black">
                <a:alpha val="40000"/>
              </a:prstClr>
            </a:outerShdw>
            <a:softEdge rad="127000"/>
          </a:effectLst>
        </p:spPr>
        <p:txBody>
          <a:bodyPr wrap="square">
            <a:spAutoFit/>
          </a:bodyPr>
          <a:lstStyle/>
          <a:p>
            <a:pPr fontAlgn="base"/>
            <a:r>
              <a:rPr lang="en-GB" sz="2800" b="1" i="1" dirty="0">
                <a:solidFill>
                  <a:srgbClr val="257179"/>
                </a:solidFill>
                <a:effectLst/>
                <a:latin typeface="Aptos" panose="020B0004020202020204" pitchFamily="34" charset="0"/>
              </a:rPr>
              <a:t>We look at what you can do for yourself, or with the help from others or in the community, before looking at what we may be able to help with.</a:t>
            </a:r>
          </a:p>
        </p:txBody>
      </p:sp>
    </p:spTree>
    <p:extLst>
      <p:ext uri="{BB962C8B-B14F-4D97-AF65-F5344CB8AC3E}">
        <p14:creationId xmlns:p14="http://schemas.microsoft.com/office/powerpoint/2010/main" val="59539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5E24-088D-081C-EAE2-AB5269EC22D0}"/>
              </a:ext>
            </a:extLst>
          </p:cNvPr>
          <p:cNvSpPr>
            <a:spLocks noGrp="1"/>
          </p:cNvSpPr>
          <p:nvPr>
            <p:ph type="title"/>
          </p:nvPr>
        </p:nvSpPr>
        <p:spPr>
          <a:xfrm>
            <a:off x="157716" y="114005"/>
            <a:ext cx="10515600" cy="836354"/>
          </a:xfrm>
        </p:spPr>
        <p:txBody>
          <a:bodyPr/>
          <a:lstStyle/>
          <a:p>
            <a:pPr algn="l" fontAlgn="base"/>
            <a:r>
              <a:rPr lang="en-GB" b="1" i="0" dirty="0">
                <a:solidFill>
                  <a:srgbClr val="002060"/>
                </a:solidFill>
                <a:effectLst/>
                <a:latin typeface="Aptos Black" panose="020B0004020202020204" pitchFamily="34" charset="0"/>
              </a:rPr>
              <a:t>Support for adults</a:t>
            </a:r>
          </a:p>
        </p:txBody>
      </p:sp>
      <p:sp>
        <p:nvSpPr>
          <p:cNvPr id="3" name="Content Placeholder 2">
            <a:extLst>
              <a:ext uri="{FF2B5EF4-FFF2-40B4-BE49-F238E27FC236}">
                <a16:creationId xmlns:a16="http://schemas.microsoft.com/office/drawing/2014/main" id="{50115F07-3119-4875-A7D0-CD35BA0BC166}"/>
              </a:ext>
            </a:extLst>
          </p:cNvPr>
          <p:cNvSpPr>
            <a:spLocks noGrp="1"/>
          </p:cNvSpPr>
          <p:nvPr>
            <p:ph idx="1"/>
          </p:nvPr>
        </p:nvSpPr>
        <p:spPr>
          <a:xfrm>
            <a:off x="289736" y="1046052"/>
            <a:ext cx="6844711" cy="4536041"/>
          </a:xfrm>
        </p:spPr>
        <p:txBody>
          <a:bodyPr>
            <a:noAutofit/>
          </a:bodyPr>
          <a:lstStyle/>
          <a:p>
            <a:pPr marL="0" indent="0" algn="l" fontAlgn="base">
              <a:buNone/>
            </a:pPr>
            <a:r>
              <a:rPr lang="en-GB" sz="3600" b="1" i="0" dirty="0">
                <a:solidFill>
                  <a:srgbClr val="257179"/>
                </a:solidFill>
                <a:effectLst/>
                <a:latin typeface="Aptos" panose="020B0004020202020204" pitchFamily="34" charset="0"/>
              </a:rPr>
              <a:t>Support at home</a:t>
            </a:r>
          </a:p>
          <a:p>
            <a:pPr algn="l" fontAlgn="base"/>
            <a:r>
              <a:rPr lang="en-GB" sz="2400" b="0" i="0" u="sng" dirty="0">
                <a:effectLst/>
                <a:latin typeface="Aptos" panose="020B0004020202020204" pitchFamily="34" charset="0"/>
                <a:hlinkClick r:id="rId2">
                  <a:extLst>
                    <a:ext uri="{A12FA001-AC4F-418D-AE19-62706E023703}">
                      <ahyp:hlinkClr xmlns:ahyp="http://schemas.microsoft.com/office/drawing/2018/hyperlinkcolor" val="tx"/>
                    </a:ext>
                  </a:extLst>
                </a:hlinkClick>
              </a:rPr>
              <a:t>Equipment to help you live independently</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3">
                  <a:extLst>
                    <a:ext uri="{A12FA001-AC4F-418D-AE19-62706E023703}">
                      <ahyp:hlinkClr xmlns:ahyp="http://schemas.microsoft.com/office/drawing/2018/hyperlinkcolor" val="tx"/>
                    </a:ext>
                  </a:extLst>
                </a:hlinkClick>
              </a:rPr>
              <a:t>Living Better Lives Resource Centre (previously the STAR Centre)</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4">
                  <a:extLst>
                    <a:ext uri="{A12FA001-AC4F-418D-AE19-62706E023703}">
                      <ahyp:hlinkClr xmlns:ahyp="http://schemas.microsoft.com/office/drawing/2018/hyperlinkcolor" val="tx"/>
                    </a:ext>
                  </a:extLst>
                </a:hlinkClick>
              </a:rPr>
              <a:t>Assistive technology</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5">
                  <a:extLst>
                    <a:ext uri="{A12FA001-AC4F-418D-AE19-62706E023703}">
                      <ahyp:hlinkClr xmlns:ahyp="http://schemas.microsoft.com/office/drawing/2018/hyperlinkcolor" val="tx"/>
                    </a:ext>
                  </a:extLst>
                </a:hlinkClick>
              </a:rPr>
              <a:t>Home care</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6">
                  <a:extLst>
                    <a:ext uri="{A12FA001-AC4F-418D-AE19-62706E023703}">
                      <ahyp:hlinkClr xmlns:ahyp="http://schemas.microsoft.com/office/drawing/2018/hyperlinkcolor" val="tx"/>
                    </a:ext>
                  </a:extLst>
                </a:hlinkClick>
              </a:rPr>
              <a:t>Hospital discharge</a:t>
            </a:r>
            <a:endParaRPr lang="en-GB" sz="2400" b="0" i="0" dirty="0">
              <a:effectLst/>
              <a:latin typeface="Aptos" panose="020B0004020202020204" pitchFamily="34" charset="0"/>
            </a:endParaRPr>
          </a:p>
        </p:txBody>
      </p:sp>
      <p:sp>
        <p:nvSpPr>
          <p:cNvPr id="5" name="TextBox 4">
            <a:extLst>
              <a:ext uri="{FF2B5EF4-FFF2-40B4-BE49-F238E27FC236}">
                <a16:creationId xmlns:a16="http://schemas.microsoft.com/office/drawing/2014/main" id="{42CD2E4C-042E-DE63-3A1E-8117475546DD}"/>
              </a:ext>
            </a:extLst>
          </p:cNvPr>
          <p:cNvSpPr txBox="1"/>
          <p:nvPr/>
        </p:nvSpPr>
        <p:spPr>
          <a:xfrm>
            <a:off x="7028121" y="1643305"/>
            <a:ext cx="5082363" cy="1938992"/>
          </a:xfrm>
          <a:prstGeom prst="rect">
            <a:avLst/>
          </a:prstGeom>
          <a:noFill/>
        </p:spPr>
        <p:txBody>
          <a:bodyPr wrap="square">
            <a:spAutoFit/>
          </a:bodyPr>
          <a:lstStyle/>
          <a:p>
            <a:pPr marL="285750" indent="-285750" fontAlgn="base">
              <a:buFont typeface="Arial" panose="020B0604020202020204" pitchFamily="34" charset="0"/>
              <a:buChar char="•"/>
            </a:pPr>
            <a:r>
              <a:rPr lang="en-GB" sz="2400" b="0" i="0" u="sng" dirty="0">
                <a:effectLst/>
                <a:latin typeface="Aptos" panose="020B0004020202020204" pitchFamily="34" charset="0"/>
                <a:hlinkClick r:id="rId7">
                  <a:extLst>
                    <a:ext uri="{A12FA001-AC4F-418D-AE19-62706E023703}">
                      <ahyp:hlinkClr xmlns:ahyp="http://schemas.microsoft.com/office/drawing/2018/hyperlinkcolor" val="tx"/>
                    </a:ext>
                  </a:extLst>
                </a:hlinkClick>
              </a:rPr>
              <a:t>Personal assistants</a:t>
            </a:r>
            <a:endParaRPr lang="en-GB" sz="2400" b="0" i="0" dirty="0">
              <a:effectLst/>
              <a:latin typeface="Aptos" panose="020B0004020202020204" pitchFamily="34" charset="0"/>
            </a:endParaRPr>
          </a:p>
          <a:p>
            <a:pPr marL="285750" indent="-285750" algn="l" fontAlgn="base">
              <a:buFont typeface="Arial" panose="020B0604020202020204" pitchFamily="34" charset="0"/>
              <a:buChar char="•"/>
            </a:pPr>
            <a:r>
              <a:rPr lang="en-GB" sz="2400" b="0" i="0" u="sng" dirty="0">
                <a:effectLst/>
                <a:latin typeface="Aptos" panose="020B0004020202020204" pitchFamily="34" charset="0"/>
                <a:hlinkClick r:id="rId8">
                  <a:extLst>
                    <a:ext uri="{A12FA001-AC4F-418D-AE19-62706E023703}">
                      <ahyp:hlinkClr xmlns:ahyp="http://schemas.microsoft.com/office/drawing/2018/hyperlinkcolor" val="tx"/>
                    </a:ext>
                  </a:extLst>
                </a:hlinkClick>
              </a:rPr>
              <a:t>Support with food shopping</a:t>
            </a:r>
            <a:endParaRPr lang="en-GB" sz="2400" b="0" i="0" dirty="0">
              <a:effectLst/>
              <a:latin typeface="Aptos" panose="020B0004020202020204" pitchFamily="34" charset="0"/>
            </a:endParaRPr>
          </a:p>
          <a:p>
            <a:pPr marL="285750" indent="-285750" algn="l" fontAlgn="base">
              <a:buFont typeface="Arial" panose="020B0604020202020204" pitchFamily="34" charset="0"/>
              <a:buChar char="•"/>
            </a:pPr>
            <a:r>
              <a:rPr lang="en-GB" sz="2400" b="0" i="0" u="sng" dirty="0">
                <a:effectLst/>
                <a:latin typeface="Aptos" panose="020B0004020202020204" pitchFamily="34" charset="0"/>
                <a:hlinkClick r:id="rId9">
                  <a:extLst>
                    <a:ext uri="{A12FA001-AC4F-418D-AE19-62706E023703}">
                      <ahyp:hlinkClr xmlns:ahyp="http://schemas.microsoft.com/office/drawing/2018/hyperlinkcolor" val="tx"/>
                    </a:ext>
                  </a:extLst>
                </a:hlinkClick>
              </a:rPr>
              <a:t>Mobile meals</a:t>
            </a:r>
            <a:endParaRPr lang="en-GB" sz="2400" b="0" i="0" dirty="0">
              <a:effectLst/>
              <a:latin typeface="Aptos" panose="020B0004020202020204" pitchFamily="34" charset="0"/>
            </a:endParaRPr>
          </a:p>
          <a:p>
            <a:pPr marL="285750" indent="-285750" algn="l" fontAlgn="base">
              <a:buFont typeface="Arial" panose="020B0604020202020204" pitchFamily="34" charset="0"/>
              <a:buChar char="•"/>
            </a:pPr>
            <a:r>
              <a:rPr lang="en-GB" sz="2400" b="0" i="0" u="sng" dirty="0">
                <a:effectLst/>
                <a:latin typeface="Aptos" panose="020B0004020202020204" pitchFamily="34" charset="0"/>
                <a:hlinkClick r:id="rId10">
                  <a:extLst>
                    <a:ext uri="{A12FA001-AC4F-418D-AE19-62706E023703}">
                      <ahyp:hlinkClr xmlns:ahyp="http://schemas.microsoft.com/office/drawing/2018/hyperlinkcolor" val="tx"/>
                    </a:ext>
                  </a:extLst>
                </a:hlinkClick>
              </a:rPr>
              <a:t>Laundry and cleaning</a:t>
            </a:r>
            <a:endParaRPr lang="en-GB" sz="2400" b="0" i="0" dirty="0">
              <a:effectLst/>
              <a:latin typeface="Aptos" panose="020B0004020202020204" pitchFamily="34" charset="0"/>
            </a:endParaRPr>
          </a:p>
          <a:p>
            <a:pPr marL="285750" indent="-285750" algn="l" fontAlgn="base">
              <a:buFont typeface="Arial" panose="020B0604020202020204" pitchFamily="34" charset="0"/>
              <a:buChar char="•"/>
            </a:pPr>
            <a:r>
              <a:rPr lang="en-GB" sz="2400" b="0" i="0" u="sng" dirty="0">
                <a:effectLst/>
                <a:latin typeface="Aptos" panose="020B0004020202020204" pitchFamily="34" charset="0"/>
                <a:hlinkClick r:id="rId11">
                  <a:extLst>
                    <a:ext uri="{A12FA001-AC4F-418D-AE19-62706E023703}">
                      <ahyp:hlinkClr xmlns:ahyp="http://schemas.microsoft.com/office/drawing/2018/hyperlinkcolor" val="tx"/>
                    </a:ext>
                  </a:extLst>
                </a:hlinkClick>
              </a:rPr>
              <a:t>Gardening</a:t>
            </a:r>
            <a:endParaRPr lang="en-GB" sz="2400" b="0" i="0" dirty="0">
              <a:effectLst/>
              <a:latin typeface="Aptos" panose="020B0004020202020204" pitchFamily="34" charset="0"/>
            </a:endParaRPr>
          </a:p>
        </p:txBody>
      </p:sp>
      <p:pic>
        <p:nvPicPr>
          <p:cNvPr id="6" name="Picture 5">
            <a:extLst>
              <a:ext uri="{FF2B5EF4-FFF2-40B4-BE49-F238E27FC236}">
                <a16:creationId xmlns:a16="http://schemas.microsoft.com/office/drawing/2014/main" id="{86F49FF9-0BC8-0DDA-EA54-8FDC4C12680E}"/>
              </a:ext>
            </a:extLst>
          </p:cNvPr>
          <p:cNvPicPr>
            <a:picLocks noChangeAspect="1"/>
          </p:cNvPicPr>
          <p:nvPr/>
        </p:nvPicPr>
        <p:blipFill>
          <a:blip r:embed="rId12"/>
          <a:stretch>
            <a:fillRect/>
          </a:stretch>
        </p:blipFill>
        <p:spPr>
          <a:xfrm>
            <a:off x="9165265" y="3524693"/>
            <a:ext cx="2217109" cy="2057400"/>
          </a:xfrm>
          <a:prstGeom prst="ellipse">
            <a:avLst/>
          </a:prstGeom>
        </p:spPr>
      </p:pic>
      <p:pic>
        <p:nvPicPr>
          <p:cNvPr id="7" name="Picture 6">
            <a:extLst>
              <a:ext uri="{FF2B5EF4-FFF2-40B4-BE49-F238E27FC236}">
                <a16:creationId xmlns:a16="http://schemas.microsoft.com/office/drawing/2014/main" id="{815474AA-55B3-9C59-20AB-E7427E0C0798}"/>
              </a:ext>
            </a:extLst>
          </p:cNvPr>
          <p:cNvPicPr>
            <a:picLocks noChangeAspect="1"/>
          </p:cNvPicPr>
          <p:nvPr/>
        </p:nvPicPr>
        <p:blipFill>
          <a:blip r:embed="rId13"/>
          <a:stretch>
            <a:fillRect/>
          </a:stretch>
        </p:blipFill>
        <p:spPr>
          <a:xfrm>
            <a:off x="3582178" y="3524693"/>
            <a:ext cx="2021182" cy="2057400"/>
          </a:xfrm>
          <a:prstGeom prst="flowChartConnector">
            <a:avLst/>
          </a:prstGeom>
        </p:spPr>
      </p:pic>
    </p:spTree>
    <p:extLst>
      <p:ext uri="{BB962C8B-B14F-4D97-AF65-F5344CB8AC3E}">
        <p14:creationId xmlns:p14="http://schemas.microsoft.com/office/powerpoint/2010/main" val="138233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0E30-E249-F535-35C2-14BA722FD078}"/>
            </a:ext>
          </a:extLst>
        </p:cNvPr>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367BEEED-3298-F6F6-8F73-81EF8A3CE9FC}"/>
              </a:ext>
            </a:extLst>
          </p:cNvPr>
          <p:cNvSpPr txBox="1">
            <a:spLocks/>
          </p:cNvSpPr>
          <p:nvPr/>
        </p:nvSpPr>
        <p:spPr>
          <a:xfrm>
            <a:off x="391632" y="1253629"/>
            <a:ext cx="11481391" cy="372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2400" dirty="0">
              <a:latin typeface="Aptos" panose="020B0004020202020204" pitchFamily="34" charset="0"/>
              <a:ea typeface="Calibri" panose="020F0502020204030204" pitchFamily="34" charset="0"/>
              <a:cs typeface="Calibri Light" panose="020F0302020204030204" pitchFamily="34" charset="0"/>
            </a:endParaRPr>
          </a:p>
        </p:txBody>
      </p:sp>
      <p:sp>
        <p:nvSpPr>
          <p:cNvPr id="4" name="Title 1">
            <a:extLst>
              <a:ext uri="{FF2B5EF4-FFF2-40B4-BE49-F238E27FC236}">
                <a16:creationId xmlns:a16="http://schemas.microsoft.com/office/drawing/2014/main" id="{9E595E51-A4C3-1AEB-9DEF-B5C7551482E1}"/>
              </a:ext>
            </a:extLst>
          </p:cNvPr>
          <p:cNvSpPr txBox="1">
            <a:spLocks/>
          </p:cNvSpPr>
          <p:nvPr/>
        </p:nvSpPr>
        <p:spPr>
          <a:xfrm>
            <a:off x="138223" y="142401"/>
            <a:ext cx="11650257" cy="773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dirty="0">
                <a:solidFill>
                  <a:srgbClr val="002060"/>
                </a:solidFill>
                <a:effectLst/>
                <a:latin typeface="Aptos Black" panose="020B0004020202020204" pitchFamily="34" charset="0"/>
              </a:rPr>
              <a:t>Support for adults</a:t>
            </a:r>
            <a:endParaRPr lang="en-GB" dirty="0">
              <a:solidFill>
                <a:schemeClr val="tx2"/>
              </a:solidFill>
              <a:latin typeface="Aptos Black" panose="020B0004020202020204" pitchFamily="34" charset="0"/>
            </a:endParaRPr>
          </a:p>
        </p:txBody>
      </p:sp>
      <p:sp>
        <p:nvSpPr>
          <p:cNvPr id="2" name="Content Placeholder 1">
            <a:extLst>
              <a:ext uri="{FF2B5EF4-FFF2-40B4-BE49-F238E27FC236}">
                <a16:creationId xmlns:a16="http://schemas.microsoft.com/office/drawing/2014/main" id="{006D4B99-9F12-8D04-3080-473A2EAEBA86}"/>
              </a:ext>
            </a:extLst>
          </p:cNvPr>
          <p:cNvSpPr>
            <a:spLocks noGrp="1"/>
          </p:cNvSpPr>
          <p:nvPr>
            <p:ph idx="1"/>
          </p:nvPr>
        </p:nvSpPr>
        <p:spPr>
          <a:xfrm>
            <a:off x="222766" y="1330642"/>
            <a:ext cx="5873234" cy="4351338"/>
          </a:xfrm>
        </p:spPr>
        <p:txBody>
          <a:bodyPr>
            <a:normAutofit/>
          </a:bodyPr>
          <a:lstStyle/>
          <a:p>
            <a:pPr marL="0" indent="0" algn="l" fontAlgn="base">
              <a:buNone/>
            </a:pPr>
            <a:r>
              <a:rPr lang="en-GB" sz="3200" b="1" i="0" dirty="0">
                <a:solidFill>
                  <a:srgbClr val="257179"/>
                </a:solidFill>
                <a:effectLst/>
                <a:latin typeface="Aptos Black" panose="020B0004020202020204" pitchFamily="34" charset="0"/>
              </a:rPr>
              <a:t>Transport</a:t>
            </a:r>
          </a:p>
          <a:p>
            <a:pPr algn="l" fontAlgn="base"/>
            <a:r>
              <a:rPr lang="en-GB" sz="2400" b="0" i="0" u="sng" dirty="0">
                <a:effectLst/>
                <a:latin typeface="Aptos" panose="020B0004020202020204" pitchFamily="34" charset="0"/>
                <a:hlinkClick r:id="rId2">
                  <a:extLst>
                    <a:ext uri="{A12FA001-AC4F-418D-AE19-62706E023703}">
                      <ahyp:hlinkClr xmlns:ahyp="http://schemas.microsoft.com/office/drawing/2018/hyperlinkcolor" val="tx"/>
                    </a:ext>
                  </a:extLst>
                </a:hlinkClick>
              </a:rPr>
              <a:t>Blue Badge scheme</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3">
                  <a:extLst>
                    <a:ext uri="{A12FA001-AC4F-418D-AE19-62706E023703}">
                      <ahyp:hlinkClr xmlns:ahyp="http://schemas.microsoft.com/office/drawing/2018/hyperlinkcolor" val="tx"/>
                    </a:ext>
                  </a:extLst>
                </a:hlinkClick>
              </a:rPr>
              <a:t>Bus passes for disabled adults</a:t>
            </a:r>
            <a:endParaRPr lang="en-GB" sz="2400" b="0" i="0" dirty="0">
              <a:effectLst/>
              <a:latin typeface="Aptos" panose="020B0004020202020204" pitchFamily="34" charset="0"/>
            </a:endParaRPr>
          </a:p>
          <a:p>
            <a:pPr algn="l" fontAlgn="base"/>
            <a:r>
              <a:rPr lang="en-GB" sz="2400" b="0" i="0" u="sng" dirty="0">
                <a:effectLst/>
                <a:latin typeface="Aptos" panose="020B0004020202020204" pitchFamily="34" charset="0"/>
                <a:hlinkClick r:id="rId4">
                  <a:extLst>
                    <a:ext uri="{A12FA001-AC4F-418D-AE19-62706E023703}">
                      <ahyp:hlinkClr xmlns:ahyp="http://schemas.microsoft.com/office/drawing/2018/hyperlinkcolor" val="tx"/>
                    </a:ext>
                  </a:extLst>
                </a:hlinkClick>
              </a:rPr>
              <a:t>Travel passes and support with travel</a:t>
            </a:r>
            <a:endParaRPr lang="en-GB" sz="2400" b="0" i="0" dirty="0">
              <a:effectLst/>
              <a:latin typeface="Aptos" panose="020B0004020202020204" pitchFamily="34" charset="0"/>
            </a:endParaRPr>
          </a:p>
          <a:p>
            <a:endParaRPr lang="en-GB" dirty="0"/>
          </a:p>
        </p:txBody>
      </p:sp>
      <p:sp>
        <p:nvSpPr>
          <p:cNvPr id="6" name="TextBox 5">
            <a:extLst>
              <a:ext uri="{FF2B5EF4-FFF2-40B4-BE49-F238E27FC236}">
                <a16:creationId xmlns:a16="http://schemas.microsoft.com/office/drawing/2014/main" id="{3AC5E14D-A3FF-A3F7-29A3-CB67EC971110}"/>
              </a:ext>
            </a:extLst>
          </p:cNvPr>
          <p:cNvSpPr txBox="1"/>
          <p:nvPr/>
        </p:nvSpPr>
        <p:spPr>
          <a:xfrm>
            <a:off x="6347637" y="1330642"/>
            <a:ext cx="5440843" cy="1323439"/>
          </a:xfrm>
          <a:prstGeom prst="rect">
            <a:avLst/>
          </a:prstGeom>
          <a:noFill/>
        </p:spPr>
        <p:txBody>
          <a:bodyPr wrap="square">
            <a:spAutoFit/>
          </a:bodyPr>
          <a:lstStyle/>
          <a:p>
            <a:pPr algn="l" fontAlgn="base"/>
            <a:r>
              <a:rPr lang="en-GB" sz="3200" b="1" i="0" dirty="0">
                <a:solidFill>
                  <a:srgbClr val="257179"/>
                </a:solidFill>
                <a:effectLst/>
                <a:latin typeface="Aptos Black" panose="020B0004020202020204" pitchFamily="34" charset="0"/>
              </a:rPr>
              <a:t>Services and activities</a:t>
            </a:r>
          </a:p>
          <a:p>
            <a:pPr marL="342900" indent="-342900" algn="l" fontAlgn="base">
              <a:buFont typeface="Arial" panose="020B0604020202020204" pitchFamily="34" charset="0"/>
              <a:buChar char="•"/>
            </a:pPr>
            <a:r>
              <a:rPr lang="en-GB" sz="2400" b="0" i="0" u="sng" dirty="0">
                <a:effectLst/>
                <a:latin typeface="Aptos" panose="020B0004020202020204" pitchFamily="34" charset="0"/>
                <a:hlinkClick r:id="rId5">
                  <a:extLst>
                    <a:ext uri="{A12FA001-AC4F-418D-AE19-62706E023703}">
                      <ahyp:hlinkClr xmlns:ahyp="http://schemas.microsoft.com/office/drawing/2018/hyperlinkcolor" val="tx"/>
                    </a:ext>
                  </a:extLst>
                </a:hlinkClick>
              </a:rPr>
              <a:t>Search our A-Z directory of services</a:t>
            </a:r>
            <a:endParaRPr lang="en-GB" sz="2400" b="0" i="0" dirty="0">
              <a:effectLst/>
              <a:latin typeface="Aptos" panose="020B0004020202020204" pitchFamily="34" charset="0"/>
            </a:endParaRPr>
          </a:p>
          <a:p>
            <a:pPr marL="342900" indent="-342900" algn="l" fontAlgn="base">
              <a:buFont typeface="Arial" panose="020B0604020202020204" pitchFamily="34" charset="0"/>
              <a:buChar char="•"/>
            </a:pPr>
            <a:r>
              <a:rPr lang="en-GB" sz="2400" b="0" i="0" u="sng" dirty="0">
                <a:effectLst/>
                <a:latin typeface="Aptos" panose="020B0004020202020204" pitchFamily="34" charset="0"/>
                <a:hlinkClick r:id="rId6">
                  <a:extLst>
                    <a:ext uri="{A12FA001-AC4F-418D-AE19-62706E023703}">
                      <ahyp:hlinkClr xmlns:ahyp="http://schemas.microsoft.com/office/drawing/2018/hyperlinkcolor" val="tx"/>
                    </a:ext>
                  </a:extLst>
                </a:hlinkClick>
              </a:rPr>
              <a:t>Socialising and activities</a:t>
            </a:r>
            <a:endParaRPr lang="en-GB" sz="2400" b="0" i="0" dirty="0">
              <a:effectLst/>
              <a:latin typeface="Aptos" panose="020B0004020202020204" pitchFamily="34" charset="0"/>
            </a:endParaRPr>
          </a:p>
        </p:txBody>
      </p:sp>
      <p:pic>
        <p:nvPicPr>
          <p:cNvPr id="1026" name="Picture 2" descr="Image result for bus go nexus">
            <a:extLst>
              <a:ext uri="{FF2B5EF4-FFF2-40B4-BE49-F238E27FC236}">
                <a16:creationId xmlns:a16="http://schemas.microsoft.com/office/drawing/2014/main" id="{CF82E3F4-5C72-24A3-DFFB-3E1C1C676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395" y="3469958"/>
            <a:ext cx="2076413" cy="205740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ue badge">
            <a:extLst>
              <a:ext uri="{FF2B5EF4-FFF2-40B4-BE49-F238E27FC236}">
                <a16:creationId xmlns:a16="http://schemas.microsoft.com/office/drawing/2014/main" id="{16277356-C347-0FE2-472E-CBCE8B0D9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32" y="3398564"/>
            <a:ext cx="1945759" cy="205740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CFDCB1-DD8B-2754-27A9-931C82DB9E92}"/>
              </a:ext>
            </a:extLst>
          </p:cNvPr>
          <p:cNvPicPr>
            <a:picLocks noChangeAspect="1"/>
          </p:cNvPicPr>
          <p:nvPr/>
        </p:nvPicPr>
        <p:blipFill>
          <a:blip r:embed="rId9"/>
          <a:stretch>
            <a:fillRect/>
          </a:stretch>
        </p:blipFill>
        <p:spPr>
          <a:xfrm>
            <a:off x="9296437" y="3544411"/>
            <a:ext cx="2273817" cy="2057400"/>
          </a:xfrm>
          <a:prstGeom prst="flowChartConnector">
            <a:avLst/>
          </a:prstGeom>
        </p:spPr>
      </p:pic>
      <p:pic>
        <p:nvPicPr>
          <p:cNvPr id="8" name="Picture 7">
            <a:extLst>
              <a:ext uri="{FF2B5EF4-FFF2-40B4-BE49-F238E27FC236}">
                <a16:creationId xmlns:a16="http://schemas.microsoft.com/office/drawing/2014/main" id="{95A73775-E62C-5EC6-1A71-7B9F65BE465B}"/>
              </a:ext>
            </a:extLst>
          </p:cNvPr>
          <p:cNvPicPr>
            <a:picLocks noChangeAspect="1"/>
          </p:cNvPicPr>
          <p:nvPr/>
        </p:nvPicPr>
        <p:blipFill>
          <a:blip r:embed="rId10"/>
          <a:stretch>
            <a:fillRect/>
          </a:stretch>
        </p:blipFill>
        <p:spPr>
          <a:xfrm>
            <a:off x="6629400" y="3506311"/>
            <a:ext cx="2119645" cy="2133600"/>
          </a:xfrm>
          <a:prstGeom prst="flowChartConnector">
            <a:avLst/>
          </a:prstGeom>
        </p:spPr>
      </p:pic>
    </p:spTree>
    <p:extLst>
      <p:ext uri="{BB962C8B-B14F-4D97-AF65-F5344CB8AC3E}">
        <p14:creationId xmlns:p14="http://schemas.microsoft.com/office/powerpoint/2010/main" val="22072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70743-393D-6896-66F9-B3A0DF25A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D73F8-5A9E-4170-4E0B-5AA3804CFBF5}"/>
              </a:ext>
            </a:extLst>
          </p:cNvPr>
          <p:cNvSpPr>
            <a:spLocks noGrp="1"/>
          </p:cNvSpPr>
          <p:nvPr>
            <p:ph type="title"/>
          </p:nvPr>
        </p:nvSpPr>
        <p:spPr>
          <a:xfrm>
            <a:off x="391632" y="152475"/>
            <a:ext cx="10515600" cy="793824"/>
          </a:xfrm>
        </p:spPr>
        <p:txBody>
          <a:bodyPr/>
          <a:lstStyle/>
          <a:p>
            <a:r>
              <a:rPr lang="en-GB" sz="4400" b="1" dirty="0">
                <a:solidFill>
                  <a:schemeClr val="tx2"/>
                </a:solidFill>
                <a:latin typeface="Aptos Black" panose="020B0004020202020204" pitchFamily="34" charset="0"/>
              </a:rPr>
              <a:t>Let’s Talk Team</a:t>
            </a:r>
            <a:endParaRPr lang="en-GB" dirty="0">
              <a:solidFill>
                <a:schemeClr val="tx2"/>
              </a:solidFill>
              <a:latin typeface="Aptos Black" panose="020B0004020202020204" pitchFamily="34" charset="0"/>
            </a:endParaRPr>
          </a:p>
        </p:txBody>
      </p:sp>
      <p:sp>
        <p:nvSpPr>
          <p:cNvPr id="10" name="Content Placeholder 4">
            <a:extLst>
              <a:ext uri="{FF2B5EF4-FFF2-40B4-BE49-F238E27FC236}">
                <a16:creationId xmlns:a16="http://schemas.microsoft.com/office/drawing/2014/main" id="{6BC19842-3555-2D78-C770-656A1D612414}"/>
              </a:ext>
            </a:extLst>
          </p:cNvPr>
          <p:cNvSpPr txBox="1">
            <a:spLocks/>
          </p:cNvSpPr>
          <p:nvPr/>
        </p:nvSpPr>
        <p:spPr>
          <a:xfrm>
            <a:off x="391632" y="1168568"/>
            <a:ext cx="10515600" cy="372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3200" dirty="0">
              <a:latin typeface="Aptos" panose="020B0004020202020204" pitchFamily="34" charset="0"/>
              <a:ea typeface="Calibri" panose="020F05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A7B88A41-26BF-DCC8-BCD1-C16850AFD443}"/>
              </a:ext>
            </a:extLst>
          </p:cNvPr>
          <p:cNvSpPr txBox="1"/>
          <p:nvPr/>
        </p:nvSpPr>
        <p:spPr>
          <a:xfrm>
            <a:off x="333153" y="946299"/>
            <a:ext cx="11467215" cy="4524315"/>
          </a:xfrm>
          <a:prstGeom prst="rect">
            <a:avLst/>
          </a:prstGeom>
          <a:noFill/>
        </p:spPr>
        <p:txBody>
          <a:bodyPr wrap="square">
            <a:spAutoFit/>
          </a:bodyPr>
          <a:lstStyle/>
          <a:p>
            <a:pPr algn="l" fontAlgn="base"/>
            <a:r>
              <a:rPr lang="en-GB" sz="2400" b="0" i="0" dirty="0">
                <a:solidFill>
                  <a:srgbClr val="000000"/>
                </a:solidFill>
                <a:effectLst/>
                <a:latin typeface="Aptos" panose="020B0004020202020204" pitchFamily="34" charset="0"/>
              </a:rPr>
              <a:t>The </a:t>
            </a:r>
            <a:r>
              <a:rPr lang="en-GB" sz="2400" b="1" i="0" dirty="0">
                <a:solidFill>
                  <a:srgbClr val="257179"/>
                </a:solidFill>
                <a:effectLst/>
                <a:latin typeface="Aptos" panose="020B0004020202020204" pitchFamily="34" charset="0"/>
              </a:rPr>
              <a:t>Let's Talk </a:t>
            </a:r>
            <a:r>
              <a:rPr lang="en-GB" sz="2400" b="0" i="0" dirty="0">
                <a:solidFill>
                  <a:srgbClr val="000000"/>
                </a:solidFill>
                <a:effectLst/>
                <a:latin typeface="Aptos" panose="020B0004020202020204" pitchFamily="34" charset="0"/>
              </a:rPr>
              <a:t>team make sure that everyone who approaches us has access to information and advice which supports their wellbeing. This includes online information and telephone advice supported by trained Adult Social Care Advisors.</a:t>
            </a:r>
          </a:p>
          <a:p>
            <a:pPr algn="l" fontAlgn="base"/>
            <a:endParaRPr lang="en-GB" sz="2400" b="0" i="0" dirty="0">
              <a:solidFill>
                <a:srgbClr val="000000"/>
              </a:solidFill>
              <a:effectLst/>
              <a:latin typeface="Aptos" panose="020B0004020202020204" pitchFamily="34" charset="0"/>
            </a:endParaRPr>
          </a:p>
          <a:p>
            <a:pPr algn="l" fontAlgn="base"/>
            <a:r>
              <a:rPr lang="en-GB" sz="2400" b="0" i="0" dirty="0">
                <a:solidFill>
                  <a:srgbClr val="000000"/>
                </a:solidFill>
                <a:effectLst/>
                <a:latin typeface="Aptos" panose="020B0004020202020204" pitchFamily="34" charset="0"/>
              </a:rPr>
              <a:t>This means that information is up-to-date and tailored to the individual and their needs.</a:t>
            </a:r>
          </a:p>
          <a:p>
            <a:pPr algn="l" fontAlgn="base"/>
            <a:endParaRPr lang="en-GB" sz="2400" b="0" i="0" dirty="0">
              <a:solidFill>
                <a:srgbClr val="000000"/>
              </a:solidFill>
              <a:effectLst/>
              <a:latin typeface="Aptos" panose="020B0004020202020204" pitchFamily="34" charset="0"/>
            </a:endParaRPr>
          </a:p>
          <a:p>
            <a:pPr algn="l" fontAlgn="base"/>
            <a:r>
              <a:rPr lang="en-GB" sz="2400" b="0" i="0" dirty="0">
                <a:solidFill>
                  <a:srgbClr val="000000"/>
                </a:solidFill>
                <a:effectLst/>
                <a:latin typeface="Aptos" panose="020B0004020202020204" pitchFamily="34" charset="0"/>
              </a:rPr>
              <a:t>The aim is to support people and connect them to the support available in their communities and networks.</a:t>
            </a:r>
          </a:p>
          <a:p>
            <a:pPr algn="l" fontAlgn="base"/>
            <a:endParaRPr lang="en-GB" sz="2400" b="0" i="0" dirty="0">
              <a:solidFill>
                <a:srgbClr val="000000"/>
              </a:solidFill>
              <a:effectLst/>
              <a:latin typeface="Aptos" panose="020B0004020202020204" pitchFamily="34" charset="0"/>
            </a:endParaRPr>
          </a:p>
          <a:p>
            <a:pPr algn="l" fontAlgn="base"/>
            <a:r>
              <a:rPr lang="en-GB" sz="2400" b="0" i="0" dirty="0">
                <a:solidFill>
                  <a:srgbClr val="000000"/>
                </a:solidFill>
                <a:effectLst/>
                <a:latin typeface="Aptos" panose="020B0004020202020204" pitchFamily="34" charset="0"/>
              </a:rPr>
              <a:t>There are also </a:t>
            </a:r>
            <a:r>
              <a:rPr lang="en-GB" sz="2400" b="0" i="0" u="sng" dirty="0">
                <a:solidFill>
                  <a:srgbClr val="000000"/>
                </a:solidFill>
                <a:effectLst/>
                <a:latin typeface="Aptos" panose="020B0004020202020204" pitchFamily="34" charset="0"/>
                <a:hlinkClick r:id="rId2"/>
              </a:rPr>
              <a:t>Local Area Coordinators</a:t>
            </a:r>
            <a:r>
              <a:rPr lang="en-GB" sz="2400" b="0" i="0" dirty="0">
                <a:solidFill>
                  <a:srgbClr val="000000"/>
                </a:solidFill>
                <a:effectLst/>
                <a:latin typeface="Aptos" panose="020B0004020202020204" pitchFamily="34" charset="0"/>
              </a:rPr>
              <a:t> that can signpost </a:t>
            </a:r>
            <a:r>
              <a:rPr lang="en-GB" sz="2400" dirty="0">
                <a:solidFill>
                  <a:srgbClr val="000000"/>
                </a:solidFill>
                <a:latin typeface="Aptos" panose="020B0004020202020204" pitchFamily="34" charset="0"/>
              </a:rPr>
              <a:t>people</a:t>
            </a:r>
            <a:r>
              <a:rPr lang="en-GB" sz="2400" b="0" i="0" dirty="0">
                <a:solidFill>
                  <a:srgbClr val="000000"/>
                </a:solidFill>
                <a:effectLst/>
                <a:latin typeface="Aptos" panose="020B0004020202020204" pitchFamily="34" charset="0"/>
              </a:rPr>
              <a:t> to support in </a:t>
            </a:r>
            <a:r>
              <a:rPr lang="en-GB" sz="2400" dirty="0">
                <a:solidFill>
                  <a:srgbClr val="000000"/>
                </a:solidFill>
                <a:latin typeface="Aptos" panose="020B0004020202020204" pitchFamily="34" charset="0"/>
              </a:rPr>
              <a:t>their</a:t>
            </a:r>
            <a:r>
              <a:rPr lang="en-GB" sz="2400" b="0" i="0" dirty="0">
                <a:solidFill>
                  <a:srgbClr val="000000"/>
                </a:solidFill>
                <a:effectLst/>
                <a:latin typeface="Aptos" panose="020B0004020202020204" pitchFamily="34" charset="0"/>
              </a:rPr>
              <a:t> local area, depending on the ward you live in.</a:t>
            </a:r>
          </a:p>
        </p:txBody>
      </p:sp>
    </p:spTree>
    <p:extLst>
      <p:ext uri="{BB962C8B-B14F-4D97-AF65-F5344CB8AC3E}">
        <p14:creationId xmlns:p14="http://schemas.microsoft.com/office/powerpoint/2010/main" val="364740889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3CFA01D4796468AA4471CECE4AD55" ma:contentTypeVersion="15" ma:contentTypeDescription="Create a new document." ma:contentTypeScope="" ma:versionID="a1f9855cbb3096e9b2382589865502b0">
  <xsd:schema xmlns:xsd="http://www.w3.org/2001/XMLSchema" xmlns:xs="http://www.w3.org/2001/XMLSchema" xmlns:p="http://schemas.microsoft.com/office/2006/metadata/properties" xmlns:ns2="c1cfd821-c278-4298-8d26-be0d4fb5405e" xmlns:ns3="eec3357b-e1c7-4515-a27a-038500e40298" targetNamespace="http://schemas.microsoft.com/office/2006/metadata/properties" ma:root="true" ma:fieldsID="9f3bead7dde41e089d3cbaabdf093983" ns2:_="" ns3:_="">
    <xsd:import namespace="c1cfd821-c278-4298-8d26-be0d4fb5405e"/>
    <xsd:import namespace="eec3357b-e1c7-4515-a27a-038500e4029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fd821-c278-4298-8d26-be0d4fb54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a00212-0f0d-4bbf-bc15-77990947a53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c3357b-e1c7-4515-a27a-038500e402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866f70-fe72-465e-8f4e-a73c5f97b37a}" ma:internalName="TaxCatchAll" ma:showField="CatchAllData" ma:web="eec3357b-e1c7-4515-a27a-038500e4029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cfd821-c278-4298-8d26-be0d4fb5405e">
      <Terms xmlns="http://schemas.microsoft.com/office/infopath/2007/PartnerControls"/>
    </lcf76f155ced4ddcb4097134ff3c332f>
    <TaxCatchAll xmlns="eec3357b-e1c7-4515-a27a-038500e40298" xsi:nil="true"/>
  </documentManagement>
</p:properties>
</file>

<file path=customXml/itemProps1.xml><?xml version="1.0" encoding="utf-8"?>
<ds:datastoreItem xmlns:ds="http://schemas.openxmlformats.org/officeDocument/2006/customXml" ds:itemID="{0B556D59-6306-4990-BA6A-651241CF5286}"/>
</file>

<file path=customXml/itemProps2.xml><?xml version="1.0" encoding="utf-8"?>
<ds:datastoreItem xmlns:ds="http://schemas.openxmlformats.org/officeDocument/2006/customXml" ds:itemID="{6686ECB4-1E58-4269-B4FC-A1AD67F733B8}">
  <ds:schemaRefs>
    <ds:schemaRef ds:uri="http://schemas.microsoft.com/sharepoint/v3/contenttype/forms"/>
  </ds:schemaRefs>
</ds:datastoreItem>
</file>

<file path=customXml/itemProps3.xml><?xml version="1.0" encoding="utf-8"?>
<ds:datastoreItem xmlns:ds="http://schemas.openxmlformats.org/officeDocument/2006/customXml" ds:itemID="{F26617DD-2024-4A33-AB64-DBB517288FD2}">
  <ds:schemaRefs>
    <ds:schemaRef ds:uri="http://purl.org/dc/terms/"/>
    <ds:schemaRef ds:uri="http://schemas.openxmlformats.org/package/2006/metadata/core-properties"/>
    <ds:schemaRef ds:uri="b67f5f00-3332-467e-b1a7-743f40856a0b"/>
    <ds:schemaRef ds:uri="http://schemas.microsoft.com/office/2006/documentManagement/types"/>
    <ds:schemaRef ds:uri="http://schemas.microsoft.com/office/infopath/2007/PartnerControls"/>
    <ds:schemaRef ds:uri="http://purl.org/dc/elements/1.1/"/>
    <ds:schemaRef ds:uri="http://schemas.microsoft.com/office/2006/metadata/properties"/>
    <ds:schemaRef ds:uri="cc00edfd-c8b3-464b-8b41-0f1506c168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5146</TotalTime>
  <Words>1972</Words>
  <Application>Microsoft Office PowerPoint</Application>
  <PresentationFormat>Widescreen</PresentationFormat>
  <Paragraphs>186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vt:lpstr>
      <vt:lpstr>Aptos Black</vt:lpstr>
      <vt:lpstr>Arial</vt:lpstr>
      <vt:lpstr>Calibri</vt:lpstr>
      <vt:lpstr>Calibri Light</vt:lpstr>
      <vt:lpstr>Cavolini</vt:lpstr>
      <vt:lpstr>var(--header-font-family)</vt:lpstr>
      <vt:lpstr>Office Theme</vt:lpstr>
      <vt:lpstr>     Adult Social Care &amp; Commissioning</vt:lpstr>
      <vt:lpstr>Agenda</vt:lpstr>
      <vt:lpstr>Adult Social Care – The Statue</vt:lpstr>
      <vt:lpstr>         Adult Social Care and Partnerships:  Adult Social Care encompasses many different components to support people to live safe and well. Alongside this the Health and Social Care Act 2022, as well as the Care Act, 2014 enable Adult Social Care to integrated and work in partnership with system partners.  Adult Social Care works with other parts of the Council such as Children’s Services, Housing and Public Health to obtain the very best outcomes for people.  Adult Social Care also works with Health partners, the VCSE system and partner organisations to ensure joined up and cohesive services are provided to people to meet their needs.  Some examples of these are working with:  The ICB/ICS including Hospital Trusts, Mental Health Trusts and Primary care The Police Tyne and Wear Fire Rescue Service South Tyneside Recovery Service RESTART  </vt:lpstr>
      <vt:lpstr>What does Adult Social Care do? </vt:lpstr>
      <vt:lpstr>Who can get support?</vt:lpstr>
      <vt:lpstr>Support for adults</vt:lpstr>
      <vt:lpstr>PowerPoint Presentation</vt:lpstr>
      <vt:lpstr>Let’s Talk Team</vt:lpstr>
      <vt:lpstr>Let’s Talk Team</vt:lpstr>
      <vt:lpstr>Local Area Coordination</vt:lpstr>
      <vt:lpstr>PowerPoint Presentation</vt:lpstr>
      <vt:lpstr>Let's Talk Local Hubs</vt:lpstr>
      <vt:lpstr>Before contacting the team</vt:lpstr>
      <vt:lpstr>What the team cannot help with</vt:lpstr>
      <vt:lpstr>AskSARA</vt:lpstr>
      <vt:lpstr>Occupational Therapy Services</vt:lpstr>
      <vt:lpstr>Buying your own equipment</vt:lpstr>
      <vt:lpstr>If you are already in touch with a named worker</vt:lpstr>
      <vt:lpstr>Adult Safeguarding</vt:lpstr>
      <vt:lpstr>Report a safeguarding concern</vt:lpstr>
      <vt:lpstr>Contact Adult Social 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Jopling</dc:creator>
  <cp:lastModifiedBy>Jeanette Penman</cp:lastModifiedBy>
  <cp:revision>13</cp:revision>
  <cp:lastPrinted>2024-07-11T07:57:49Z</cp:lastPrinted>
  <dcterms:created xsi:type="dcterms:W3CDTF">2021-02-18T14:15:27Z</dcterms:created>
  <dcterms:modified xsi:type="dcterms:W3CDTF">2025-02-17T18:52:43Z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0x010100E6C3CFA01D4796468AA4471CECE4AD55</vt:lpwstr>
  </property>
</Properties>
</file>