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318" r:id="rId5"/>
    <p:sldId id="316" r:id="rId6"/>
    <p:sldId id="322" r:id="rId7"/>
    <p:sldId id="321" r:id="rId8"/>
    <p:sldId id="323" r:id="rId9"/>
    <p:sldId id="324" r:id="rId10"/>
    <p:sldId id="327" r:id="rId11"/>
    <p:sldId id="329" r:id="rId12"/>
    <p:sldId id="330" r:id="rId13"/>
    <p:sldId id="331" r:id="rId14"/>
    <p:sldId id="332" r:id="rId15"/>
    <p:sldId id="333" r:id="rId16"/>
    <p:sldId id="334" r:id="rId17"/>
    <p:sldId id="335" r:id="rId18"/>
    <p:sldId id="336" r:id="rId19"/>
    <p:sldId id="337" r:id="rId20"/>
    <p:sldId id="343" r:id="rId21"/>
    <p:sldId id="339" r:id="rId22"/>
    <p:sldId id="340" r:id="rId23"/>
    <p:sldId id="344" r:id="rId24"/>
    <p:sldId id="342" r:id="rId25"/>
    <p:sldId id="345" r:id="rId26"/>
    <p:sldId id="326" r:id="rId27"/>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wer, Laura" initials="BL" lastIdx="123" clrIdx="0">
    <p:extLst>
      <p:ext uri="{19B8F6BF-5375-455C-9EA6-DF929625EA0E}">
        <p15:presenceInfo xmlns:p15="http://schemas.microsoft.com/office/powerpoint/2012/main" xmlns="" userId="S::Laura.Blower@healthwatch.co.uk::b364211f-d5ed-45ab-ba4a-68037f843185" providerId="AD"/>
      </p:ext>
    </p:extLst>
  </p:cmAuthor>
  <p:cmAuthor id="2" name="James, Deborah" initials="JD" lastIdx="66" clrIdx="1">
    <p:extLst>
      <p:ext uri="{19B8F6BF-5375-455C-9EA6-DF929625EA0E}">
        <p15:presenceInfo xmlns:p15="http://schemas.microsoft.com/office/powerpoint/2012/main" xmlns="" userId="S::deborah.james@healthwatch.co.uk::f17f4112-bc04-4018-a6f3-0687e6449e8f" providerId="AD"/>
      </p:ext>
    </p:extLst>
  </p:cmAuthor>
  <p:cmAuthor id="3" name="Corin Martin" initials="CM" lastIdx="1" clrIdx="2">
    <p:extLst>
      <p:ext uri="{19B8F6BF-5375-455C-9EA6-DF929625EA0E}">
        <p15:presenceInfo xmlns:p15="http://schemas.microsoft.com/office/powerpoint/2012/main" xmlns="" userId="ed3eb03b9d79fe51" providerId="Windows Live"/>
      </p:ext>
    </p:extLst>
  </p:cmAuthor>
  <p:cmAuthor id="4" name="Galandzij, Anna" initials="GA" lastIdx="1" clrIdx="3">
    <p:extLst>
      <p:ext uri="{19B8F6BF-5375-455C-9EA6-DF929625EA0E}">
        <p15:presenceInfo xmlns:p15="http://schemas.microsoft.com/office/powerpoint/2012/main" xmlns="" userId="S::anna.galandzij@healthwatch.co.uk::cda89a89-a769-4d2c-80b9-3a2a5d35d564" providerId="AD"/>
      </p:ext>
    </p:extLst>
  </p:cmAuthor>
  <p:cmAuthor id="5" name="Deshmukh, Flora" initials="DF" lastIdx="19" clrIdx="4">
    <p:extLst>
      <p:ext uri="{19B8F6BF-5375-455C-9EA6-DF929625EA0E}">
        <p15:presenceInfo xmlns:p15="http://schemas.microsoft.com/office/powerpoint/2012/main" xmlns="" userId="S::flora.deshmukh@healthwatch.co.uk::ee2b3687-b33f-45e9-b207-5bfe645c80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83C8E"/>
    <a:srgbClr val="004C6A"/>
    <a:srgbClr val="B2D06C"/>
    <a:srgbClr val="9AC43A"/>
    <a:srgbClr val="F7FAF1"/>
    <a:srgbClr val="EDF9C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10"/>
    <p:restoredTop sz="94662"/>
  </p:normalViewPr>
  <p:slideViewPr>
    <p:cSldViewPr snapToGrid="0">
      <p:cViewPr varScale="1">
        <p:scale>
          <a:sx n="45" d="100"/>
          <a:sy n="45" d="100"/>
        </p:scale>
        <p:origin x="-2288" y="-64"/>
      </p:cViewPr>
      <p:guideLst>
        <p:guide orient="horz" pos="3120"/>
        <p:guide pos="21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GB"/>
  <c:style val="4"/>
  <c:chart>
    <c:autoTitleDeleted val="1"/>
    <c:plotArea>
      <c:layout>
        <c:manualLayout>
          <c:layoutTarget val="inner"/>
          <c:xMode val="edge"/>
          <c:yMode val="edge"/>
          <c:x val="3.7484876067189421E-2"/>
          <c:y val="0.177832958374952"/>
          <c:w val="0.92503024786562082"/>
          <c:h val="0.28827298214824726"/>
        </c:manualLayout>
      </c:layout>
      <c:barChart>
        <c:barDir val="col"/>
        <c:grouping val="clustered"/>
        <c:ser>
          <c:idx val="0"/>
          <c:order val="0"/>
          <c:tx>
            <c:strRef>
              <c:f>Sheet1!$B$1</c:f>
              <c:strCache>
                <c:ptCount val="1"/>
                <c:pt idx="0">
                  <c:v>Series 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idx val="0"/>
            <c:spPr>
              <a:solidFill>
                <a:srgbClr val="D83C8E"/>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2-D9F0-FF49-8150-3ACDC4291716}"/>
              </c:ext>
            </c:extLst>
          </c:dPt>
          <c:dPt>
            <c:idx val="1"/>
            <c:spPr>
              <a:solidFill>
                <a:srgbClr val="D83C8E"/>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1-D9F0-FF49-8150-3ACDC4291716}"/>
              </c:ext>
            </c:extLst>
          </c:dPt>
          <c:dPt>
            <c:idx val="2"/>
            <c:spPr>
              <a:solidFill>
                <a:srgbClr val="D83C8E"/>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3-D9F0-FF49-8150-3ACDC4291716}"/>
              </c:ext>
            </c:extLst>
          </c:dPt>
          <c:dPt>
            <c:idx val="3"/>
            <c:spPr>
              <a:solidFill>
                <a:srgbClr val="D83C8E"/>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4-D9F0-FF49-8150-3ACDC4291716}"/>
              </c:ext>
            </c:extLst>
          </c:dPt>
          <c:dPt>
            <c:idx val="4"/>
            <c:spPr>
              <a:solidFill>
                <a:srgbClr val="D83C8E"/>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5-D9F0-FF49-8150-3ACDC4291716}"/>
              </c:ext>
            </c:extLst>
          </c:dPt>
          <c:dPt>
            <c:idx val="5"/>
            <c:spPr>
              <a:solidFill>
                <a:srgbClr val="D83C8E"/>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6-D9F0-FF49-8150-3ACDC4291716}"/>
              </c:ext>
            </c:extLst>
          </c:dPt>
          <c:dPt>
            <c:idx val="6"/>
            <c:spPr>
              <a:solidFill>
                <a:srgbClr val="D83C8E"/>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D-382C-C84F-920E-B443D7E59D38}"/>
              </c:ext>
            </c:extLst>
          </c:dPt>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Trebuchet MS" panose="020B0703020202090204" pitchFamily="34" charset="0"/>
                    <a:ea typeface="+mn-ea"/>
                    <a:cs typeface="Open Sans"/>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Sheet1!$A$2:$A$8</c:f>
              <c:strCache>
                <c:ptCount val="7"/>
                <c:pt idx="0">
                  <c:v>16-18</c:v>
                </c:pt>
                <c:pt idx="1">
                  <c:v>19-24</c:v>
                </c:pt>
                <c:pt idx="2">
                  <c:v>25-34 </c:v>
                </c:pt>
                <c:pt idx="3">
                  <c:v>35-44 </c:v>
                </c:pt>
                <c:pt idx="4">
                  <c:v>45-54 </c:v>
                </c:pt>
                <c:pt idx="5">
                  <c:v>55-64</c:v>
                </c:pt>
                <c:pt idx="6">
                  <c:v>65+ </c:v>
                </c:pt>
              </c:strCache>
            </c:strRef>
          </c:cat>
          <c:val>
            <c:numRef>
              <c:f>Sheet1!$B$2:$B$8</c:f>
              <c:numCache>
                <c:formatCode>0%</c:formatCode>
                <c:ptCount val="7"/>
                <c:pt idx="1">
                  <c:v>2.0000000000000007E-2</c:v>
                </c:pt>
                <c:pt idx="2">
                  <c:v>0.14000000000000001</c:v>
                </c:pt>
                <c:pt idx="3">
                  <c:v>0.19000000000000006</c:v>
                </c:pt>
                <c:pt idx="4">
                  <c:v>0.27</c:v>
                </c:pt>
                <c:pt idx="5">
                  <c:v>0.22000000000000006</c:v>
                </c:pt>
                <c:pt idx="6">
                  <c:v>0.17</c:v>
                </c:pt>
              </c:numCache>
            </c:numRef>
          </c:val>
          <c:extLst xmlns:c16r2="http://schemas.microsoft.com/office/drawing/2015/06/chart">
            <c:ext xmlns:c16="http://schemas.microsoft.com/office/drawing/2014/chart" uri="{C3380CC4-5D6E-409C-BE32-E72D297353CC}">
              <c16:uniqueId val="{00000000-D9F0-FF49-8150-3ACDC4291716}"/>
            </c:ext>
          </c:extLst>
        </c:ser>
        <c:dLbls/>
        <c:axId val="56167808"/>
        <c:axId val="56116736"/>
      </c:barChart>
      <c:catAx>
        <c:axId val="56167808"/>
        <c:scaling>
          <c:orientation val="minMax"/>
        </c:scaling>
        <c:axPos val="b"/>
        <c:title>
          <c:tx>
            <c:rich>
              <a:bodyPr rot="0" spcFirstLastPara="1" vertOverflow="ellipsis" vert="horz" wrap="square" anchor="ctr" anchorCtr="1"/>
              <a:lstStyle/>
              <a:p>
                <a:pPr>
                  <a:defRPr lang="en-US" sz="1050" b="0" i="0" u="none" strike="noStrike" kern="1200" baseline="0">
                    <a:solidFill>
                      <a:schemeClr val="tx1"/>
                    </a:solidFill>
                    <a:latin typeface="Trebuchet MS" panose="020B0703020202090204" pitchFamily="34" charset="0"/>
                    <a:ea typeface="+mn-ea"/>
                    <a:cs typeface="Open Sans"/>
                  </a:defRPr>
                </a:pPr>
                <a:r>
                  <a:rPr lang="en-US" sz="1050" b="0"/>
                  <a:t>Years</a:t>
                </a:r>
              </a:p>
            </c:rich>
          </c:tx>
          <c:layout>
            <c:manualLayout>
              <c:xMode val="edge"/>
              <c:yMode val="edge"/>
              <c:x val="0.46425625119148656"/>
              <c:y val="0.67002106612647816"/>
            </c:manualLayout>
          </c:layout>
          <c:spPr>
            <a:noFill/>
            <a:ln>
              <a:noFill/>
            </a:ln>
            <a:effectLst/>
          </c:spPr>
        </c:title>
        <c:numFmt formatCode="General" sourceLinked="0"/>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en-US" sz="1100" b="0" i="0" u="none" strike="noStrike" kern="1200" baseline="0">
                <a:solidFill>
                  <a:schemeClr val="tx1"/>
                </a:solidFill>
                <a:latin typeface="Trebuchet MS" panose="020B0703020202090204" pitchFamily="34" charset="0"/>
                <a:ea typeface="+mn-ea"/>
                <a:cs typeface="Open Sans"/>
              </a:defRPr>
            </a:pPr>
            <a:endParaRPr lang="en-US"/>
          </a:p>
        </c:txPr>
        <c:crossAx val="56116736"/>
        <c:crosses val="autoZero"/>
        <c:auto val="1"/>
        <c:lblAlgn val="ctr"/>
        <c:lblOffset val="100"/>
      </c:catAx>
      <c:valAx>
        <c:axId val="56116736"/>
        <c:scaling>
          <c:orientation val="minMax"/>
        </c:scaling>
        <c:delete val="1"/>
        <c:axPos val="l"/>
        <c:numFmt formatCode="General" sourceLinked="1"/>
        <c:tickLblPos val="nextTo"/>
        <c:crossAx val="56167808"/>
        <c:crosses val="autoZero"/>
        <c:crossBetween val="between"/>
      </c:valAx>
      <c:spPr>
        <a:noFill/>
        <a:ln w="25400">
          <a:noFill/>
        </a:ln>
        <a:effectLst/>
      </c:spPr>
    </c:plotArea>
    <c:plotVisOnly val="1"/>
    <c:dispBlanksAs val="gap"/>
  </c:chart>
  <c:spPr>
    <a:noFill/>
    <a:ln w="9525" cap="flat" cmpd="sng" algn="ctr">
      <a:noFill/>
      <a:prstDash val="solid"/>
    </a:ln>
    <a:effectLst/>
  </c:spPr>
  <c:txPr>
    <a:bodyPr/>
    <a:lstStyle/>
    <a:p>
      <a:pPr>
        <a:defRPr sz="1200">
          <a:latin typeface="Trebuchet MS" panose="020B0703020202090204" pitchFamily="34" charset="0"/>
          <a:cs typeface="Open San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style val="4"/>
  <c:chart>
    <c:autoTitleDeleted val="1"/>
    <c:plotArea>
      <c:layout>
        <c:manualLayout>
          <c:layoutTarget val="inner"/>
          <c:xMode val="edge"/>
          <c:yMode val="edge"/>
          <c:x val="3.7484876067189414E-2"/>
          <c:y val="0.177832958374952"/>
          <c:w val="0.92503024786562082"/>
          <c:h val="0.28827298214824726"/>
        </c:manualLayout>
      </c:layout>
      <c:barChart>
        <c:barDir val="col"/>
        <c:grouping val="clustered"/>
        <c:ser>
          <c:idx val="0"/>
          <c:order val="0"/>
          <c:tx>
            <c:strRef>
              <c:f>Sheet1!$B$1</c:f>
              <c:strCache>
                <c:ptCount val="1"/>
                <c:pt idx="0">
                  <c:v>Series 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idx val="0"/>
            <c:spPr>
              <a:solidFill>
                <a:srgbClr val="D83C8E"/>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1-0ADF-F844-AF5F-E9BAC740CDD2}"/>
              </c:ext>
            </c:extLst>
          </c:dPt>
          <c:dPt>
            <c:idx val="1"/>
            <c:spPr>
              <a:solidFill>
                <a:srgbClr val="D83C8E"/>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3-0ADF-F844-AF5F-E9BAC740CDD2}"/>
              </c:ext>
            </c:extLst>
          </c:dPt>
          <c:dPt>
            <c:idx val="2"/>
            <c:spPr>
              <a:solidFill>
                <a:srgbClr val="D83C8E"/>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5-0ADF-F844-AF5F-E9BAC740CDD2}"/>
              </c:ext>
            </c:extLst>
          </c:dPt>
          <c:dPt>
            <c:idx val="3"/>
            <c:spPr>
              <a:solidFill>
                <a:srgbClr val="D83C8E"/>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7-0ADF-F844-AF5F-E9BAC740CDD2}"/>
              </c:ext>
            </c:extLst>
          </c:dPt>
          <c:dPt>
            <c:idx val="4"/>
            <c:spPr>
              <a:solidFill>
                <a:srgbClr val="D83C8E"/>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9-0ADF-F844-AF5F-E9BAC740CDD2}"/>
              </c:ext>
            </c:extLst>
          </c:dPt>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Trebuchet MS" panose="020B0703020202090204" pitchFamily="34" charset="0"/>
                    <a:ea typeface="+mn-ea"/>
                    <a:cs typeface="Open Sans"/>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Very good</c:v>
                </c:pt>
                <c:pt idx="1">
                  <c:v>Good</c:v>
                </c:pt>
                <c:pt idx="2">
                  <c:v>Neither good nor bad</c:v>
                </c:pt>
                <c:pt idx="3">
                  <c:v>Bad</c:v>
                </c:pt>
                <c:pt idx="4">
                  <c:v>Very bad</c:v>
                </c:pt>
              </c:strCache>
            </c:strRef>
          </c:cat>
          <c:val>
            <c:numRef>
              <c:f>Sheet1!$B$2:$B$6</c:f>
              <c:numCache>
                <c:formatCode>0%</c:formatCode>
                <c:ptCount val="5"/>
                <c:pt idx="0">
                  <c:v>0.19</c:v>
                </c:pt>
                <c:pt idx="1">
                  <c:v>0.39000000000000012</c:v>
                </c:pt>
                <c:pt idx="2">
                  <c:v>0.27</c:v>
                </c:pt>
                <c:pt idx="3">
                  <c:v>0.13</c:v>
                </c:pt>
                <c:pt idx="4">
                  <c:v>2.0000000000000007E-2</c:v>
                </c:pt>
              </c:numCache>
            </c:numRef>
          </c:val>
          <c:extLst xmlns:c16r2="http://schemas.microsoft.com/office/drawing/2015/06/chart">
            <c:ext xmlns:c16="http://schemas.microsoft.com/office/drawing/2014/chart" uri="{C3380CC4-5D6E-409C-BE32-E72D297353CC}">
              <c16:uniqueId val="{0000000E-0ADF-F844-AF5F-E9BAC740CDD2}"/>
            </c:ext>
          </c:extLst>
        </c:ser>
        <c:dLbls/>
        <c:axId val="57388416"/>
        <c:axId val="57390208"/>
      </c:barChart>
      <c:catAx>
        <c:axId val="57388416"/>
        <c:scaling>
          <c:orientation val="minMax"/>
        </c:scaling>
        <c:axPos val="b"/>
        <c:numFmt formatCode="General" sourceLinked="0"/>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en-US" sz="1100" b="0" i="0" u="none" strike="noStrike" kern="1200" baseline="0">
                <a:solidFill>
                  <a:schemeClr val="tx1"/>
                </a:solidFill>
                <a:latin typeface="Trebuchet MS" panose="020B0703020202090204" pitchFamily="34" charset="0"/>
                <a:ea typeface="+mn-ea"/>
                <a:cs typeface="Open Sans"/>
              </a:defRPr>
            </a:pPr>
            <a:endParaRPr lang="en-US"/>
          </a:p>
        </c:txPr>
        <c:crossAx val="57390208"/>
        <c:crosses val="autoZero"/>
        <c:auto val="1"/>
        <c:lblAlgn val="ctr"/>
        <c:lblOffset val="100"/>
      </c:catAx>
      <c:valAx>
        <c:axId val="57390208"/>
        <c:scaling>
          <c:orientation val="minMax"/>
        </c:scaling>
        <c:delete val="1"/>
        <c:axPos val="l"/>
        <c:numFmt formatCode="0%" sourceLinked="1"/>
        <c:tickLblPos val="nextTo"/>
        <c:crossAx val="57388416"/>
        <c:crosses val="autoZero"/>
        <c:crossBetween val="between"/>
      </c:valAx>
      <c:spPr>
        <a:noFill/>
        <a:ln w="25400">
          <a:noFill/>
        </a:ln>
        <a:effectLst/>
      </c:spPr>
    </c:plotArea>
    <c:plotVisOnly val="1"/>
    <c:dispBlanksAs val="gap"/>
  </c:chart>
  <c:spPr>
    <a:noFill/>
    <a:ln w="9525" cap="flat" cmpd="sng" algn="ctr">
      <a:noFill/>
      <a:prstDash val="solid"/>
    </a:ln>
    <a:effectLst/>
  </c:spPr>
  <c:txPr>
    <a:bodyPr/>
    <a:lstStyle/>
    <a:p>
      <a:pPr>
        <a:defRPr sz="1200">
          <a:latin typeface="Trebuchet MS" panose="020B0703020202090204" pitchFamily="34" charset="0"/>
          <a:cs typeface="Open Sans"/>
        </a:defRPr>
      </a:pPr>
      <a:endParaRPr lang="en-US"/>
    </a:p>
  </c:txPr>
  <c:externalData r:id="rId1"/>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8A33F5-A342-45B8-99A3-4A4A2AE80816}" type="datetimeFigureOut">
              <a:rPr lang="en-US" smtClean="0"/>
              <a:pPr/>
              <a:t>3/7/2022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4A94B3-E882-4EF5-81D7-F7DCC630DB60}" type="slidenum">
              <a:rPr lang="en-GB" smtClean="0"/>
              <a:pPr/>
              <a:t>‹#›</a:t>
            </a:fld>
            <a:endParaRPr lang="en-GB"/>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B908E-4156-481E-949B-A72F3F38BE7C}" type="datetimeFigureOut">
              <a:rPr lang="en-US" smtClean="0"/>
              <a:pPr/>
              <a:t>3/7/2022</a:t>
            </a:fld>
            <a:endParaRPr lang="en-GB"/>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A750E-58F9-4D0C-9E1D-38E2BFFB217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4</a:t>
            </a:fld>
            <a:endParaRPr lang="en-GB"/>
          </a:p>
        </p:txBody>
      </p:sp>
    </p:spTree>
    <p:extLst>
      <p:ext uri="{BB962C8B-B14F-4D97-AF65-F5344CB8AC3E}">
        <p14:creationId xmlns:p14="http://schemas.microsoft.com/office/powerpoint/2010/main" xmlns="" val="548929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16</a:t>
            </a:fld>
            <a:endParaRPr lang="en-GB"/>
          </a:p>
        </p:txBody>
      </p:sp>
    </p:spTree>
    <p:extLst>
      <p:ext uri="{BB962C8B-B14F-4D97-AF65-F5344CB8AC3E}">
        <p14:creationId xmlns:p14="http://schemas.microsoft.com/office/powerpoint/2010/main" xmlns="" val="745293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18</a:t>
            </a:fld>
            <a:endParaRPr lang="en-GB"/>
          </a:p>
        </p:txBody>
      </p:sp>
    </p:spTree>
    <p:extLst>
      <p:ext uri="{BB962C8B-B14F-4D97-AF65-F5344CB8AC3E}">
        <p14:creationId xmlns:p14="http://schemas.microsoft.com/office/powerpoint/2010/main" xmlns="" val="2646597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19</a:t>
            </a:fld>
            <a:endParaRPr lang="en-GB"/>
          </a:p>
        </p:txBody>
      </p:sp>
    </p:spTree>
    <p:extLst>
      <p:ext uri="{BB962C8B-B14F-4D97-AF65-F5344CB8AC3E}">
        <p14:creationId xmlns:p14="http://schemas.microsoft.com/office/powerpoint/2010/main" xmlns="" val="4031773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21</a:t>
            </a:fld>
            <a:endParaRPr lang="en-GB"/>
          </a:p>
        </p:txBody>
      </p:sp>
    </p:spTree>
    <p:extLst>
      <p:ext uri="{BB962C8B-B14F-4D97-AF65-F5344CB8AC3E}">
        <p14:creationId xmlns:p14="http://schemas.microsoft.com/office/powerpoint/2010/main" xmlns="" val="4247480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22</a:t>
            </a:fld>
            <a:endParaRPr lang="en-GB"/>
          </a:p>
        </p:txBody>
      </p:sp>
    </p:spTree>
    <p:extLst>
      <p:ext uri="{BB962C8B-B14F-4D97-AF65-F5344CB8AC3E}">
        <p14:creationId xmlns:p14="http://schemas.microsoft.com/office/powerpoint/2010/main" xmlns="" val="424748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6</a:t>
            </a:fld>
            <a:endParaRPr lang="en-GB"/>
          </a:p>
        </p:txBody>
      </p:sp>
    </p:spTree>
    <p:extLst>
      <p:ext uri="{BB962C8B-B14F-4D97-AF65-F5344CB8AC3E}">
        <p14:creationId xmlns:p14="http://schemas.microsoft.com/office/powerpoint/2010/main" xmlns="" val="10619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7</a:t>
            </a:fld>
            <a:endParaRPr lang="en-GB"/>
          </a:p>
        </p:txBody>
      </p:sp>
    </p:spTree>
    <p:extLst>
      <p:ext uri="{BB962C8B-B14F-4D97-AF65-F5344CB8AC3E}">
        <p14:creationId xmlns:p14="http://schemas.microsoft.com/office/powerpoint/2010/main" xmlns="" val="426534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8</a:t>
            </a:fld>
            <a:endParaRPr lang="en-GB"/>
          </a:p>
        </p:txBody>
      </p:sp>
    </p:spTree>
    <p:extLst>
      <p:ext uri="{BB962C8B-B14F-4D97-AF65-F5344CB8AC3E}">
        <p14:creationId xmlns:p14="http://schemas.microsoft.com/office/powerpoint/2010/main" xmlns="" val="306506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9</a:t>
            </a:fld>
            <a:endParaRPr lang="en-GB"/>
          </a:p>
        </p:txBody>
      </p:sp>
    </p:spTree>
    <p:extLst>
      <p:ext uri="{BB962C8B-B14F-4D97-AF65-F5344CB8AC3E}">
        <p14:creationId xmlns:p14="http://schemas.microsoft.com/office/powerpoint/2010/main" xmlns="" val="1191592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10</a:t>
            </a:fld>
            <a:endParaRPr lang="en-GB"/>
          </a:p>
        </p:txBody>
      </p:sp>
    </p:spTree>
    <p:extLst>
      <p:ext uri="{BB962C8B-B14F-4D97-AF65-F5344CB8AC3E}">
        <p14:creationId xmlns:p14="http://schemas.microsoft.com/office/powerpoint/2010/main" xmlns="" val="84856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12</a:t>
            </a:fld>
            <a:endParaRPr lang="en-GB"/>
          </a:p>
        </p:txBody>
      </p:sp>
    </p:spTree>
    <p:extLst>
      <p:ext uri="{BB962C8B-B14F-4D97-AF65-F5344CB8AC3E}">
        <p14:creationId xmlns:p14="http://schemas.microsoft.com/office/powerpoint/2010/main" xmlns="" val="3845950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14</a:t>
            </a:fld>
            <a:endParaRPr lang="en-GB"/>
          </a:p>
        </p:txBody>
      </p:sp>
    </p:spTree>
    <p:extLst>
      <p:ext uri="{BB962C8B-B14F-4D97-AF65-F5344CB8AC3E}">
        <p14:creationId xmlns:p14="http://schemas.microsoft.com/office/powerpoint/2010/main" xmlns="" val="29575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15</a:t>
            </a:fld>
            <a:endParaRPr lang="en-GB"/>
          </a:p>
        </p:txBody>
      </p:sp>
    </p:spTree>
    <p:extLst>
      <p:ext uri="{BB962C8B-B14F-4D97-AF65-F5344CB8AC3E}">
        <p14:creationId xmlns:p14="http://schemas.microsoft.com/office/powerpoint/2010/main" xmlns="" val="4149570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0" hasCustomPrompt="1"/>
          </p:nvPr>
        </p:nvSpPr>
        <p:spPr>
          <a:xfrm>
            <a:off x="0" y="0"/>
            <a:ext cx="6858000" cy="9906000"/>
          </a:xfrm>
          <a:noFill/>
        </p:spPr>
        <p:txBody>
          <a:bodyPr numCol="1" anchor="ctr" anchorCtr="0"/>
          <a:lstStyle>
            <a:lvl1pPr algn="ctr">
              <a:lnSpc>
                <a:spcPct val="100000"/>
              </a:lnSpc>
              <a:spcAft>
                <a:spcPts val="0"/>
              </a:spcAft>
              <a:defRPr sz="3200">
                <a:solidFill>
                  <a:schemeClr val="tx1"/>
                </a:solidFill>
              </a:defRPr>
            </a:lvl1pPr>
          </a:lstStyle>
          <a:p>
            <a:r>
              <a:rPr lang="en-GB"/>
              <a:t>Insert picture</a:t>
            </a:r>
          </a:p>
        </p:txBody>
      </p:sp>
      <p:sp>
        <p:nvSpPr>
          <p:cNvPr id="12" name="Rectangle 11"/>
          <p:cNvSpPr/>
          <p:nvPr userDrawn="1"/>
        </p:nvSpPr>
        <p:spPr>
          <a:xfrm>
            <a:off x="0" y="7596206"/>
            <a:ext cx="6858000" cy="2309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33991" y="8604000"/>
            <a:ext cx="6300000" cy="396000"/>
          </a:xfrm>
        </p:spPr>
        <p:txBody>
          <a:bodyPr/>
          <a:lstStyle>
            <a:lvl1pPr>
              <a:lnSpc>
                <a:spcPts val="2200"/>
              </a:lnSpc>
              <a:defRPr sz="2000" spc="-50" baseline="0">
                <a:solidFill>
                  <a:schemeClr val="bg1"/>
                </a:solidFill>
              </a:defRPr>
            </a:lvl1pPr>
          </a:lstStyle>
          <a:p>
            <a:r>
              <a:rPr lang="en-GB" noProof="0"/>
              <a:t>Enter sub-title</a:t>
            </a:r>
          </a:p>
        </p:txBody>
      </p:sp>
      <p:sp>
        <p:nvSpPr>
          <p:cNvPr id="3" name="Subtitle 2"/>
          <p:cNvSpPr>
            <a:spLocks noGrp="1"/>
          </p:cNvSpPr>
          <p:nvPr>
            <p:ph type="subTitle" idx="1" hasCustomPrompt="1"/>
          </p:nvPr>
        </p:nvSpPr>
        <p:spPr>
          <a:xfrm>
            <a:off x="396000" y="7747889"/>
            <a:ext cx="6336000" cy="848449"/>
          </a:xfrm>
        </p:spPr>
        <p:txBody>
          <a:bodyPr/>
          <a:lstStyle>
            <a:lvl1pPr marL="0" indent="0" algn="l">
              <a:lnSpc>
                <a:spcPct val="100000"/>
              </a:lnSpc>
              <a:spcAft>
                <a:spcPts val="0"/>
              </a:spcAft>
              <a:buNone/>
              <a:defRPr sz="5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Enter title</a:t>
            </a:r>
          </a:p>
        </p:txBody>
      </p:sp>
      <p:pic>
        <p:nvPicPr>
          <p:cNvPr id="8" name="Picture 7" descr="Healthwatch logo_CMYK-01.png"/>
          <p:cNvPicPr>
            <a:picLocks noChangeAspect="1"/>
          </p:cNvPicPr>
          <p:nvPr userDrawn="1"/>
        </p:nvPicPr>
        <p:blipFill>
          <a:blip r:embed="rId2" cstate="print"/>
          <a:stretch>
            <a:fillRect/>
          </a:stretch>
        </p:blipFill>
        <p:spPr>
          <a:xfrm>
            <a:off x="4096326" y="340341"/>
            <a:ext cx="2448000" cy="671377"/>
          </a:xfrm>
          <a:prstGeom prst="rect">
            <a:avLst/>
          </a:prstGeom>
        </p:spPr>
      </p:pic>
      <p:sp>
        <p:nvSpPr>
          <p:cNvPr id="11" name="Text Placeholder 10"/>
          <p:cNvSpPr>
            <a:spLocks noGrp="1"/>
          </p:cNvSpPr>
          <p:nvPr>
            <p:ph type="body" sz="quarter" idx="11" hasCustomPrompt="1"/>
          </p:nvPr>
        </p:nvSpPr>
        <p:spPr>
          <a:xfrm>
            <a:off x="435600" y="9220206"/>
            <a:ext cx="6300000" cy="357187"/>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Enter report name</a:t>
            </a:r>
          </a:p>
        </p:txBody>
      </p:sp>
      <p:sp>
        <p:nvSpPr>
          <p:cNvPr id="16" name="Text Placeholder 15"/>
          <p:cNvSpPr>
            <a:spLocks noGrp="1"/>
          </p:cNvSpPr>
          <p:nvPr>
            <p:ph type="body" sz="quarter" idx="12" hasCustomPrompt="1"/>
          </p:nvPr>
        </p:nvSpPr>
        <p:spPr>
          <a:xfrm>
            <a:off x="2581270" y="838167"/>
            <a:ext cx="3852000" cy="288000"/>
          </a:xfrm>
        </p:spPr>
        <p:txBody>
          <a:bodyPr/>
          <a:lstStyle>
            <a:lvl1pPr algn="r">
              <a:defRPr sz="1600" baseline="0">
                <a:solidFill>
                  <a:schemeClr val="tx1"/>
                </a:solidFill>
              </a:defRPr>
            </a:lvl1pPr>
            <a:lvl2pPr algn="r">
              <a:defRPr/>
            </a:lvl2pPr>
            <a:lvl3pPr algn="r">
              <a:defRPr/>
            </a:lvl3pPr>
            <a:lvl4pPr algn="r">
              <a:defRPr/>
            </a:lvl4pPr>
            <a:lvl5pPr algn="r">
              <a:defRPr/>
            </a:lvl5pPr>
          </a:lstStyle>
          <a:p>
            <a:pPr lvl="0"/>
            <a:r>
              <a:rPr lang="en-GB" noProof="0"/>
              <a:t>Enter your local 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me Pink">
    <p:spTree>
      <p:nvGrpSpPr>
        <p:cNvPr id="1" name=""/>
        <p:cNvGrpSpPr/>
        <p:nvPr/>
      </p:nvGrpSpPr>
      <p:grpSpPr>
        <a:xfrm>
          <a:off x="0" y="0"/>
          <a:ext cx="0" cy="0"/>
          <a:chOff x="0" y="0"/>
          <a:chExt cx="0" cy="0"/>
        </a:xfrm>
      </p:grpSpPr>
      <p:sp>
        <p:nvSpPr>
          <p:cNvPr id="10" name="Rectangle 9"/>
          <p:cNvSpPr/>
          <p:nvPr userDrawn="1"/>
        </p:nvSpPr>
        <p:spPr>
          <a:xfrm>
            <a:off x="0" y="0"/>
            <a:ext cx="6858000" cy="58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a:p>
        </p:txBody>
      </p:sp>
      <p:sp>
        <p:nvSpPr>
          <p:cNvPr id="8" name="Footer Placeholder 7"/>
          <p:cNvSpPr>
            <a:spLocks noGrp="1"/>
          </p:cNvSpPr>
          <p:nvPr>
            <p:ph type="ftr" sz="quarter" idx="13"/>
          </p:nvPr>
        </p:nvSpPr>
        <p:spPr/>
        <p:txBody>
          <a:bodyPr/>
          <a:lstStyle>
            <a:lvl1pPr>
              <a:defRPr>
                <a:solidFill>
                  <a:schemeClr val="bg1"/>
                </a:solidFill>
              </a:defRPr>
            </a:lvl1pPr>
          </a:lstStyle>
          <a:p>
            <a:endParaRPr lang="en-GB" b="0"/>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404809" y="1081086"/>
            <a:ext cx="6048000" cy="3456000"/>
          </a:xfrm>
        </p:spPr>
        <p:txBody>
          <a:bodyPr anchor="ctr" anchorCtr="0"/>
          <a:lstStyle>
            <a:lvl1pPr algn="ctr">
              <a:defRPr sz="2800">
                <a:solidFill>
                  <a:schemeClr val="bg1"/>
                </a:solidFill>
              </a:defRPr>
            </a:lvl1pPr>
          </a:lstStyle>
          <a:p>
            <a:r>
              <a:rPr lang="en-GB"/>
              <a:t>Click icon to add picture</a:t>
            </a:r>
          </a:p>
        </p:txBody>
      </p:sp>
      <p:sp>
        <p:nvSpPr>
          <p:cNvPr id="12" name="Text Placeholder 11"/>
          <p:cNvSpPr>
            <a:spLocks noGrp="1"/>
          </p:cNvSpPr>
          <p:nvPr>
            <p:ph type="body" sz="quarter" idx="15" hasCustomPrompt="1"/>
          </p:nvPr>
        </p:nvSpPr>
        <p:spPr>
          <a:xfrm>
            <a:off x="395292" y="4662487"/>
            <a:ext cx="6072187" cy="1080000"/>
          </a:xfrm>
        </p:spPr>
        <p:txBody>
          <a:bodyPr/>
          <a:lstStyle>
            <a:lvl1pPr>
              <a:lnSpc>
                <a:spcPts val="3500"/>
              </a:lnSpc>
              <a:spcAft>
                <a:spcPts val="0"/>
              </a:spcAft>
              <a:defRPr sz="3200" b="1">
                <a:solidFill>
                  <a:schemeClr val="bg1"/>
                </a:solidFill>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a:t>Click to enter title</a:t>
            </a:r>
          </a:p>
        </p:txBody>
      </p:sp>
      <p:sp>
        <p:nvSpPr>
          <p:cNvPr id="14" name="Text Placeholder 13"/>
          <p:cNvSpPr>
            <a:spLocks noGrp="1"/>
          </p:cNvSpPr>
          <p:nvPr>
            <p:ph type="body" sz="quarter" idx="16"/>
          </p:nvPr>
        </p:nvSpPr>
        <p:spPr>
          <a:xfrm>
            <a:off x="409581" y="6009828"/>
            <a:ext cx="6120000" cy="3528000"/>
          </a:xfrm>
        </p:spPr>
        <p:txBody>
          <a:bodyPr/>
          <a:lstStyle>
            <a:lvl1pPr>
              <a:lnSpc>
                <a:spcPts val="1500"/>
              </a:lnSpc>
              <a:spcAft>
                <a:spcPts val="1200"/>
              </a:spcAft>
              <a:defRPr b="1">
                <a:solidFill>
                  <a:schemeClr val="tx1"/>
                </a:solidFill>
              </a:defRPr>
            </a:lvl1pPr>
            <a:lvl2pPr defTabSz="900000">
              <a:lnSpc>
                <a:spcPts val="2200"/>
              </a:lnSpc>
              <a:tabLst>
                <a:tab pos="576000" algn="l"/>
              </a:tabLst>
              <a:defRPr sz="2400" b="1">
                <a:solidFill>
                  <a:schemeClr val="accent3"/>
                </a:solidFill>
              </a:defRPr>
            </a:lvl2pPr>
            <a:lvl3pPr>
              <a:lnSpc>
                <a:spcPts val="1200"/>
              </a:lnSpc>
              <a:spcAft>
                <a:spcPts val="600"/>
              </a:spcAft>
              <a:defRPr sz="1200" b="1">
                <a:solidFill>
                  <a:schemeClr val="accent3"/>
                </a:solidFill>
              </a:defRPr>
            </a:lvl3pPr>
            <a:lvl4pPr marL="180000" indent="-72000">
              <a:spcAft>
                <a:spcPts val="1000"/>
              </a:spcAft>
              <a:buFont typeface="Arial" pitchFamily="34" charset="0"/>
              <a:buChar char="•"/>
              <a:defRPr sz="1000"/>
            </a:lvl4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eme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88950CD-BA0E-E84B-B247-F9E8A9C204FA}"/>
              </a:ext>
            </a:extLst>
          </p:cNvPr>
          <p:cNvSpPr/>
          <p:nvPr userDrawn="1"/>
        </p:nvSpPr>
        <p:spPr>
          <a:xfrm>
            <a:off x="0" y="0"/>
            <a:ext cx="6858000" cy="58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a:p>
        </p:txBody>
      </p:sp>
      <p:sp>
        <p:nvSpPr>
          <p:cNvPr id="8" name="Footer Placeholder 7"/>
          <p:cNvSpPr>
            <a:spLocks noGrp="1"/>
          </p:cNvSpPr>
          <p:nvPr>
            <p:ph type="ftr" sz="quarter" idx="13"/>
          </p:nvPr>
        </p:nvSpPr>
        <p:spPr/>
        <p:txBody>
          <a:bodyPr/>
          <a:lstStyle>
            <a:lvl1pPr>
              <a:defRPr>
                <a:solidFill>
                  <a:schemeClr val="bg1"/>
                </a:solidFill>
              </a:defRPr>
            </a:lvl1pPr>
          </a:lstStyle>
          <a:p>
            <a:endParaRPr lang="en-GB" b="0"/>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404809" y="1081086"/>
            <a:ext cx="6048000" cy="3456000"/>
          </a:xfrm>
        </p:spPr>
        <p:txBody>
          <a:bodyPr anchor="ctr" anchorCtr="0"/>
          <a:lstStyle>
            <a:lvl1pPr algn="ctr">
              <a:defRPr sz="2800">
                <a:solidFill>
                  <a:schemeClr val="bg1"/>
                </a:solidFill>
              </a:defRPr>
            </a:lvl1pPr>
          </a:lstStyle>
          <a:p>
            <a:r>
              <a:rPr lang="en-GB"/>
              <a:t>Click icon to add picture</a:t>
            </a:r>
          </a:p>
        </p:txBody>
      </p:sp>
      <p:sp>
        <p:nvSpPr>
          <p:cNvPr id="12" name="Text Placeholder 11"/>
          <p:cNvSpPr>
            <a:spLocks noGrp="1"/>
          </p:cNvSpPr>
          <p:nvPr>
            <p:ph type="body" sz="quarter" idx="15" hasCustomPrompt="1"/>
          </p:nvPr>
        </p:nvSpPr>
        <p:spPr>
          <a:xfrm>
            <a:off x="395292" y="4662487"/>
            <a:ext cx="6072187" cy="792000"/>
          </a:xfrm>
        </p:spPr>
        <p:txBody>
          <a:bodyPr/>
          <a:lstStyle>
            <a:lvl1pPr>
              <a:lnSpc>
                <a:spcPts val="3500"/>
              </a:lnSpc>
              <a:spcAft>
                <a:spcPts val="0"/>
              </a:spcAft>
              <a:defRPr sz="3200" b="1">
                <a:solidFill>
                  <a:schemeClr val="bg1"/>
                </a:solidFill>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dirty="0"/>
              <a:t>Click to enter title</a:t>
            </a:r>
          </a:p>
        </p:txBody>
      </p:sp>
      <p:sp>
        <p:nvSpPr>
          <p:cNvPr id="14" name="Text Placeholder 13"/>
          <p:cNvSpPr>
            <a:spLocks noGrp="1"/>
          </p:cNvSpPr>
          <p:nvPr>
            <p:ph type="body" sz="quarter" idx="16"/>
          </p:nvPr>
        </p:nvSpPr>
        <p:spPr>
          <a:xfrm>
            <a:off x="409581" y="6006983"/>
            <a:ext cx="6120000" cy="3780000"/>
          </a:xfrm>
        </p:spPr>
        <p:txBody>
          <a:bodyPr/>
          <a:lstStyle>
            <a:lvl1pPr>
              <a:lnSpc>
                <a:spcPts val="1500"/>
              </a:lnSpc>
              <a:spcAft>
                <a:spcPts val="1200"/>
              </a:spcAft>
              <a:defRPr b="1">
                <a:solidFill>
                  <a:schemeClr val="tx1"/>
                </a:solidFill>
              </a:defRPr>
            </a:lvl1pPr>
            <a:lvl2pPr defTabSz="900000">
              <a:lnSpc>
                <a:spcPts val="2200"/>
              </a:lnSpc>
              <a:tabLst>
                <a:tab pos="576000" algn="l"/>
              </a:tabLst>
              <a:defRPr sz="2400" b="1">
                <a:solidFill>
                  <a:schemeClr val="accent3"/>
                </a:solidFill>
              </a:defRPr>
            </a:lvl2pPr>
            <a:lvl3pPr>
              <a:lnSpc>
                <a:spcPts val="1200"/>
              </a:lnSpc>
              <a:spcAft>
                <a:spcPts val="600"/>
              </a:spcAft>
              <a:defRPr sz="1200" b="1">
                <a:solidFill>
                  <a:schemeClr val="accent3"/>
                </a:solidFill>
              </a:defRPr>
            </a:lvl3pPr>
            <a:lvl4pPr marL="180000" indent="-72000">
              <a:spcAft>
                <a:spcPts val="1000"/>
              </a:spcAft>
              <a:buFont typeface="Arial" pitchFamily="34" charset="0"/>
              <a:buChar char="•"/>
              <a:defRPr sz="1000"/>
            </a:lvl4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w Examples 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endParaRPr lang="en-GB" b="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494829"/>
            <a:ext cx="6120000" cy="2808000"/>
          </a:xfrm>
        </p:spPr>
        <p:txBody>
          <a:bodyPr lIns="0" numCol="1"/>
          <a:lstStyle>
            <a:lvl1pPr marL="0" indent="0" algn="l">
              <a:lnSpc>
                <a:spcPts val="1200"/>
              </a:lnSpc>
              <a:spcAft>
                <a:spcPts val="1000"/>
              </a:spcAft>
              <a:defRPr sz="1000" b="1">
                <a:solidFill>
                  <a:schemeClr val="tx1"/>
                </a:solidFill>
              </a:defRPr>
            </a:lvl1pPr>
            <a:lvl2pPr marL="180000" indent="-126000" algn="l">
              <a:lnSpc>
                <a:spcPts val="1300"/>
              </a:lnSpc>
              <a:spcBef>
                <a:spcPts val="0"/>
              </a:spcBef>
              <a:spcAft>
                <a:spcPts val="600"/>
              </a:spcAft>
              <a:buClr>
                <a:schemeClr val="tx1"/>
              </a:buClr>
              <a:buSzPct val="120000"/>
              <a:buFont typeface="Arial" pitchFamily="34" charset="0"/>
              <a:buChar char="•"/>
              <a:defRPr sz="1000" b="0">
                <a:solidFill>
                  <a:schemeClr val="tx1"/>
                </a:solidFill>
              </a:defRPr>
            </a:lvl2pPr>
            <a:lvl3pPr marL="180000" indent="-126000" algn="l">
              <a:lnSpc>
                <a:spcPts val="1300"/>
              </a:lnSpc>
              <a:spcAft>
                <a:spcPts val="600"/>
              </a:spcAft>
              <a:buClr>
                <a:schemeClr val="tx1"/>
              </a:buClr>
              <a:buSzPct val="120000"/>
              <a:buFont typeface="Arial" pitchFamily="34" charset="0"/>
              <a:buChar char="•"/>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hasCustomPrompt="1"/>
          </p:nvPr>
        </p:nvSpPr>
        <p:spPr>
          <a:xfrm>
            <a:off x="1000107" y="1227168"/>
            <a:ext cx="5406593" cy="306000"/>
          </a:xfrm>
        </p:spPr>
        <p:txBody>
          <a:bodyPr/>
          <a:lstStyle>
            <a:lvl1pPr>
              <a:lnSpc>
                <a:spcPct val="100000"/>
              </a:lnSpc>
              <a:defRPr sz="2000" b="1">
                <a:solidFill>
                  <a:srgbClr val="9AC43A"/>
                </a:solidFill>
              </a:defRPr>
            </a:lvl1pPr>
          </a:lstStyle>
          <a:p>
            <a:r>
              <a:rPr lang="en-GB" noProof="0"/>
              <a:t>Click to enter title</a:t>
            </a:r>
          </a:p>
        </p:txBody>
      </p:sp>
      <p:sp>
        <p:nvSpPr>
          <p:cNvPr id="14" name="Text Placeholder 13"/>
          <p:cNvSpPr>
            <a:spLocks noGrp="1"/>
          </p:cNvSpPr>
          <p:nvPr>
            <p:ph type="body" sz="quarter" idx="14" hasCustomPrompt="1"/>
          </p:nvPr>
        </p:nvSpPr>
        <p:spPr>
          <a:xfrm>
            <a:off x="866757" y="4439416"/>
            <a:ext cx="5357831" cy="1476000"/>
          </a:xfrm>
        </p:spPr>
        <p:txBody>
          <a:bodyPr/>
          <a:lstStyle>
            <a:lvl1pPr algn="ctr">
              <a:lnSpc>
                <a:spcPts val="1900"/>
              </a:lnSpc>
              <a:spcAft>
                <a:spcPts val="0"/>
              </a:spcAft>
              <a:defRPr b="1"/>
            </a:lvl1pPr>
          </a:lstStyle>
          <a:p>
            <a:pPr lvl="0"/>
            <a:r>
              <a:rPr lang="en-GB" noProof="0"/>
              <a:t>Click to enter quote</a:t>
            </a:r>
          </a:p>
        </p:txBody>
      </p:sp>
      <p:sp>
        <p:nvSpPr>
          <p:cNvPr id="15" name="Content Placeholder 2"/>
          <p:cNvSpPr>
            <a:spLocks noGrp="1"/>
          </p:cNvSpPr>
          <p:nvPr>
            <p:ph idx="15"/>
          </p:nvPr>
        </p:nvSpPr>
        <p:spPr>
          <a:xfrm>
            <a:off x="428604" y="6048954"/>
            <a:ext cx="6120000" cy="1836000"/>
          </a:xfrm>
        </p:spPr>
        <p:txBody>
          <a:bodyPr lIns="0" numCol="1"/>
          <a:lstStyle>
            <a:lvl1pPr marL="0" indent="0" algn="l">
              <a:lnSpc>
                <a:spcPts val="1200"/>
              </a:lnSpc>
              <a:spcAft>
                <a:spcPts val="1000"/>
              </a:spcAft>
              <a:defRPr sz="1000" b="1">
                <a:solidFill>
                  <a:schemeClr val="tx1"/>
                </a:solidFill>
              </a:defRPr>
            </a:lvl1pPr>
            <a:lvl2pPr marL="0" indent="0" algn="l">
              <a:lnSpc>
                <a:spcPts val="1200"/>
              </a:lnSpc>
              <a:spcBef>
                <a:spcPts val="0"/>
              </a:spcBef>
              <a:spcAft>
                <a:spcPts val="1100"/>
              </a:spcAft>
              <a:buClr>
                <a:schemeClr val="tx1"/>
              </a:buClr>
              <a:buSzPct val="120000"/>
              <a:buFont typeface="Arial" pitchFamily="34" charset="0"/>
              <a:buNone/>
              <a:defRPr sz="1000" b="0">
                <a:solidFill>
                  <a:schemeClr val="tx1"/>
                </a:solidFill>
              </a:defRPr>
            </a:lvl2pPr>
            <a:lvl3pPr marL="180000" indent="-126000" algn="l">
              <a:lnSpc>
                <a:spcPts val="1300"/>
              </a:lnSpc>
              <a:spcAft>
                <a:spcPts val="800"/>
              </a:spcAft>
              <a:buClr>
                <a:schemeClr val="tx1"/>
              </a:buClr>
              <a:buSzPct val="120000"/>
              <a:buFont typeface="Arial" pitchFamily="34" charset="0"/>
              <a:buChar char="•"/>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9"/>
          <p:cNvSpPr>
            <a:spLocks noGrp="1"/>
          </p:cNvSpPr>
          <p:nvPr>
            <p:ph type="body" sz="quarter" idx="16"/>
          </p:nvPr>
        </p:nvSpPr>
        <p:spPr>
          <a:xfrm>
            <a:off x="514351" y="7965588"/>
            <a:ext cx="5760000" cy="1357312"/>
          </a:xfrm>
        </p:spPr>
        <p:txBody>
          <a:bodyPr/>
          <a:lstStyle>
            <a:lvl1pPr>
              <a:spcAft>
                <a:spcPts val="300"/>
              </a:spcAft>
              <a:defRPr sz="1200" b="1">
                <a:solidFill>
                  <a:schemeClr val="tx1"/>
                </a:solidFill>
              </a:defRPr>
            </a:lvl1pPr>
            <a:lvl2pPr>
              <a:lnSpc>
                <a:spcPts val="1200"/>
              </a:lnSpc>
              <a:spcAft>
                <a:spcPts val="600"/>
              </a:spcAft>
              <a:defRPr sz="1000"/>
            </a:lvl2pPr>
            <a:lvl3pPr marL="270000">
              <a:lnSpc>
                <a:spcPts val="1900"/>
              </a:lnSpc>
              <a:defRPr sz="1000" b="1"/>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w Examples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endParaRPr lang="en-GB" b="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519213"/>
            <a:ext cx="6084000" cy="1260000"/>
          </a:xfrm>
        </p:spPr>
        <p:txBody>
          <a:bodyPr lIns="0" numCol="1"/>
          <a:lstStyle>
            <a:lvl1pPr marL="0" indent="0" algn="l">
              <a:lnSpc>
                <a:spcPts val="1200"/>
              </a:lnSpc>
              <a:spcAft>
                <a:spcPts val="1000"/>
              </a:spcAft>
              <a:defRPr sz="1000" b="0">
                <a:solidFill>
                  <a:schemeClr val="tx1"/>
                </a:solidFill>
              </a:defRPr>
            </a:lvl1pPr>
            <a:lvl2pPr marL="0" indent="0" algn="l">
              <a:lnSpc>
                <a:spcPts val="1200"/>
              </a:lnSpc>
              <a:spcBef>
                <a:spcPts val="0"/>
              </a:spcBef>
              <a:spcAft>
                <a:spcPts val="1100"/>
              </a:spcAft>
              <a:buClr>
                <a:schemeClr val="tx1"/>
              </a:buClr>
              <a:buSzPct val="120000"/>
              <a:buFont typeface="Arial" pitchFamily="34" charset="0"/>
              <a:buNone/>
              <a:defRPr sz="1000" b="0">
                <a:solidFill>
                  <a:schemeClr val="tx1"/>
                </a:solidFill>
              </a:defRPr>
            </a:lvl2pPr>
            <a:lvl3pPr marL="180000" indent="-126000" algn="l">
              <a:lnSpc>
                <a:spcPts val="1300"/>
              </a:lnSpc>
              <a:spcAft>
                <a:spcPts val="800"/>
              </a:spcAft>
              <a:buClr>
                <a:schemeClr val="tx1"/>
              </a:buClr>
              <a:buSzPct val="120000"/>
              <a:buFont typeface="Arial" pitchFamily="34" charset="0"/>
              <a:buChar char="•"/>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hasCustomPrompt="1"/>
          </p:nvPr>
        </p:nvSpPr>
        <p:spPr>
          <a:xfrm>
            <a:off x="1000107" y="1190592"/>
            <a:ext cx="5406593" cy="306000"/>
          </a:xfrm>
        </p:spPr>
        <p:txBody>
          <a:bodyPr/>
          <a:lstStyle>
            <a:lvl1pPr>
              <a:lnSpc>
                <a:spcPct val="100000"/>
              </a:lnSpc>
              <a:defRPr sz="2000" b="1">
                <a:solidFill>
                  <a:srgbClr val="9AC43A"/>
                </a:solidFill>
              </a:defRPr>
            </a:lvl1pPr>
          </a:lstStyle>
          <a:p>
            <a:r>
              <a:rPr lang="en-GB" noProof="0"/>
              <a:t>Click to enter title</a:t>
            </a:r>
          </a:p>
        </p:txBody>
      </p:sp>
      <p:sp>
        <p:nvSpPr>
          <p:cNvPr id="14" name="Text Placeholder 13"/>
          <p:cNvSpPr>
            <a:spLocks noGrp="1"/>
          </p:cNvSpPr>
          <p:nvPr>
            <p:ph type="body" sz="quarter" idx="14" hasCustomPrompt="1"/>
          </p:nvPr>
        </p:nvSpPr>
        <p:spPr>
          <a:xfrm>
            <a:off x="866757" y="2869106"/>
            <a:ext cx="5357831" cy="1224000"/>
          </a:xfrm>
        </p:spPr>
        <p:txBody>
          <a:bodyPr/>
          <a:lstStyle>
            <a:lvl1pPr algn="ctr">
              <a:lnSpc>
                <a:spcPts val="1900"/>
              </a:lnSpc>
              <a:spcAft>
                <a:spcPts val="0"/>
              </a:spcAft>
              <a:defRPr b="1"/>
            </a:lvl1pPr>
          </a:lstStyle>
          <a:p>
            <a:pPr lvl="0"/>
            <a:r>
              <a:rPr lang="en-GB" noProof="0"/>
              <a:t>Click to enter quote</a:t>
            </a:r>
          </a:p>
        </p:txBody>
      </p:sp>
      <p:sp>
        <p:nvSpPr>
          <p:cNvPr id="15" name="Content Placeholder 2"/>
          <p:cNvSpPr>
            <a:spLocks noGrp="1"/>
          </p:cNvSpPr>
          <p:nvPr>
            <p:ph idx="15"/>
          </p:nvPr>
        </p:nvSpPr>
        <p:spPr>
          <a:xfrm>
            <a:off x="428604" y="4214236"/>
            <a:ext cx="6084000" cy="1224000"/>
          </a:xfrm>
        </p:spPr>
        <p:txBody>
          <a:bodyPr lIns="0" numCol="1"/>
          <a:lstStyle>
            <a:lvl1pPr marL="0" indent="0" algn="l">
              <a:lnSpc>
                <a:spcPts val="1200"/>
              </a:lnSpc>
              <a:spcAft>
                <a:spcPts val="1000"/>
              </a:spcAft>
              <a:defRPr sz="1000" b="0">
                <a:solidFill>
                  <a:schemeClr val="tx1"/>
                </a:solidFill>
              </a:defRPr>
            </a:lvl1pPr>
            <a:lvl2pPr marL="0" indent="0" algn="l">
              <a:lnSpc>
                <a:spcPts val="1200"/>
              </a:lnSpc>
              <a:spcBef>
                <a:spcPts val="0"/>
              </a:spcBef>
              <a:spcAft>
                <a:spcPts val="1100"/>
              </a:spcAft>
              <a:buClr>
                <a:schemeClr val="tx1"/>
              </a:buClr>
              <a:buSzPct val="120000"/>
              <a:buFont typeface="Arial" pitchFamily="34" charset="0"/>
              <a:buNone/>
              <a:defRPr sz="1000" b="0">
                <a:solidFill>
                  <a:schemeClr val="tx1"/>
                </a:solidFill>
              </a:defRPr>
            </a:lvl2pPr>
            <a:lvl3pPr marL="180000" indent="-126000" algn="l">
              <a:lnSpc>
                <a:spcPts val="1300"/>
              </a:lnSpc>
              <a:spcAft>
                <a:spcPts val="800"/>
              </a:spcAft>
              <a:buClr>
                <a:schemeClr val="tx1"/>
              </a:buClr>
              <a:buSzPct val="120000"/>
              <a:buFont typeface="Arial" pitchFamily="34" charset="0"/>
              <a:buChar char="•"/>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9"/>
          <p:cNvSpPr>
            <a:spLocks noGrp="1"/>
          </p:cNvSpPr>
          <p:nvPr>
            <p:ph type="body" sz="quarter" idx="16"/>
          </p:nvPr>
        </p:nvSpPr>
        <p:spPr>
          <a:xfrm>
            <a:off x="1406066" y="8438604"/>
            <a:ext cx="4896000" cy="900000"/>
          </a:xfrm>
        </p:spPr>
        <p:txBody>
          <a:bodyPr/>
          <a:lstStyle>
            <a:lvl1pPr>
              <a:lnSpc>
                <a:spcPts val="1400"/>
              </a:lnSpc>
              <a:spcAft>
                <a:spcPts val="0"/>
              </a:spcAft>
              <a:defRPr sz="1200" b="1">
                <a:solidFill>
                  <a:schemeClr val="tx1"/>
                </a:solidFill>
              </a:defRPr>
            </a:lvl1pPr>
            <a:lvl2pPr>
              <a:lnSpc>
                <a:spcPts val="1200"/>
              </a:lnSpc>
              <a:spcAft>
                <a:spcPts val="0"/>
              </a:spcAft>
              <a:defRPr sz="1000"/>
            </a:lvl2pPr>
            <a:lvl3pPr marL="0">
              <a:lnSpc>
                <a:spcPts val="1400"/>
              </a:lnSpc>
              <a:defRPr sz="1000" b="1" u="sng"/>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Content Placeholder 2"/>
          <p:cNvSpPr>
            <a:spLocks noGrp="1"/>
          </p:cNvSpPr>
          <p:nvPr>
            <p:ph idx="17"/>
          </p:nvPr>
        </p:nvSpPr>
        <p:spPr>
          <a:xfrm>
            <a:off x="434700" y="6934946"/>
            <a:ext cx="6084000" cy="1224000"/>
          </a:xfrm>
        </p:spPr>
        <p:txBody>
          <a:bodyPr lIns="0" numCol="1"/>
          <a:lstStyle>
            <a:lvl1pPr marL="0" indent="0" algn="l">
              <a:lnSpc>
                <a:spcPts val="1200"/>
              </a:lnSpc>
              <a:spcAft>
                <a:spcPts val="1000"/>
              </a:spcAft>
              <a:defRPr sz="1000" b="0">
                <a:solidFill>
                  <a:schemeClr val="tx1"/>
                </a:solidFill>
              </a:defRPr>
            </a:lvl1pPr>
            <a:lvl2pPr marL="0" indent="0" algn="l">
              <a:lnSpc>
                <a:spcPts val="1200"/>
              </a:lnSpc>
              <a:spcBef>
                <a:spcPts val="0"/>
              </a:spcBef>
              <a:spcAft>
                <a:spcPts val="1100"/>
              </a:spcAft>
              <a:buClr>
                <a:schemeClr val="tx1"/>
              </a:buClr>
              <a:buSzPct val="120000"/>
              <a:buFont typeface="Arial" pitchFamily="34" charset="0"/>
              <a:buNone/>
              <a:defRPr sz="1000" b="0">
                <a:solidFill>
                  <a:schemeClr val="tx1"/>
                </a:solidFill>
              </a:defRPr>
            </a:lvl2pPr>
            <a:lvl3pPr marL="180000" indent="-126000" algn="l">
              <a:lnSpc>
                <a:spcPts val="1300"/>
              </a:lnSpc>
              <a:spcAft>
                <a:spcPts val="800"/>
              </a:spcAft>
              <a:buClr>
                <a:schemeClr val="tx1"/>
              </a:buClr>
              <a:buSzPct val="120000"/>
              <a:buFont typeface="Arial" pitchFamily="34" charset="0"/>
              <a:buChar char="•"/>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13"/>
          <p:cNvSpPr>
            <a:spLocks noGrp="1"/>
          </p:cNvSpPr>
          <p:nvPr>
            <p:ph type="body" sz="quarter" idx="18" hasCustomPrompt="1"/>
          </p:nvPr>
        </p:nvSpPr>
        <p:spPr>
          <a:xfrm>
            <a:off x="869424" y="5563718"/>
            <a:ext cx="5357831" cy="1188000"/>
          </a:xfrm>
        </p:spPr>
        <p:txBody>
          <a:bodyPr/>
          <a:lstStyle>
            <a:lvl1pPr algn="ctr">
              <a:lnSpc>
                <a:spcPts val="1900"/>
              </a:lnSpc>
              <a:spcAft>
                <a:spcPts val="0"/>
              </a:spcAft>
              <a:defRPr b="1"/>
            </a:lvl1pPr>
          </a:lstStyle>
          <a:p>
            <a:pPr lvl="0"/>
            <a:r>
              <a:rPr lang="en-GB" noProof="0"/>
              <a:t>Click to enter quote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552" y="989048"/>
            <a:ext cx="6012000" cy="1296000"/>
          </a:xfrm>
        </p:spPr>
        <p:txBody>
          <a:bodyPr/>
          <a:lstStyle>
            <a:lvl1pPr>
              <a:lnSpc>
                <a:spcPct val="100000"/>
              </a:lnSpc>
              <a:spcAft>
                <a:spcPts val="2400"/>
              </a:spcAft>
              <a:defRPr sz="3200" b="1">
                <a:solidFill>
                  <a:schemeClr val="accent3"/>
                </a:solidFill>
              </a:defRPr>
            </a:lvl1pPr>
            <a:lvl2pPr>
              <a:lnSpc>
                <a:spcPts val="1500"/>
              </a:lnSpc>
              <a:spcAft>
                <a:spcPts val="0"/>
              </a:spcAft>
              <a:defRPr b="1">
                <a:solidFill>
                  <a:schemeClr val="tx1"/>
                </a:solidFill>
              </a:defRPr>
            </a:lvl2pPr>
            <a:lvl3pPr marL="216000" indent="-216000">
              <a:buClr>
                <a:schemeClr val="tx1"/>
              </a:buClr>
              <a:buSzPct val="120000"/>
              <a:buFont typeface="Arial" pitchFamily="34" charset="0"/>
              <a:buChar char="•"/>
              <a:defRPr sz="1100"/>
            </a:lvl3pPr>
            <a:lvl4pPr>
              <a:spcBef>
                <a:spcPts val="600"/>
              </a:spcBef>
              <a:defRPr sz="1600" b="1">
                <a:solidFill>
                  <a:schemeClr val="accent1"/>
                </a:solidFill>
              </a:defRPr>
            </a:lvl4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lvl1pPr>
              <a:defRPr/>
            </a:lvl1pPr>
          </a:lstStyle>
          <a:p>
            <a:endParaRPr lang="en-GB" b="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9" name="Chart Placeholder 8"/>
          <p:cNvSpPr>
            <a:spLocks noGrp="1"/>
          </p:cNvSpPr>
          <p:nvPr>
            <p:ph type="chart" sz="quarter" idx="13"/>
          </p:nvPr>
        </p:nvSpPr>
        <p:spPr>
          <a:xfrm>
            <a:off x="428625" y="2309794"/>
            <a:ext cx="6000750" cy="3429024"/>
          </a:xfrm>
        </p:spPr>
        <p:txBody>
          <a:bodyPr/>
          <a:lstStyle>
            <a:lvl1pPr>
              <a:defRPr>
                <a:solidFill>
                  <a:schemeClr val="tx1"/>
                </a:solidFill>
              </a:defRPr>
            </a:lvl1pPr>
          </a:lstStyle>
          <a:p>
            <a:r>
              <a:rPr lang="en-GB"/>
              <a:t>Click icon to add chart</a:t>
            </a:r>
          </a:p>
        </p:txBody>
      </p:sp>
      <p:sp>
        <p:nvSpPr>
          <p:cNvPr id="8" name="Chart Placeholder 8"/>
          <p:cNvSpPr>
            <a:spLocks noGrp="1"/>
          </p:cNvSpPr>
          <p:nvPr>
            <p:ph type="chart" sz="quarter" idx="14"/>
          </p:nvPr>
        </p:nvSpPr>
        <p:spPr>
          <a:xfrm>
            <a:off x="428604" y="5763202"/>
            <a:ext cx="6000750" cy="3429024"/>
          </a:xfrm>
        </p:spPr>
        <p:txBody>
          <a:bodyPr/>
          <a:lstStyle>
            <a:lvl1pPr>
              <a:defRPr>
                <a:solidFill>
                  <a:schemeClr val="tx1"/>
                </a:solidFill>
              </a:defRPr>
            </a:lvl1pPr>
          </a:lstStyle>
          <a:p>
            <a:r>
              <a:rPr lang="en-GB"/>
              <a:t>Click icon to add chart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endParaRPr lang="en-GB" b="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2115110" y="7773944"/>
            <a:ext cx="4068000" cy="1512000"/>
          </a:xfrm>
        </p:spPr>
        <p:txBody>
          <a:bodyPr lIns="0"/>
          <a:lstStyle>
            <a:lvl1pPr>
              <a:lnSpc>
                <a:spcPts val="1700"/>
              </a:lnSpc>
              <a:spcAft>
                <a:spcPts val="400"/>
              </a:spcAft>
              <a:defRPr sz="1200" b="1">
                <a:solidFill>
                  <a:schemeClr val="accent1"/>
                </a:solidFill>
              </a:defRPr>
            </a:lvl1pPr>
            <a:lvl2pPr marL="0" indent="0">
              <a:lnSpc>
                <a:spcPts val="1200"/>
              </a:lnSpc>
              <a:spcAft>
                <a:spcPts val="900"/>
              </a:spcAft>
              <a:buClr>
                <a:schemeClr val="tx1"/>
              </a:buClr>
              <a:buSzPct val="120000"/>
              <a:buFont typeface="Arial" pitchFamily="34" charset="0"/>
              <a:buNone/>
              <a:defRPr sz="1000"/>
            </a:lvl2pPr>
            <a:lvl3pPr marL="360000" indent="0">
              <a:lnSpc>
                <a:spcPts val="1300"/>
              </a:lnSpc>
              <a:spcAft>
                <a:spcPts val="600"/>
              </a:spcAft>
              <a:buClr>
                <a:schemeClr val="tx1"/>
              </a:buClr>
              <a:buSzPct val="120000"/>
              <a:buFont typeface="Arial" pitchFamily="34" charset="0"/>
              <a:buNone/>
              <a:defRPr sz="1200" b="1"/>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14"/>
          <p:cNvSpPr>
            <a:spLocks noGrp="1"/>
          </p:cNvSpPr>
          <p:nvPr>
            <p:ph type="pic" sz="quarter" idx="16"/>
          </p:nvPr>
        </p:nvSpPr>
        <p:spPr>
          <a:xfrm>
            <a:off x="1214421" y="3066465"/>
            <a:ext cx="1285885" cy="1143009"/>
          </a:xfrm>
          <a:ln>
            <a:noFill/>
          </a:ln>
        </p:spPr>
        <p:txBody>
          <a:bodyPr anchor="ctr" anchorCtr="0"/>
          <a:lstStyle>
            <a:lvl1pPr algn="ctr">
              <a:lnSpc>
                <a:spcPct val="100000"/>
              </a:lnSpc>
              <a:spcAft>
                <a:spcPts val="0"/>
              </a:spcAft>
              <a:defRPr>
                <a:solidFill>
                  <a:schemeClr val="tx1"/>
                </a:solidFill>
              </a:defRPr>
            </a:lvl1pPr>
          </a:lstStyle>
          <a:p>
            <a:r>
              <a:rPr lang="en-GB"/>
              <a:t>Click icon to add picture</a:t>
            </a:r>
          </a:p>
        </p:txBody>
      </p:sp>
      <p:sp>
        <p:nvSpPr>
          <p:cNvPr id="23" name="Picture Placeholder 14"/>
          <p:cNvSpPr>
            <a:spLocks noGrp="1"/>
          </p:cNvSpPr>
          <p:nvPr>
            <p:ph type="pic" sz="quarter" idx="17"/>
          </p:nvPr>
        </p:nvSpPr>
        <p:spPr>
          <a:xfrm>
            <a:off x="409348" y="4973004"/>
            <a:ext cx="2934000" cy="1908000"/>
          </a:xfrm>
        </p:spPr>
        <p:txBody>
          <a:bodyPr anchor="ctr" anchorCtr="0"/>
          <a:lstStyle>
            <a:lvl1pPr algn="ctr">
              <a:lnSpc>
                <a:spcPct val="100000"/>
              </a:lnSpc>
              <a:spcAft>
                <a:spcPts val="0"/>
              </a:spcAft>
              <a:defRPr>
                <a:solidFill>
                  <a:schemeClr val="tx1"/>
                </a:solidFill>
              </a:defRPr>
            </a:lvl1pPr>
          </a:lstStyle>
          <a:p>
            <a:r>
              <a:rPr lang="en-GB"/>
              <a:t>Click icon to add picture</a:t>
            </a:r>
          </a:p>
        </p:txBody>
      </p:sp>
      <p:sp>
        <p:nvSpPr>
          <p:cNvPr id="25" name="Content Placeholder 2"/>
          <p:cNvSpPr>
            <a:spLocks noGrp="1"/>
          </p:cNvSpPr>
          <p:nvPr>
            <p:ph idx="19"/>
          </p:nvPr>
        </p:nvSpPr>
        <p:spPr>
          <a:xfrm>
            <a:off x="3561398" y="4927559"/>
            <a:ext cx="2880000" cy="2592000"/>
          </a:xfrm>
        </p:spPr>
        <p:txBody>
          <a:bodyPr lIns="0" numCol="1" spcCol="180000"/>
          <a:lstStyle>
            <a:lvl1pPr marL="0" indent="0">
              <a:lnSpc>
                <a:spcPts val="1200"/>
              </a:lnSpc>
              <a:spcAft>
                <a:spcPts val="900"/>
              </a:spcAft>
              <a:buClr>
                <a:schemeClr val="tx1"/>
              </a:buClr>
              <a:buSzPct val="120000"/>
              <a:buFont typeface="Arial" pitchFamily="34" charset="0"/>
              <a:buNone/>
              <a:defRPr sz="1000" b="0">
                <a:solidFill>
                  <a:schemeClr val="tx1"/>
                </a:solidFill>
              </a:defRPr>
            </a:lvl1pPr>
            <a:lvl2pPr marL="108000" indent="-108000">
              <a:lnSpc>
                <a:spcPts val="1300"/>
              </a:lnSpc>
              <a:spcAft>
                <a:spcPts val="900"/>
              </a:spcAft>
              <a:buClr>
                <a:schemeClr val="tx1"/>
              </a:buClr>
              <a:buSzPct val="120000"/>
              <a:buFont typeface="Arial" pitchFamily="34" charset="0"/>
              <a:buChar char="•"/>
              <a:defRPr sz="1000"/>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Picture Placeholder 14"/>
          <p:cNvSpPr>
            <a:spLocks noGrp="1"/>
          </p:cNvSpPr>
          <p:nvPr>
            <p:ph type="pic" sz="quarter" idx="20"/>
          </p:nvPr>
        </p:nvSpPr>
        <p:spPr>
          <a:xfrm>
            <a:off x="4143379" y="1450824"/>
            <a:ext cx="1714513" cy="1143009"/>
          </a:xfrm>
          <a:ln>
            <a:noFill/>
          </a:ln>
        </p:spPr>
        <p:txBody>
          <a:bodyPr anchor="ctr" anchorCtr="0"/>
          <a:lstStyle>
            <a:lvl1pPr algn="ctr">
              <a:lnSpc>
                <a:spcPct val="100000"/>
              </a:lnSpc>
              <a:spcAft>
                <a:spcPts val="0"/>
              </a:spcAft>
              <a:defRPr>
                <a:solidFill>
                  <a:schemeClr val="tx1"/>
                </a:solidFill>
              </a:defRPr>
            </a:lvl1pPr>
          </a:lstStyle>
          <a:p>
            <a:r>
              <a:rPr lang="en-GB"/>
              <a:t>Click icon to add picture</a:t>
            </a:r>
          </a:p>
        </p:txBody>
      </p:sp>
      <p:sp>
        <p:nvSpPr>
          <p:cNvPr id="17" name="Picture Placeholder 14"/>
          <p:cNvSpPr>
            <a:spLocks noGrp="1"/>
          </p:cNvSpPr>
          <p:nvPr>
            <p:ph type="pic" sz="quarter" idx="21"/>
          </p:nvPr>
        </p:nvSpPr>
        <p:spPr>
          <a:xfrm>
            <a:off x="4286256" y="3064752"/>
            <a:ext cx="1428760" cy="1143009"/>
          </a:xfrm>
          <a:ln>
            <a:noFill/>
          </a:ln>
        </p:spPr>
        <p:txBody>
          <a:bodyPr anchor="ctr" anchorCtr="0"/>
          <a:lstStyle>
            <a:lvl1pPr algn="ctr">
              <a:lnSpc>
                <a:spcPct val="100000"/>
              </a:lnSpc>
              <a:spcAft>
                <a:spcPts val="0"/>
              </a:spcAft>
              <a:defRPr>
                <a:solidFill>
                  <a:schemeClr val="tx1"/>
                </a:solidFill>
              </a:defRPr>
            </a:lvl1pPr>
          </a:lstStyle>
          <a:p>
            <a:r>
              <a:rPr lang="en-GB"/>
              <a:t>Click icon to add picture</a:t>
            </a:r>
          </a:p>
        </p:txBody>
      </p:sp>
      <p:sp>
        <p:nvSpPr>
          <p:cNvPr id="19" name="Text Placeholder 18"/>
          <p:cNvSpPr>
            <a:spLocks noGrp="1"/>
          </p:cNvSpPr>
          <p:nvPr>
            <p:ph type="body" sz="quarter" idx="22" hasCustomPrompt="1"/>
          </p:nvPr>
        </p:nvSpPr>
        <p:spPr>
          <a:xfrm>
            <a:off x="418148" y="1038796"/>
            <a:ext cx="6012000" cy="288000"/>
          </a:xfrm>
        </p:spPr>
        <p:txBody>
          <a:bodyPr/>
          <a:lstStyle>
            <a:lvl1pPr>
              <a:lnSpc>
                <a:spcPct val="100000"/>
              </a:lnSpc>
              <a:spcAft>
                <a:spcPts val="0"/>
              </a:spcAft>
              <a:defRPr sz="1800" b="1">
                <a:solidFill>
                  <a:schemeClr val="accent3"/>
                </a:solidFill>
              </a:defRPr>
            </a:lvl1pPr>
            <a:lvl2pPr>
              <a:lnSpc>
                <a:spcPct val="100000"/>
              </a:lnSpc>
              <a:spcAft>
                <a:spcPts val="0"/>
              </a:spcAft>
              <a:defRPr sz="1800" b="1">
                <a:solidFill>
                  <a:schemeClr val="accent3"/>
                </a:solidFill>
              </a:defRPr>
            </a:lvl2pPr>
            <a:lvl3pPr>
              <a:lnSpc>
                <a:spcPct val="100000"/>
              </a:lnSpc>
              <a:spcAft>
                <a:spcPts val="0"/>
              </a:spcAft>
              <a:defRPr sz="1800" b="1">
                <a:solidFill>
                  <a:schemeClr val="accent3"/>
                </a:solidFill>
              </a:defRPr>
            </a:lvl3pPr>
            <a:lvl4pPr>
              <a:lnSpc>
                <a:spcPct val="100000"/>
              </a:lnSpc>
              <a:spcAft>
                <a:spcPts val="0"/>
              </a:spcAft>
              <a:defRPr sz="1800" b="1">
                <a:solidFill>
                  <a:schemeClr val="accent3"/>
                </a:solidFill>
              </a:defRPr>
            </a:lvl4pPr>
            <a:lvl5pPr>
              <a:lnSpc>
                <a:spcPct val="100000"/>
              </a:lnSpc>
              <a:spcAft>
                <a:spcPts val="0"/>
              </a:spcAft>
              <a:defRPr sz="1800" b="1">
                <a:solidFill>
                  <a:schemeClr val="accent3"/>
                </a:solidFill>
              </a:defRPr>
            </a:lvl5pPr>
          </a:lstStyle>
          <a:p>
            <a:pPr lvl="0"/>
            <a:r>
              <a:rPr lang="en-GB" noProof="0"/>
              <a:t>Click to enter title</a:t>
            </a:r>
          </a:p>
        </p:txBody>
      </p:sp>
      <p:sp>
        <p:nvSpPr>
          <p:cNvPr id="20" name="Text Placeholder 18"/>
          <p:cNvSpPr>
            <a:spLocks noGrp="1"/>
          </p:cNvSpPr>
          <p:nvPr>
            <p:ph type="body" sz="quarter" idx="23" hasCustomPrompt="1"/>
          </p:nvPr>
        </p:nvSpPr>
        <p:spPr>
          <a:xfrm>
            <a:off x="417600" y="4613183"/>
            <a:ext cx="6012000" cy="288000"/>
          </a:xfrm>
        </p:spPr>
        <p:txBody>
          <a:bodyPr/>
          <a:lstStyle>
            <a:lvl1pPr>
              <a:lnSpc>
                <a:spcPct val="100000"/>
              </a:lnSpc>
              <a:spcAft>
                <a:spcPts val="0"/>
              </a:spcAft>
              <a:defRPr sz="1800" b="1">
                <a:solidFill>
                  <a:schemeClr val="accent3"/>
                </a:solidFill>
              </a:defRPr>
            </a:lvl1pPr>
            <a:lvl2pPr>
              <a:lnSpc>
                <a:spcPct val="100000"/>
              </a:lnSpc>
              <a:spcAft>
                <a:spcPts val="0"/>
              </a:spcAft>
              <a:defRPr sz="1800" b="1">
                <a:solidFill>
                  <a:schemeClr val="accent3"/>
                </a:solidFill>
              </a:defRPr>
            </a:lvl2pPr>
            <a:lvl3pPr>
              <a:lnSpc>
                <a:spcPct val="100000"/>
              </a:lnSpc>
              <a:spcAft>
                <a:spcPts val="0"/>
              </a:spcAft>
              <a:defRPr sz="1800" b="1">
                <a:solidFill>
                  <a:schemeClr val="accent3"/>
                </a:solidFill>
              </a:defRPr>
            </a:lvl3pPr>
            <a:lvl4pPr>
              <a:lnSpc>
                <a:spcPct val="100000"/>
              </a:lnSpc>
              <a:spcAft>
                <a:spcPts val="0"/>
              </a:spcAft>
              <a:defRPr sz="1800" b="1">
                <a:solidFill>
                  <a:schemeClr val="accent3"/>
                </a:solidFill>
              </a:defRPr>
            </a:lvl4pPr>
            <a:lvl5pPr>
              <a:lnSpc>
                <a:spcPct val="100000"/>
              </a:lnSpc>
              <a:spcAft>
                <a:spcPts val="0"/>
              </a:spcAft>
              <a:defRPr sz="1800" b="1">
                <a:solidFill>
                  <a:schemeClr val="accent3"/>
                </a:solidFill>
              </a:defRPr>
            </a:lvl5pPr>
          </a:lstStyle>
          <a:p>
            <a:pPr lvl="0"/>
            <a:r>
              <a:rPr lang="en-GB" noProof="0"/>
              <a:t>Click to enter title</a:t>
            </a:r>
          </a:p>
        </p:txBody>
      </p:sp>
      <p:sp>
        <p:nvSpPr>
          <p:cNvPr id="16" name="Picture Placeholder 14"/>
          <p:cNvSpPr>
            <a:spLocks noGrp="1"/>
          </p:cNvSpPr>
          <p:nvPr>
            <p:ph type="pic" sz="quarter" idx="15"/>
          </p:nvPr>
        </p:nvSpPr>
        <p:spPr>
          <a:xfrm>
            <a:off x="1285861" y="1452537"/>
            <a:ext cx="1071569" cy="1143009"/>
          </a:xfrm>
          <a:ln>
            <a:noFill/>
          </a:ln>
        </p:spPr>
        <p:txBody>
          <a:bodyPr anchor="ctr" anchorCtr="0"/>
          <a:lstStyle>
            <a:lvl1pPr algn="ctr">
              <a:lnSpc>
                <a:spcPct val="100000"/>
              </a:lnSpc>
              <a:spcAft>
                <a:spcPts val="0"/>
              </a:spcAft>
              <a:defRPr>
                <a:solidFill>
                  <a:schemeClr val="tx1"/>
                </a:solidFill>
              </a:defRPr>
            </a:lvl1pPr>
          </a:lstStyle>
          <a:p>
            <a:r>
              <a:rPr lang="en-GB"/>
              <a:t>Click icon to add picture</a:t>
            </a:r>
          </a:p>
        </p:txBody>
      </p:sp>
      <p:sp>
        <p:nvSpPr>
          <p:cNvPr id="27" name="Text Placeholder 26"/>
          <p:cNvSpPr>
            <a:spLocks noGrp="1"/>
          </p:cNvSpPr>
          <p:nvPr>
            <p:ph type="body" sz="quarter" idx="24" hasCustomPrompt="1"/>
          </p:nvPr>
        </p:nvSpPr>
        <p:spPr>
          <a:xfrm>
            <a:off x="414336" y="1395414"/>
            <a:ext cx="2928938" cy="1476000"/>
          </a:xfrm>
          <a:ln w="12700">
            <a:solidFill>
              <a:schemeClr val="accent3"/>
            </a:solidFill>
          </a:ln>
        </p:spPr>
        <p:txBody>
          <a:bodyPr bIns="18000" anchor="b" anchorCtr="0"/>
          <a:lstStyle>
            <a:lvl1pPr algn="ct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Click to enter label</a:t>
            </a:r>
          </a:p>
        </p:txBody>
      </p:sp>
      <p:sp>
        <p:nvSpPr>
          <p:cNvPr id="28" name="Text Placeholder 26"/>
          <p:cNvSpPr>
            <a:spLocks noGrp="1"/>
          </p:cNvSpPr>
          <p:nvPr>
            <p:ph type="body" sz="quarter" idx="25" hasCustomPrompt="1"/>
          </p:nvPr>
        </p:nvSpPr>
        <p:spPr>
          <a:xfrm>
            <a:off x="414000" y="3005122"/>
            <a:ext cx="2928938" cy="1476000"/>
          </a:xfrm>
          <a:ln w="12700">
            <a:solidFill>
              <a:schemeClr val="accent3"/>
            </a:solidFill>
          </a:ln>
        </p:spPr>
        <p:txBody>
          <a:bodyPr bIns="18000" anchor="b" anchorCtr="0"/>
          <a:lstStyle>
            <a:lvl1pPr algn="ct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Click to enter label</a:t>
            </a:r>
          </a:p>
        </p:txBody>
      </p:sp>
      <p:sp>
        <p:nvSpPr>
          <p:cNvPr id="29" name="Text Placeholder 26"/>
          <p:cNvSpPr>
            <a:spLocks noGrp="1"/>
          </p:cNvSpPr>
          <p:nvPr>
            <p:ph type="body" sz="quarter" idx="26" hasCustomPrompt="1"/>
          </p:nvPr>
        </p:nvSpPr>
        <p:spPr>
          <a:xfrm>
            <a:off x="3520800" y="1396800"/>
            <a:ext cx="2928938" cy="1476000"/>
          </a:xfrm>
          <a:ln w="12700">
            <a:solidFill>
              <a:schemeClr val="accent3"/>
            </a:solidFill>
          </a:ln>
        </p:spPr>
        <p:txBody>
          <a:bodyPr bIns="18000" anchor="b" anchorCtr="0"/>
          <a:lstStyle>
            <a:lvl1pPr algn="ct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Click to enter label</a:t>
            </a:r>
          </a:p>
        </p:txBody>
      </p:sp>
      <p:sp>
        <p:nvSpPr>
          <p:cNvPr id="30" name="Text Placeholder 26"/>
          <p:cNvSpPr>
            <a:spLocks noGrp="1"/>
          </p:cNvSpPr>
          <p:nvPr>
            <p:ph type="body" sz="quarter" idx="27" hasCustomPrompt="1"/>
          </p:nvPr>
        </p:nvSpPr>
        <p:spPr>
          <a:xfrm>
            <a:off x="3519503" y="3006000"/>
            <a:ext cx="2928938" cy="1476000"/>
          </a:xfrm>
          <a:ln w="12700">
            <a:solidFill>
              <a:schemeClr val="accent3"/>
            </a:solidFill>
          </a:ln>
        </p:spPr>
        <p:txBody>
          <a:bodyPr bIns="18000" anchor="b" anchorCtr="0"/>
          <a:lstStyle>
            <a:lvl1pPr algn="ct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Click to enter label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b="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2177029" y="7773944"/>
            <a:ext cx="4068000" cy="1512000"/>
          </a:xfrm>
        </p:spPr>
        <p:txBody>
          <a:bodyPr lIns="0"/>
          <a:lstStyle>
            <a:lvl1pPr>
              <a:lnSpc>
                <a:spcPts val="1700"/>
              </a:lnSpc>
              <a:spcAft>
                <a:spcPts val="400"/>
              </a:spcAft>
              <a:defRPr sz="1200" b="1">
                <a:solidFill>
                  <a:schemeClr val="accent3"/>
                </a:solidFill>
              </a:defRPr>
            </a:lvl1pPr>
            <a:lvl2pPr marL="0" indent="0">
              <a:lnSpc>
                <a:spcPts val="1200"/>
              </a:lnSpc>
              <a:spcAft>
                <a:spcPts val="900"/>
              </a:spcAft>
              <a:buClr>
                <a:schemeClr val="tx1"/>
              </a:buClr>
              <a:buSzPct val="120000"/>
              <a:buFont typeface="Arial" pitchFamily="34" charset="0"/>
              <a:buNone/>
              <a:defRPr sz="1000"/>
            </a:lvl2pPr>
            <a:lvl3pPr marL="360000" indent="0">
              <a:lnSpc>
                <a:spcPts val="1300"/>
              </a:lnSpc>
              <a:spcAft>
                <a:spcPts val="600"/>
              </a:spcAft>
              <a:buClr>
                <a:schemeClr val="tx1"/>
              </a:buClr>
              <a:buSzPct val="120000"/>
              <a:buFont typeface="Arial" pitchFamily="34" charset="0"/>
              <a:buNone/>
              <a:defRPr sz="1200" b="1"/>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Content Placeholder 2"/>
          <p:cNvSpPr>
            <a:spLocks noGrp="1"/>
          </p:cNvSpPr>
          <p:nvPr>
            <p:ph idx="1"/>
          </p:nvPr>
        </p:nvSpPr>
        <p:spPr>
          <a:xfrm>
            <a:off x="3557594" y="1077440"/>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3"/>
                </a:solidFill>
              </a:defRPr>
            </a:lvl1pPr>
            <a:lvl2pPr marL="0" indent="0">
              <a:lnSpc>
                <a:spcPts val="1200"/>
              </a:lnSpc>
              <a:spcAft>
                <a:spcPts val="900"/>
              </a:spcAft>
              <a:buClr>
                <a:schemeClr val="tx1"/>
              </a:buClr>
              <a:buSzPct val="120000"/>
              <a:buFont typeface="Arial" pitchFamily="34" charset="0"/>
              <a:buNone/>
              <a:defRPr sz="1000"/>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Picture Placeholder 14"/>
          <p:cNvSpPr>
            <a:spLocks noGrp="1"/>
          </p:cNvSpPr>
          <p:nvPr>
            <p:ph type="pic" sz="quarter" idx="15"/>
          </p:nvPr>
        </p:nvSpPr>
        <p:spPr>
          <a:xfrm>
            <a:off x="414315" y="1083249"/>
            <a:ext cx="2880000" cy="1908000"/>
          </a:xfrm>
        </p:spPr>
        <p:txBody>
          <a:bodyPr anchor="ctr" anchorCtr="0"/>
          <a:lstStyle>
            <a:lvl1pPr algn="ctr">
              <a:lnSpc>
                <a:spcPct val="100000"/>
              </a:lnSpc>
              <a:spcAft>
                <a:spcPts val="0"/>
              </a:spcAft>
              <a:defRPr>
                <a:solidFill>
                  <a:schemeClr val="tx1"/>
                </a:solidFill>
              </a:defRPr>
            </a:lvl1pPr>
          </a:lstStyle>
          <a:p>
            <a:r>
              <a:rPr lang="en-GB"/>
              <a:t>Click icon to add picture</a:t>
            </a:r>
          </a:p>
        </p:txBody>
      </p:sp>
      <p:sp>
        <p:nvSpPr>
          <p:cNvPr id="22" name="Picture Placeholder 14"/>
          <p:cNvSpPr>
            <a:spLocks noGrp="1"/>
          </p:cNvSpPr>
          <p:nvPr>
            <p:ph type="pic" sz="quarter" idx="16"/>
          </p:nvPr>
        </p:nvSpPr>
        <p:spPr>
          <a:xfrm>
            <a:off x="414111" y="3172349"/>
            <a:ext cx="2880000" cy="1908000"/>
          </a:xfrm>
        </p:spPr>
        <p:txBody>
          <a:bodyPr anchor="ctr" anchorCtr="0"/>
          <a:lstStyle>
            <a:lvl1pPr algn="ctr">
              <a:lnSpc>
                <a:spcPct val="100000"/>
              </a:lnSpc>
              <a:spcAft>
                <a:spcPts val="0"/>
              </a:spcAft>
              <a:defRPr>
                <a:solidFill>
                  <a:schemeClr val="tx1"/>
                </a:solidFill>
              </a:defRPr>
            </a:lvl1pPr>
          </a:lstStyle>
          <a:p>
            <a:r>
              <a:rPr lang="en-GB"/>
              <a:t>Click icon to add picture</a:t>
            </a:r>
          </a:p>
        </p:txBody>
      </p:sp>
      <p:sp>
        <p:nvSpPr>
          <p:cNvPr id="23" name="Picture Placeholder 14"/>
          <p:cNvSpPr>
            <a:spLocks noGrp="1"/>
          </p:cNvSpPr>
          <p:nvPr>
            <p:ph type="pic" sz="quarter" idx="17"/>
          </p:nvPr>
        </p:nvSpPr>
        <p:spPr>
          <a:xfrm>
            <a:off x="414111" y="5251703"/>
            <a:ext cx="2880000" cy="1908000"/>
          </a:xfrm>
        </p:spPr>
        <p:txBody>
          <a:bodyPr anchor="ctr" anchorCtr="0"/>
          <a:lstStyle>
            <a:lvl1pPr algn="ctr">
              <a:lnSpc>
                <a:spcPct val="100000"/>
              </a:lnSpc>
              <a:spcAft>
                <a:spcPts val="0"/>
              </a:spcAft>
              <a:defRPr>
                <a:solidFill>
                  <a:schemeClr val="tx1"/>
                </a:solidFill>
              </a:defRPr>
            </a:lvl1pPr>
          </a:lstStyle>
          <a:p>
            <a:r>
              <a:rPr lang="en-GB"/>
              <a:t>Click icon to add picture</a:t>
            </a:r>
          </a:p>
        </p:txBody>
      </p:sp>
      <p:sp>
        <p:nvSpPr>
          <p:cNvPr id="24" name="Content Placeholder 2"/>
          <p:cNvSpPr>
            <a:spLocks noGrp="1"/>
          </p:cNvSpPr>
          <p:nvPr>
            <p:ph idx="18"/>
          </p:nvPr>
        </p:nvSpPr>
        <p:spPr>
          <a:xfrm>
            <a:off x="3557594" y="3152273"/>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3"/>
                </a:solidFill>
              </a:defRPr>
            </a:lvl1pPr>
            <a:lvl2pPr marL="0" indent="0">
              <a:lnSpc>
                <a:spcPts val="1200"/>
              </a:lnSpc>
              <a:spcAft>
                <a:spcPts val="900"/>
              </a:spcAft>
              <a:buClr>
                <a:schemeClr val="tx1"/>
              </a:buClr>
              <a:buSzPct val="120000"/>
              <a:buFont typeface="Arial" pitchFamily="34" charset="0"/>
              <a:buNone/>
              <a:defRPr sz="1000"/>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Content Placeholder 2"/>
          <p:cNvSpPr>
            <a:spLocks noGrp="1"/>
          </p:cNvSpPr>
          <p:nvPr>
            <p:ph idx="19"/>
          </p:nvPr>
        </p:nvSpPr>
        <p:spPr>
          <a:xfrm>
            <a:off x="3557594" y="5238071"/>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3"/>
                </a:solidFill>
              </a:defRPr>
            </a:lvl1pPr>
            <a:lvl2pPr marL="0" indent="0">
              <a:lnSpc>
                <a:spcPts val="1200"/>
              </a:lnSpc>
              <a:spcAft>
                <a:spcPts val="900"/>
              </a:spcAft>
              <a:buClr>
                <a:schemeClr val="tx1"/>
              </a:buClr>
              <a:buSzPct val="120000"/>
              <a:buFont typeface="Arial" pitchFamily="34" charset="0"/>
              <a:buNone/>
              <a:defRPr sz="1000"/>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endParaRPr lang="en-GB" b="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747837"/>
            <a:ext cx="6084000" cy="1224000"/>
          </a:xfrm>
        </p:spPr>
        <p:txBody>
          <a:bodyPr lIns="0" numCol="1"/>
          <a:lstStyle>
            <a:lvl1pPr marL="0" indent="0" algn="l">
              <a:lnSpc>
                <a:spcPct val="100000"/>
              </a:lnSpc>
              <a:spcAft>
                <a:spcPts val="400"/>
              </a:spcAft>
              <a:defRPr sz="1800" b="1">
                <a:solidFill>
                  <a:schemeClr val="accent3"/>
                </a:solidFill>
              </a:defRPr>
            </a:lvl1pPr>
            <a:lvl2pPr marL="0" indent="0" algn="l">
              <a:lnSpc>
                <a:spcPts val="1200"/>
              </a:lnSpc>
              <a:spcBef>
                <a:spcPts val="0"/>
              </a:spcBef>
              <a:spcAft>
                <a:spcPts val="1100"/>
              </a:spcAft>
              <a:buClr>
                <a:schemeClr val="tx1"/>
              </a:buClr>
              <a:buSzPct val="120000"/>
              <a:buFont typeface="Arial" pitchFamily="34" charset="0"/>
              <a:buNone/>
              <a:defRPr sz="1000" b="0">
                <a:solidFill>
                  <a:schemeClr val="tx1"/>
                </a:solidFill>
              </a:defRPr>
            </a:lvl2pPr>
            <a:lvl3pPr marL="0" indent="-126000" algn="l">
              <a:lnSpc>
                <a:spcPts val="1300"/>
              </a:lnSpc>
              <a:spcAft>
                <a:spcPts val="900"/>
              </a:spcAft>
              <a:buClr>
                <a:schemeClr val="tx1"/>
              </a:buClr>
              <a:buSzPct val="120000"/>
              <a:buFont typeface="Arial" pitchFamily="34" charset="0"/>
              <a:buChar char="•"/>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hasCustomPrompt="1"/>
          </p:nvPr>
        </p:nvSpPr>
        <p:spPr>
          <a:xfrm>
            <a:off x="433366" y="995309"/>
            <a:ext cx="6084000" cy="522000"/>
          </a:xfrm>
        </p:spPr>
        <p:txBody>
          <a:bodyPr/>
          <a:lstStyle>
            <a:lvl1pPr>
              <a:lnSpc>
                <a:spcPct val="100000"/>
              </a:lnSpc>
              <a:defRPr sz="3200" b="1">
                <a:solidFill>
                  <a:srgbClr val="9AC43A"/>
                </a:solidFill>
              </a:defRPr>
            </a:lvl1pPr>
          </a:lstStyle>
          <a:p>
            <a:r>
              <a:rPr lang="en-GB" noProof="0"/>
              <a:t>Click to enter title</a:t>
            </a:r>
          </a:p>
        </p:txBody>
      </p:sp>
      <p:sp>
        <p:nvSpPr>
          <p:cNvPr id="15" name="Content Placeholder 2"/>
          <p:cNvSpPr>
            <a:spLocks noGrp="1"/>
          </p:cNvSpPr>
          <p:nvPr>
            <p:ph idx="15"/>
          </p:nvPr>
        </p:nvSpPr>
        <p:spPr>
          <a:xfrm>
            <a:off x="428604" y="4691035"/>
            <a:ext cx="5976000" cy="3600000"/>
          </a:xfrm>
        </p:spPr>
        <p:txBody>
          <a:bodyPr lIns="0" numCol="1"/>
          <a:lstStyle>
            <a:lvl1pPr marL="0" indent="0" algn="l">
              <a:lnSpc>
                <a:spcPct val="100000"/>
              </a:lnSpc>
              <a:spcAft>
                <a:spcPts val="400"/>
              </a:spcAft>
              <a:defRPr sz="1800" b="1">
                <a:solidFill>
                  <a:schemeClr val="accent3"/>
                </a:solidFill>
              </a:defRPr>
            </a:lvl1pPr>
            <a:lvl2pPr marL="0" indent="-126000" algn="l">
              <a:lnSpc>
                <a:spcPts val="1300"/>
              </a:lnSpc>
              <a:spcBef>
                <a:spcPts val="0"/>
              </a:spcBef>
              <a:spcAft>
                <a:spcPts val="900"/>
              </a:spcAft>
              <a:buClr>
                <a:schemeClr val="tx1"/>
              </a:buClr>
              <a:buSzPct val="120000"/>
              <a:buFont typeface="Arial" pitchFamily="34" charset="0"/>
              <a:buChar char="•"/>
              <a:defRPr sz="1000" b="0">
                <a:solidFill>
                  <a:schemeClr val="tx1"/>
                </a:solidFill>
              </a:defRPr>
            </a:lvl2pPr>
            <a:lvl3pPr marL="0" indent="0" algn="l">
              <a:lnSpc>
                <a:spcPts val="1200"/>
              </a:lnSpc>
              <a:spcAft>
                <a:spcPts val="900"/>
              </a:spcAft>
              <a:buClr>
                <a:schemeClr val="tx1"/>
              </a:buClr>
              <a:buSzPct val="120000"/>
              <a:buFont typeface="Arial" pitchFamily="34" charset="0"/>
              <a:buNone/>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9"/>
          <p:cNvSpPr>
            <a:spLocks noGrp="1"/>
          </p:cNvSpPr>
          <p:nvPr>
            <p:ph type="body" sz="quarter" idx="16"/>
          </p:nvPr>
        </p:nvSpPr>
        <p:spPr>
          <a:xfrm>
            <a:off x="889200" y="8485200"/>
            <a:ext cx="5328000" cy="864000"/>
          </a:xfrm>
        </p:spPr>
        <p:txBody>
          <a:bodyPr/>
          <a:lstStyle>
            <a:lvl1pPr>
              <a:lnSpc>
                <a:spcPts val="1400"/>
              </a:lnSpc>
              <a:spcAft>
                <a:spcPts val="0"/>
              </a:spcAft>
              <a:defRPr sz="1200" b="1">
                <a:solidFill>
                  <a:schemeClr val="accent3"/>
                </a:solidFill>
              </a:defRPr>
            </a:lvl1pPr>
            <a:lvl2pPr>
              <a:lnSpc>
                <a:spcPts val="1200"/>
              </a:lnSpc>
              <a:spcAft>
                <a:spcPts val="0"/>
              </a:spcAft>
              <a:defRPr sz="1000">
                <a:solidFill>
                  <a:schemeClr val="accent3"/>
                </a:solidFill>
              </a:defRPr>
            </a:lvl2pPr>
            <a:lvl3pPr marL="0">
              <a:lnSpc>
                <a:spcPts val="1400"/>
              </a:lnSpc>
              <a:defRPr sz="1000" b="1" u="sng">
                <a:solidFill>
                  <a:schemeClr val="accent3"/>
                </a:solidFill>
              </a:defRPr>
            </a:lvl3pPr>
            <a:lvl4pPr>
              <a:defRPr>
                <a:solidFill>
                  <a:schemeClr val="accent3"/>
                </a:solidFill>
              </a:defRPr>
            </a:lvl4pPr>
            <a:lvl5pPr>
              <a:defRPr>
                <a:solidFill>
                  <a:schemeClr val="accent3"/>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Content Placeholder 2"/>
          <p:cNvSpPr>
            <a:spLocks noGrp="1"/>
          </p:cNvSpPr>
          <p:nvPr>
            <p:ph idx="19"/>
          </p:nvPr>
        </p:nvSpPr>
        <p:spPr>
          <a:xfrm>
            <a:off x="516850" y="3071776"/>
            <a:ext cx="5796000" cy="1368000"/>
          </a:xfrm>
        </p:spPr>
        <p:txBody>
          <a:bodyPr lIns="0" numCol="1"/>
          <a:lstStyle>
            <a:lvl1pPr marL="0" indent="0" algn="l">
              <a:lnSpc>
                <a:spcPct val="100000"/>
              </a:lnSpc>
              <a:spcAft>
                <a:spcPts val="400"/>
              </a:spcAft>
              <a:defRPr sz="1800" b="1">
                <a:solidFill>
                  <a:schemeClr val="accent3"/>
                </a:solidFill>
              </a:defRPr>
            </a:lvl1pPr>
            <a:lvl2pPr marL="144000" indent="-144000" algn="l">
              <a:lnSpc>
                <a:spcPts val="1200"/>
              </a:lnSpc>
              <a:spcBef>
                <a:spcPts val="0"/>
              </a:spcBef>
              <a:spcAft>
                <a:spcPts val="1100"/>
              </a:spcAft>
              <a:buClr>
                <a:schemeClr val="tx1"/>
              </a:buClr>
              <a:buSzPct val="100000"/>
              <a:buFont typeface="+mj-lt"/>
              <a:buAutoNum type="arabicPeriod"/>
              <a:defRPr sz="1000" b="0">
                <a:solidFill>
                  <a:schemeClr val="tx1"/>
                </a:solidFill>
              </a:defRPr>
            </a:lvl2pPr>
            <a:lvl3pPr marL="0" indent="-126000" algn="l">
              <a:lnSpc>
                <a:spcPts val="1300"/>
              </a:lnSpc>
              <a:spcAft>
                <a:spcPts val="900"/>
              </a:spcAft>
              <a:buClr>
                <a:schemeClr val="tx1"/>
              </a:buClr>
              <a:buSzPct val="120000"/>
              <a:buFont typeface="Arial" pitchFamily="34" charset="0"/>
              <a:buChar char="•"/>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utory statements">
    <p:spTree>
      <p:nvGrpSpPr>
        <p:cNvPr id="1" name=""/>
        <p:cNvGrpSpPr/>
        <p:nvPr/>
      </p:nvGrpSpPr>
      <p:grpSpPr>
        <a:xfrm>
          <a:off x="0" y="0"/>
          <a:ext cx="0" cy="0"/>
          <a:chOff x="0" y="0"/>
          <a:chExt cx="0" cy="0"/>
        </a:xfrm>
      </p:grpSpPr>
      <p:sp>
        <p:nvSpPr>
          <p:cNvPr id="10" name="Rectangle 9"/>
          <p:cNvSpPr/>
          <p:nvPr userDrawn="1"/>
        </p:nvSpPr>
        <p:spPr>
          <a:xfrm>
            <a:off x="0" y="0"/>
            <a:ext cx="6858000" cy="5472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a:p>
        </p:txBody>
      </p:sp>
      <p:sp>
        <p:nvSpPr>
          <p:cNvPr id="8" name="Footer Placeholder 7"/>
          <p:cNvSpPr>
            <a:spLocks noGrp="1"/>
          </p:cNvSpPr>
          <p:nvPr>
            <p:ph type="ftr" sz="quarter" idx="13"/>
          </p:nvPr>
        </p:nvSpPr>
        <p:spPr/>
        <p:txBody>
          <a:bodyPr/>
          <a:lstStyle>
            <a:lvl1pPr>
              <a:defRPr>
                <a:solidFill>
                  <a:schemeClr val="bg1"/>
                </a:solidFill>
              </a:defRPr>
            </a:lvl1pPr>
          </a:lstStyle>
          <a:p>
            <a:endParaRPr lang="en-GB" b="0"/>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404809" y="1081086"/>
            <a:ext cx="6048000" cy="3456000"/>
          </a:xfrm>
        </p:spPr>
        <p:txBody>
          <a:bodyPr anchor="ctr" anchorCtr="0"/>
          <a:lstStyle>
            <a:lvl1pPr algn="ctr">
              <a:defRPr sz="2800">
                <a:solidFill>
                  <a:schemeClr val="bg1"/>
                </a:solidFill>
              </a:defRPr>
            </a:lvl1pPr>
          </a:lstStyle>
          <a:p>
            <a:r>
              <a:rPr lang="en-GB"/>
              <a:t>Click icon to add picture</a:t>
            </a:r>
          </a:p>
        </p:txBody>
      </p:sp>
      <p:sp>
        <p:nvSpPr>
          <p:cNvPr id="12" name="Text Placeholder 11"/>
          <p:cNvSpPr>
            <a:spLocks noGrp="1"/>
          </p:cNvSpPr>
          <p:nvPr>
            <p:ph type="body" sz="quarter" idx="15" hasCustomPrompt="1"/>
          </p:nvPr>
        </p:nvSpPr>
        <p:spPr>
          <a:xfrm>
            <a:off x="395292" y="4662487"/>
            <a:ext cx="6072187" cy="792000"/>
          </a:xfrm>
        </p:spPr>
        <p:txBody>
          <a:bodyPr/>
          <a:lstStyle>
            <a:lvl1pPr>
              <a:lnSpc>
                <a:spcPts val="3500"/>
              </a:lnSpc>
              <a:spcAft>
                <a:spcPts val="0"/>
              </a:spcAft>
              <a:defRPr sz="3200" b="1">
                <a:solidFill>
                  <a:schemeClr val="tx1"/>
                </a:solidFill>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a:t>Click to enter title</a:t>
            </a:r>
          </a:p>
        </p:txBody>
      </p:sp>
      <p:sp>
        <p:nvSpPr>
          <p:cNvPr id="14" name="Text Placeholder 13"/>
          <p:cNvSpPr>
            <a:spLocks noGrp="1"/>
          </p:cNvSpPr>
          <p:nvPr>
            <p:ph type="body" sz="quarter" idx="16"/>
          </p:nvPr>
        </p:nvSpPr>
        <p:spPr>
          <a:xfrm>
            <a:off x="409581" y="5661848"/>
            <a:ext cx="6120000" cy="3780000"/>
          </a:xfrm>
        </p:spPr>
        <p:txBody>
          <a:bodyPr/>
          <a:lstStyle>
            <a:lvl1pPr>
              <a:lnSpc>
                <a:spcPts val="1500"/>
              </a:lnSpc>
              <a:spcAft>
                <a:spcPts val="1200"/>
              </a:spcAft>
              <a:defRPr b="1">
                <a:solidFill>
                  <a:schemeClr val="tx1"/>
                </a:solidFill>
              </a:defRPr>
            </a:lvl1pPr>
            <a:lvl2pPr defTabSz="900000">
              <a:lnSpc>
                <a:spcPts val="1300"/>
              </a:lnSpc>
              <a:spcAft>
                <a:spcPts val="900"/>
              </a:spcAft>
              <a:tabLst>
                <a:tab pos="576000" algn="l"/>
              </a:tabLst>
              <a:defRPr sz="1000" b="0">
                <a:solidFill>
                  <a:schemeClr val="tx1"/>
                </a:solidFill>
              </a:defRPr>
            </a:lvl2pPr>
            <a:lvl3pPr>
              <a:lnSpc>
                <a:spcPts val="1200"/>
              </a:lnSpc>
              <a:spcAft>
                <a:spcPts val="600"/>
              </a:spcAft>
              <a:defRPr sz="1200" b="1">
                <a:solidFill>
                  <a:schemeClr val="accent3"/>
                </a:solidFill>
              </a:defRPr>
            </a:lvl3pPr>
            <a:lvl4pPr marL="180000" indent="-72000">
              <a:spcAft>
                <a:spcPts val="1000"/>
              </a:spcAft>
              <a:buFont typeface="Arial" pitchFamily="34" charset="0"/>
              <a:buChar char="•"/>
              <a:defRPr sz="1000"/>
            </a:lvl4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thods and system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endParaRPr lang="en-GB" b="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Text Placeholder 16"/>
          <p:cNvSpPr>
            <a:spLocks noGrp="1"/>
          </p:cNvSpPr>
          <p:nvPr>
            <p:ph type="body" sz="quarter" idx="16"/>
          </p:nvPr>
        </p:nvSpPr>
        <p:spPr>
          <a:xfrm>
            <a:off x="409584" y="1058771"/>
            <a:ext cx="5976000" cy="2592000"/>
          </a:xfrm>
        </p:spPr>
        <p:txBody>
          <a:bodyPr/>
          <a:lstStyle>
            <a:lvl1pPr>
              <a:lnSpc>
                <a:spcPts val="1500"/>
              </a:lnSpc>
              <a:spcAft>
                <a:spcPts val="400"/>
              </a:spcAft>
              <a:defRPr sz="1200" b="1"/>
            </a:lvl1pPr>
            <a:lvl2pPr>
              <a:lnSpc>
                <a:spcPts val="1200"/>
              </a:lnSpc>
              <a:spcAft>
                <a:spcPts val="1000"/>
              </a:spcAft>
              <a:defRPr sz="1000" b="0"/>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16"/>
          <p:cNvSpPr>
            <a:spLocks noGrp="1"/>
          </p:cNvSpPr>
          <p:nvPr>
            <p:ph type="body" sz="quarter" idx="17"/>
          </p:nvPr>
        </p:nvSpPr>
        <p:spPr>
          <a:xfrm>
            <a:off x="414331" y="6590124"/>
            <a:ext cx="5976000" cy="3060000"/>
          </a:xfrm>
        </p:spPr>
        <p:txBody>
          <a:bodyPr/>
          <a:lstStyle>
            <a:lvl1pPr>
              <a:lnSpc>
                <a:spcPts val="1500"/>
              </a:lnSpc>
              <a:spcAft>
                <a:spcPts val="400"/>
              </a:spcAft>
              <a:defRPr sz="1200" b="1"/>
            </a:lvl1pPr>
            <a:lvl2pPr>
              <a:lnSpc>
                <a:spcPts val="1200"/>
              </a:lnSpc>
              <a:spcAft>
                <a:spcPts val="1000"/>
              </a:spcAft>
              <a:defRPr sz="1000" b="0"/>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6"/>
          <p:cNvSpPr>
            <a:spLocks noGrp="1"/>
          </p:cNvSpPr>
          <p:nvPr>
            <p:ph type="body" sz="quarter" idx="18"/>
          </p:nvPr>
        </p:nvSpPr>
        <p:spPr>
          <a:xfrm>
            <a:off x="485760" y="3788492"/>
            <a:ext cx="5868000" cy="216000"/>
          </a:xfrm>
        </p:spPr>
        <p:txBody>
          <a:bodyPr/>
          <a:lstStyle>
            <a:lvl1pPr>
              <a:lnSpc>
                <a:spcPts val="1500"/>
              </a:lnSpc>
              <a:spcAft>
                <a:spcPts val="400"/>
              </a:spcAft>
              <a:defRPr sz="1200" b="1"/>
            </a:lvl1pPr>
            <a:lvl2pPr>
              <a:lnSpc>
                <a:spcPts val="1200"/>
              </a:lnSpc>
              <a:spcAft>
                <a:spcPts val="1000"/>
              </a:spcAft>
              <a:defRPr sz="1000" b="0"/>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able Placeholder 15"/>
          <p:cNvSpPr>
            <a:spLocks noGrp="1"/>
          </p:cNvSpPr>
          <p:nvPr>
            <p:ph type="tbl" sz="quarter" idx="19"/>
          </p:nvPr>
        </p:nvSpPr>
        <p:spPr>
          <a:xfrm>
            <a:off x="500062" y="4033839"/>
            <a:ext cx="5832000" cy="2143125"/>
          </a:xfrm>
        </p:spPr>
        <p:txBody>
          <a:bodyPr anchor="ctr" anchorCtr="0"/>
          <a:lstStyle>
            <a:lvl1pPr algn="ctr">
              <a:defRPr sz="1400">
                <a:solidFill>
                  <a:schemeClr val="tx1"/>
                </a:solidFill>
              </a:defRPr>
            </a:lvl1pPr>
          </a:lstStyle>
          <a:p>
            <a:r>
              <a:rPr lang="en-GB"/>
              <a:t>Click icon to add table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8" name="Rectangle 17"/>
          <p:cNvSpPr/>
          <p:nvPr userDrawn="1"/>
        </p:nvSpPr>
        <p:spPr>
          <a:xfrm>
            <a:off x="0" y="0"/>
            <a:ext cx="6858000" cy="990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0" hasCustomPrompt="1"/>
          </p:nvPr>
        </p:nvSpPr>
        <p:spPr>
          <a:xfrm>
            <a:off x="416412" y="3142666"/>
            <a:ext cx="6030000" cy="6239490"/>
          </a:xfrm>
          <a:noFill/>
        </p:spPr>
        <p:txBody>
          <a:bodyPr numCol="1" anchor="ctr" anchorCtr="0"/>
          <a:lstStyle>
            <a:lvl1pPr algn="ctr">
              <a:lnSpc>
                <a:spcPct val="100000"/>
              </a:lnSpc>
              <a:spcAft>
                <a:spcPts val="0"/>
              </a:spcAft>
              <a:defRPr sz="3200">
                <a:solidFill>
                  <a:schemeClr val="tx1"/>
                </a:solidFill>
              </a:defRPr>
            </a:lvl1pPr>
          </a:lstStyle>
          <a:p>
            <a:r>
              <a:rPr lang="en-GB"/>
              <a:t>Insert picture</a:t>
            </a:r>
          </a:p>
        </p:txBody>
      </p:sp>
      <p:sp>
        <p:nvSpPr>
          <p:cNvPr id="12" name="Title 1"/>
          <p:cNvSpPr>
            <a:spLocks noGrp="1"/>
          </p:cNvSpPr>
          <p:nvPr>
            <p:ph type="ctrTitle" hasCustomPrompt="1"/>
          </p:nvPr>
        </p:nvSpPr>
        <p:spPr>
          <a:xfrm>
            <a:off x="395887" y="2098529"/>
            <a:ext cx="6300000" cy="396000"/>
          </a:xfrm>
        </p:spPr>
        <p:txBody>
          <a:bodyPr/>
          <a:lstStyle>
            <a:lvl1pPr>
              <a:lnSpc>
                <a:spcPts val="3000"/>
              </a:lnSpc>
              <a:defRPr sz="3000" b="0" spc="-50" baseline="0">
                <a:solidFill>
                  <a:schemeClr val="accent3"/>
                </a:solidFill>
              </a:defRPr>
            </a:lvl1pPr>
          </a:lstStyle>
          <a:p>
            <a:r>
              <a:rPr lang="en-GB" noProof="0"/>
              <a:t>Enter sub-title</a:t>
            </a:r>
          </a:p>
        </p:txBody>
      </p:sp>
      <p:sp>
        <p:nvSpPr>
          <p:cNvPr id="14" name="Subtitle 2"/>
          <p:cNvSpPr>
            <a:spLocks noGrp="1"/>
          </p:cNvSpPr>
          <p:nvPr>
            <p:ph type="subTitle" idx="1" hasCustomPrompt="1"/>
          </p:nvPr>
        </p:nvSpPr>
        <p:spPr>
          <a:xfrm>
            <a:off x="367422" y="1223366"/>
            <a:ext cx="6336000" cy="848449"/>
          </a:xfrm>
        </p:spPr>
        <p:txBody>
          <a:bodyPr/>
          <a:lstStyle>
            <a:lvl1pPr marL="0" indent="0" algn="l">
              <a:lnSpc>
                <a:spcPct val="100000"/>
              </a:lnSpc>
              <a:spcAft>
                <a:spcPts val="0"/>
              </a:spcAft>
              <a:buNone/>
              <a:defRPr sz="5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Enter title</a:t>
            </a:r>
          </a:p>
        </p:txBody>
      </p:sp>
      <p:pic>
        <p:nvPicPr>
          <p:cNvPr id="15" name="Picture 14" descr="Healthwatch logo_CMYK-01.png"/>
          <p:cNvPicPr>
            <a:picLocks noChangeAspect="1"/>
          </p:cNvPicPr>
          <p:nvPr userDrawn="1"/>
        </p:nvPicPr>
        <p:blipFill>
          <a:blip r:embed="rId2" cstate="print"/>
          <a:stretch>
            <a:fillRect/>
          </a:stretch>
        </p:blipFill>
        <p:spPr>
          <a:xfrm>
            <a:off x="4096326" y="340341"/>
            <a:ext cx="2448000" cy="671377"/>
          </a:xfrm>
          <a:prstGeom prst="rect">
            <a:avLst/>
          </a:prstGeom>
        </p:spPr>
      </p:pic>
      <p:sp>
        <p:nvSpPr>
          <p:cNvPr id="16" name="Text Placeholder 10"/>
          <p:cNvSpPr>
            <a:spLocks noGrp="1"/>
          </p:cNvSpPr>
          <p:nvPr>
            <p:ph type="body" sz="quarter" idx="11" hasCustomPrompt="1"/>
          </p:nvPr>
        </p:nvSpPr>
        <p:spPr>
          <a:xfrm>
            <a:off x="396000" y="2586134"/>
            <a:ext cx="6300000" cy="357187"/>
          </a:xfrm>
        </p:spPr>
        <p:txBody>
          <a:bodyPr/>
          <a:lstStyle>
            <a:lvl1pPr>
              <a:defRPr sz="16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Enter report name</a:t>
            </a:r>
          </a:p>
        </p:txBody>
      </p:sp>
      <p:sp>
        <p:nvSpPr>
          <p:cNvPr id="17" name="Text Placeholder 15"/>
          <p:cNvSpPr>
            <a:spLocks noGrp="1"/>
          </p:cNvSpPr>
          <p:nvPr>
            <p:ph type="body" sz="quarter" idx="12" hasCustomPrompt="1"/>
          </p:nvPr>
        </p:nvSpPr>
        <p:spPr>
          <a:xfrm>
            <a:off x="2581270" y="838167"/>
            <a:ext cx="3852000" cy="288000"/>
          </a:xfrm>
        </p:spPr>
        <p:txBody>
          <a:bodyPr/>
          <a:lstStyle>
            <a:lvl1pPr algn="r">
              <a:defRPr sz="1600" baseline="0">
                <a:solidFill>
                  <a:schemeClr val="tx1"/>
                </a:solidFill>
              </a:defRPr>
            </a:lvl1pPr>
            <a:lvl2pPr algn="r">
              <a:defRPr/>
            </a:lvl2pPr>
            <a:lvl3pPr algn="r">
              <a:defRPr/>
            </a:lvl3pPr>
            <a:lvl4pPr algn="r">
              <a:defRPr/>
            </a:lvl4pPr>
            <a:lvl5pPr algn="r">
              <a:defRPr/>
            </a:lvl5pPr>
          </a:lstStyle>
          <a:p>
            <a:pPr lvl="0"/>
            <a:r>
              <a:rPr lang="en-GB" noProof="0"/>
              <a:t>Enter your local name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details">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Healthwatch logo_WO_1-01.png"/>
          <p:cNvPicPr>
            <a:picLocks noChangeAspect="1"/>
          </p:cNvPicPr>
          <p:nvPr userDrawn="1"/>
        </p:nvPicPr>
        <p:blipFill>
          <a:blip r:embed="rId2" cstate="print"/>
          <a:stretch>
            <a:fillRect/>
          </a:stretch>
        </p:blipFill>
        <p:spPr>
          <a:xfrm>
            <a:off x="314313" y="385718"/>
            <a:ext cx="2160000" cy="592391"/>
          </a:xfrm>
          <a:prstGeom prst="rect">
            <a:avLst/>
          </a:prstGeom>
        </p:spPr>
      </p:pic>
      <p:cxnSp>
        <p:nvCxnSpPr>
          <p:cNvPr id="10" name="Straight Connector 9"/>
          <p:cNvCxnSpPr/>
          <p:nvPr userDrawn="1"/>
        </p:nvCxnSpPr>
        <p:spPr>
          <a:xfrm>
            <a:off x="414315" y="959325"/>
            <a:ext cx="192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14000" y="3854282"/>
            <a:ext cx="192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100780" y="9345223"/>
            <a:ext cx="581000" cy="360000"/>
          </a:xfrm>
        </p:spPr>
        <p:txBody>
          <a:bodyPr/>
          <a:lstStyle/>
          <a:p>
            <a:fld id="{9295DF58-4118-4551-8C61-1A7ED177FA2D}" type="slidenum">
              <a:rPr lang="en-GB" noProof="0" smtClean="0"/>
              <a:pPr/>
              <a:t>‹#›</a:t>
            </a:fld>
            <a:endParaRPr lang="en-GB" noProof="0" dirty="0"/>
          </a:p>
        </p:txBody>
      </p:sp>
      <p:sp>
        <p:nvSpPr>
          <p:cNvPr id="8" name="Footer Placeholder 7"/>
          <p:cNvSpPr>
            <a:spLocks noGrp="1"/>
          </p:cNvSpPr>
          <p:nvPr>
            <p:ph type="ftr" sz="quarter" idx="13"/>
          </p:nvPr>
        </p:nvSpPr>
        <p:spPr/>
        <p:txBody>
          <a:bodyPr/>
          <a:lstStyle>
            <a:lvl1pPr>
              <a:defRPr/>
            </a:lvl1pPr>
          </a:lstStyle>
          <a:p>
            <a:endParaRPr lang="en-GB" b="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410550" y="903600"/>
            <a:ext cx="5976000" cy="612000"/>
          </a:xfrm>
        </p:spPr>
        <p:txBody>
          <a:bodyPr/>
          <a:lstStyle>
            <a:lvl1pPr>
              <a:defRPr sz="3300">
                <a:solidFill>
                  <a:schemeClr val="accent3"/>
                </a:solidFill>
              </a:defRPr>
            </a:lvl1pPr>
          </a:lstStyle>
          <a:p>
            <a:r>
              <a:rPr lang="en-GB" noProof="0"/>
              <a:t>Click to edit Master title style</a:t>
            </a:r>
          </a:p>
        </p:txBody>
      </p:sp>
      <p:sp>
        <p:nvSpPr>
          <p:cNvPr id="3" name="Content Placeholder 2"/>
          <p:cNvSpPr>
            <a:spLocks noGrp="1"/>
          </p:cNvSpPr>
          <p:nvPr>
            <p:ph idx="1"/>
          </p:nvPr>
        </p:nvSpPr>
        <p:spPr>
          <a:xfrm>
            <a:off x="409552" y="2577600"/>
            <a:ext cx="6012000" cy="6804000"/>
          </a:xfrm>
        </p:spPr>
        <p:txBody>
          <a:bodyPr/>
          <a:lstStyle>
            <a:lvl1pPr defTabSz="1080000">
              <a:lnSpc>
                <a:spcPts val="1250"/>
              </a:lnSpc>
              <a:spcAft>
                <a:spcPts val="700"/>
              </a:spcAft>
              <a:tabLst>
                <a:tab pos="4121150" algn="r"/>
              </a:tabLst>
              <a:defRPr sz="1100">
                <a:solidFill>
                  <a:schemeClr val="tx1"/>
                </a:solidFill>
              </a:defRPr>
            </a:lvl1pPr>
            <a:lvl2pPr>
              <a:lnSpc>
                <a:spcPts val="1300"/>
              </a:lnSpc>
              <a:spcAft>
                <a:spcPts val="1300"/>
              </a:spcAft>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2" name="Footer Placeholder 11"/>
          <p:cNvSpPr>
            <a:spLocks noGrp="1"/>
          </p:cNvSpPr>
          <p:nvPr>
            <p:ph type="ftr" sz="quarter" idx="13"/>
          </p:nvPr>
        </p:nvSpPr>
        <p:spPr/>
        <p:txBody>
          <a:bodyPr/>
          <a:lstStyle>
            <a:lvl1pPr>
              <a:defRPr/>
            </a:lvl1pPr>
          </a:lstStyle>
          <a:p>
            <a:endParaRPr lang="en-GB" b="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15" name="Rectangle 14"/>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28604" y="488982"/>
            <a:ext cx="6072230" cy="8821736"/>
          </a:xfrm>
        </p:spPr>
        <p:txBody>
          <a:bodyPr lIns="0"/>
          <a:lstStyle>
            <a:lvl1pPr>
              <a:lnSpc>
                <a:spcPts val="2400"/>
              </a:lnSpc>
              <a:spcAft>
                <a:spcPts val="1500"/>
              </a:spcAft>
              <a:defRPr sz="2400">
                <a:solidFill>
                  <a:schemeClr val="accent1"/>
                </a:solidFill>
              </a:defRPr>
            </a:lvl1pPr>
            <a:lvl2pPr marL="0" indent="0">
              <a:lnSpc>
                <a:spcPts val="1300"/>
              </a:lnSpc>
              <a:spcAft>
                <a:spcPts val="0"/>
              </a:spcAft>
              <a:buClr>
                <a:schemeClr val="tx1"/>
              </a:buClr>
              <a:buSzPct val="120000"/>
              <a:buFont typeface="Arial" pitchFamily="34" charset="0"/>
              <a:buNone/>
              <a:defRPr sz="1100"/>
            </a:lvl2pPr>
            <a:lvl3pPr marL="0" indent="0">
              <a:lnSpc>
                <a:spcPts val="1200"/>
              </a:lnSpc>
              <a:spcBef>
                <a:spcPts val="1500"/>
              </a:spcBef>
              <a:spcAft>
                <a:spcPts val="1200"/>
              </a:spcAft>
              <a:buClr>
                <a:schemeClr val="tx1"/>
              </a:buClr>
              <a:buSzPct val="120000"/>
              <a:buFont typeface="Arial" pitchFamily="34" charset="0"/>
              <a:buNone/>
              <a:defRPr sz="1100">
                <a:solidFill>
                  <a:schemeClr val="accent1"/>
                </a:solidFill>
              </a:defRPr>
            </a:lvl3pPr>
            <a:lvl4pPr marL="180000" indent="-180000">
              <a:lnSpc>
                <a:spcPts val="1200"/>
              </a:lnSpc>
              <a:spcAft>
                <a:spcPts val="0"/>
              </a:spcAft>
              <a:buClr>
                <a:schemeClr val="tx1"/>
              </a:buClr>
              <a:buFont typeface="Arial" pitchFamily="34" charset="0"/>
              <a:buChar char="•"/>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ss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841" y="5333998"/>
            <a:ext cx="6084000" cy="3890993"/>
          </a:xfrm>
        </p:spPr>
        <p:txBody>
          <a:bodyPr lIns="0" numCol="1"/>
          <a:lstStyle>
            <a:lvl1pPr>
              <a:lnSpc>
                <a:spcPts val="1500"/>
              </a:lnSpc>
              <a:spcAft>
                <a:spcPts val="400"/>
              </a:spcAft>
              <a:defRPr sz="1200" b="1">
                <a:solidFill>
                  <a:srgbClr val="9AC43A"/>
                </a:solidFill>
              </a:defRPr>
            </a:lvl1pPr>
            <a:lvl2pPr marL="0" indent="0">
              <a:lnSpc>
                <a:spcPts val="1300"/>
              </a:lnSpc>
              <a:spcAft>
                <a:spcPts val="900"/>
              </a:spcAft>
              <a:buClr>
                <a:schemeClr val="tx1"/>
              </a:buClr>
              <a:buSzPct val="120000"/>
              <a:buFont typeface="Arial" pitchFamily="34" charset="0"/>
              <a:buNone/>
              <a:tabLst>
                <a:tab pos="1433513" algn="r"/>
              </a:tabLst>
              <a:defRPr sz="1000"/>
            </a:lvl2pPr>
            <a:lvl3pPr marL="180000" indent="-108000">
              <a:lnSpc>
                <a:spcPts val="1300"/>
              </a:lnSpc>
              <a:spcAft>
                <a:spcPts val="900"/>
              </a:spcAft>
              <a:buClr>
                <a:schemeClr val="tx1"/>
              </a:buClr>
              <a:buSzPct val="120000"/>
              <a:buFont typeface="Arial" pitchFamily="34" charset="0"/>
              <a:buChar char="•"/>
              <a:defRPr sz="1000"/>
            </a:lvl3pPr>
            <a:lvl4pPr marL="1512000" indent="-108000">
              <a:lnSpc>
                <a:spcPts val="1300"/>
              </a:lnSpc>
              <a:spcAft>
                <a:spcPts val="0"/>
              </a:spcAft>
              <a:buFont typeface="Arial" pitchFamily="34" charset="0"/>
              <a:buChar char="•"/>
              <a:defRPr sz="1000"/>
            </a:lvl4pPr>
            <a:lvl5pPr marL="1440000">
              <a:lnSpc>
                <a:spcPts val="1200"/>
              </a:lnSpc>
              <a:spcAft>
                <a:spcPts val="0"/>
              </a:spcAft>
              <a:defRPr sz="10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lvl1pPr>
              <a:defRPr/>
            </a:lvl1pPr>
          </a:lstStyle>
          <a:p>
            <a:endParaRPr lang="en-GB" b="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700193"/>
            <a:ext cx="6084000" cy="2628000"/>
          </a:xfrm>
        </p:spPr>
        <p:txBody>
          <a:bodyPr lIns="0" numCol="1"/>
          <a:lstStyle>
            <a:lvl1pPr marL="0" indent="0" algn="l">
              <a:lnSpc>
                <a:spcPts val="1600"/>
              </a:lnSpc>
              <a:spcAft>
                <a:spcPts val="0"/>
              </a:spcAft>
              <a:defRPr sz="1200" b="1">
                <a:solidFill>
                  <a:schemeClr val="tx1"/>
                </a:solidFill>
              </a:defRPr>
            </a:lvl1pPr>
            <a:lvl2pPr marL="0" indent="0" algn="l">
              <a:lnSpc>
                <a:spcPts val="1600"/>
              </a:lnSpc>
              <a:spcBef>
                <a:spcPts val="900"/>
              </a:spcBef>
              <a:spcAft>
                <a:spcPts val="200"/>
              </a:spcAft>
              <a:buClr>
                <a:schemeClr val="tx1"/>
              </a:buClr>
              <a:buSzPct val="120000"/>
              <a:buFont typeface="Arial" pitchFamily="34" charset="0"/>
              <a:buNone/>
              <a:defRPr sz="1200" b="1">
                <a:solidFill>
                  <a:srgbClr val="9AC43A"/>
                </a:solidFill>
              </a:defRPr>
            </a:lvl2pPr>
            <a:lvl3pPr marL="180000" indent="-126000" algn="l">
              <a:lnSpc>
                <a:spcPts val="1200"/>
              </a:lnSpc>
              <a:spcAft>
                <a:spcPts val="1000"/>
              </a:spcAft>
              <a:buClr>
                <a:schemeClr val="tx1"/>
              </a:buClr>
              <a:buSzPct val="120000"/>
              <a:buFont typeface="Arial" pitchFamily="34" charset="0"/>
              <a:buChar char="•"/>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hasCustomPrompt="1"/>
          </p:nvPr>
        </p:nvSpPr>
        <p:spPr>
          <a:xfrm>
            <a:off x="430701" y="1005434"/>
            <a:ext cx="5976000" cy="504000"/>
          </a:xfrm>
        </p:spPr>
        <p:txBody>
          <a:bodyPr/>
          <a:lstStyle>
            <a:lvl1pPr>
              <a:lnSpc>
                <a:spcPct val="100000"/>
              </a:lnSpc>
              <a:defRPr sz="3000" b="1" spc="0" baseline="0">
                <a:solidFill>
                  <a:srgbClr val="9AC43A"/>
                </a:solidFill>
              </a:defRPr>
            </a:lvl1pPr>
          </a:lstStyle>
          <a:p>
            <a:r>
              <a:rPr lang="en-GB" noProof="0"/>
              <a:t>Click to enter title</a:t>
            </a:r>
          </a:p>
        </p:txBody>
      </p:sp>
      <p:sp>
        <p:nvSpPr>
          <p:cNvPr id="14" name="Text Placeholder 13"/>
          <p:cNvSpPr>
            <a:spLocks noGrp="1"/>
          </p:cNvSpPr>
          <p:nvPr>
            <p:ph type="body" sz="quarter" idx="14" hasCustomPrompt="1"/>
          </p:nvPr>
        </p:nvSpPr>
        <p:spPr>
          <a:xfrm>
            <a:off x="866757" y="4476742"/>
            <a:ext cx="5357831" cy="642938"/>
          </a:xfrm>
        </p:spPr>
        <p:txBody>
          <a:bodyPr/>
          <a:lstStyle>
            <a:lvl1pPr>
              <a:lnSpc>
                <a:spcPts val="1500"/>
              </a:lnSpc>
              <a:spcAft>
                <a:spcPts val="600"/>
              </a:spcAft>
              <a:defRPr b="1"/>
            </a:lvl1pPr>
          </a:lstStyle>
          <a:p>
            <a:pPr lvl="0"/>
            <a:r>
              <a:rPr lang="en-GB" noProof="0"/>
              <a:t>Click to enter quote</a:t>
            </a:r>
          </a:p>
        </p:txBody>
      </p:sp>
      <p:sp>
        <p:nvSpPr>
          <p:cNvPr id="17" name="Picture Placeholder 16"/>
          <p:cNvSpPr>
            <a:spLocks noGrp="1"/>
          </p:cNvSpPr>
          <p:nvPr>
            <p:ph type="pic" sz="quarter" idx="15"/>
          </p:nvPr>
        </p:nvSpPr>
        <p:spPr>
          <a:xfrm>
            <a:off x="423861" y="7658099"/>
            <a:ext cx="1296000" cy="1548000"/>
          </a:xfrm>
        </p:spPr>
        <p:txBody>
          <a:bodyPr anchor="ctr" anchorCtr="0"/>
          <a:lstStyle>
            <a:lvl1pPr algn="ctr">
              <a:defRPr>
                <a:solidFill>
                  <a:srgbClr val="004C6A"/>
                </a:solidFill>
              </a:defRPr>
            </a:lvl1pPr>
          </a:lstStyle>
          <a:p>
            <a:r>
              <a:rPr lang="en-GB"/>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4" name="Rectangle 13"/>
          <p:cNvSpPr/>
          <p:nvPr userDrawn="1"/>
        </p:nvSpPr>
        <p:spPr>
          <a:xfrm>
            <a:off x="414314" y="4068298"/>
            <a:ext cx="6015081" cy="30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userDrawn="1"/>
        </p:nvSpPr>
        <p:spPr>
          <a:xfrm>
            <a:off x="409559" y="5379914"/>
            <a:ext cx="6192000" cy="396000"/>
          </a:xfrm>
          <a:prstGeom prst="rect">
            <a:avLst/>
          </a:prstGeom>
          <a:noFill/>
        </p:spPr>
        <p:txBody>
          <a:bodyPr wrap="square" lIns="72000" tIns="0" rIns="72000" bIns="0" numCol="3" rtlCol="0">
            <a:noAutofit/>
          </a:bodyPr>
          <a:lstStyle/>
          <a:p>
            <a:r>
              <a:rPr lang="en-GB" sz="2400" b="1" baseline="0"/>
              <a:t>1</a:t>
            </a:r>
          </a:p>
          <a:p>
            <a:r>
              <a:rPr lang="en-GB" sz="2400" b="1" baseline="0"/>
              <a:t>2</a:t>
            </a:r>
          </a:p>
          <a:p>
            <a:r>
              <a:rPr lang="en-GB" sz="2400" b="1" baseline="0"/>
              <a:t>3</a:t>
            </a:r>
          </a:p>
        </p:txBody>
      </p:sp>
      <p:sp>
        <p:nvSpPr>
          <p:cNvPr id="5" name="Footer Placeholder 4"/>
          <p:cNvSpPr>
            <a:spLocks noGrp="1"/>
          </p:cNvSpPr>
          <p:nvPr>
            <p:ph type="ftr" sz="quarter" idx="11"/>
          </p:nvPr>
        </p:nvSpPr>
        <p:spPr/>
        <p:txBody>
          <a:bodyPr/>
          <a:lstStyle>
            <a:lvl1pPr>
              <a:defRPr/>
            </a:lvl1pPr>
          </a:lstStyle>
          <a:p>
            <a:endParaRPr lang="en-GB" b="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666852"/>
            <a:ext cx="6084000" cy="2376000"/>
          </a:xfrm>
        </p:spPr>
        <p:txBody>
          <a:bodyPr lIns="0" numCol="1"/>
          <a:lstStyle>
            <a:lvl1pPr marL="0" indent="0" algn="l">
              <a:lnSpc>
                <a:spcPct val="100000"/>
              </a:lnSpc>
              <a:spcAft>
                <a:spcPts val="200"/>
              </a:spcAft>
              <a:defRPr sz="2200" b="0">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400" b="0">
                <a:solidFill>
                  <a:schemeClr val="tx1"/>
                </a:solidFill>
              </a:defRPr>
            </a:lvl2pPr>
            <a:lvl3pPr marL="0" indent="0" algn="l">
              <a:lnSpc>
                <a:spcPts val="1200"/>
              </a:lnSpc>
              <a:spcAft>
                <a:spcPts val="0"/>
              </a:spcAft>
              <a:buClr>
                <a:schemeClr val="tx1"/>
              </a:buClr>
              <a:buSzPct val="120000"/>
              <a:buFont typeface="Arial" pitchFamily="34" charset="0"/>
              <a:buNone/>
              <a:defRPr sz="1000" b="0">
                <a:solidFill>
                  <a:schemeClr val="tx1"/>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p:nvPr>
        </p:nvSpPr>
        <p:spPr>
          <a:xfrm>
            <a:off x="430701" y="996723"/>
            <a:ext cx="5976000" cy="432000"/>
          </a:xfrm>
        </p:spPr>
        <p:txBody>
          <a:bodyPr/>
          <a:lstStyle>
            <a:lvl1pPr>
              <a:lnSpc>
                <a:spcPct val="100000"/>
              </a:lnSpc>
              <a:defRPr sz="3200" b="1">
                <a:solidFill>
                  <a:schemeClr val="accent3"/>
                </a:solidFill>
              </a:defRPr>
            </a:lvl1pPr>
          </a:lstStyle>
          <a:p>
            <a:r>
              <a:rPr lang="en-GB" noProof="0"/>
              <a:t>Click to edit Master title style</a:t>
            </a:r>
          </a:p>
        </p:txBody>
      </p:sp>
      <p:sp>
        <p:nvSpPr>
          <p:cNvPr id="10" name="Text Placeholder 9"/>
          <p:cNvSpPr>
            <a:spLocks noGrp="1"/>
          </p:cNvSpPr>
          <p:nvPr>
            <p:ph type="body" sz="quarter" idx="14"/>
          </p:nvPr>
        </p:nvSpPr>
        <p:spPr>
          <a:xfrm>
            <a:off x="419099" y="4073078"/>
            <a:ext cx="6010297" cy="676279"/>
          </a:xfrm>
        </p:spPr>
        <p:txBody>
          <a:bodyPr lIns="90000" tIns="36000" rIns="90000" bIns="36000"/>
          <a:lstStyle>
            <a:lvl1pPr>
              <a:lnSpc>
                <a:spcPct val="100000"/>
              </a:lnSpc>
              <a:spcAft>
                <a:spcPts val="200"/>
              </a:spcAft>
              <a:defRPr sz="2200">
                <a:solidFill>
                  <a:schemeClr val="tx1"/>
                </a:solidFill>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9"/>
          <p:cNvSpPr>
            <a:spLocks noGrp="1"/>
          </p:cNvSpPr>
          <p:nvPr>
            <p:ph type="body" sz="quarter" idx="15"/>
          </p:nvPr>
        </p:nvSpPr>
        <p:spPr>
          <a:xfrm>
            <a:off x="417600" y="5404298"/>
            <a:ext cx="6010297" cy="1691842"/>
          </a:xfrm>
        </p:spPr>
        <p:txBody>
          <a:bodyPr lIns="90000" tIns="0" rIns="36000" bIns="0" numCol="3" spcCol="180000"/>
          <a:lstStyle>
            <a:lvl1pPr marL="216000">
              <a:lnSpc>
                <a:spcPct val="100000"/>
              </a:lnSpc>
              <a:spcAft>
                <a:spcPts val="200"/>
              </a:spcAft>
              <a:defRPr sz="1000" b="1">
                <a:solidFill>
                  <a:schemeClr val="tx1"/>
                </a:solidFill>
              </a:defRPr>
            </a:lvl1pPr>
            <a:lvl2pPr>
              <a:lnSpc>
                <a:spcPts val="1200"/>
              </a:lnSpc>
              <a:defRPr sz="1000"/>
            </a:lvl2pPr>
            <a:lvl3pPr>
              <a:defRPr sz="1000"/>
            </a:lvl3pPr>
            <a:lvl4pPr>
              <a:defRPr sz="1000"/>
            </a:lvl4pPr>
            <a:lvl5pPr>
              <a:defRPr sz="10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16"/>
          <p:cNvSpPr>
            <a:spLocks noGrp="1"/>
          </p:cNvSpPr>
          <p:nvPr>
            <p:ph type="body" sz="quarter" idx="16"/>
          </p:nvPr>
        </p:nvSpPr>
        <p:spPr>
          <a:xfrm>
            <a:off x="1857375" y="7451616"/>
            <a:ext cx="4572000" cy="1571625"/>
          </a:xfrm>
        </p:spPr>
        <p:txBody>
          <a:bodyPr/>
          <a:lstStyle>
            <a:lvl1pPr>
              <a:lnSpc>
                <a:spcPts val="1500"/>
              </a:lnSpc>
              <a:spcAft>
                <a:spcPts val="300"/>
              </a:spcAft>
              <a:defRPr b="1"/>
            </a:lvl1pPr>
            <a:lvl2pPr>
              <a:defRPr sz="1000" b="1"/>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Picture Placeholder 16"/>
          <p:cNvSpPr>
            <a:spLocks noGrp="1"/>
          </p:cNvSpPr>
          <p:nvPr>
            <p:ph type="pic" sz="quarter" idx="17"/>
          </p:nvPr>
        </p:nvSpPr>
        <p:spPr>
          <a:xfrm>
            <a:off x="423861" y="7489561"/>
            <a:ext cx="1296000" cy="1530000"/>
          </a:xfrm>
        </p:spPr>
        <p:txBody>
          <a:bodyPr anchor="ctr" anchorCtr="0"/>
          <a:lstStyle>
            <a:lvl1pPr algn="ctr">
              <a:defRPr>
                <a:solidFill>
                  <a:srgbClr val="004C6A"/>
                </a:solidFill>
              </a:defRPr>
            </a:lvl1pPr>
          </a:lstStyle>
          <a:p>
            <a:r>
              <a:rPr lang="en-GB"/>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5" name="Rectangle 4"/>
          <p:cNvSpPr/>
          <p:nvPr userDrawn="1"/>
        </p:nvSpPr>
        <p:spPr>
          <a:xfrm>
            <a:off x="414000" y="2181185"/>
            <a:ext cx="6015081" cy="136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414000" y="3643301"/>
            <a:ext cx="6015081" cy="14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414000" y="5210174"/>
            <a:ext cx="6015081" cy="1764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414000" y="7048510"/>
            <a:ext cx="6015081" cy="230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Footer Placeholder 7"/>
          <p:cNvSpPr>
            <a:spLocks noGrp="1"/>
          </p:cNvSpPr>
          <p:nvPr>
            <p:ph type="ftr" sz="quarter" idx="13"/>
          </p:nvPr>
        </p:nvSpPr>
        <p:spPr/>
        <p:txBody>
          <a:bodyPr/>
          <a:lstStyle>
            <a:lvl1pPr>
              <a:defRPr/>
            </a:lvl1pPr>
          </a:lstStyle>
          <a:p>
            <a:endParaRPr lang="en-GB" b="0"/>
          </a:p>
        </p:txBody>
      </p:sp>
      <p:sp>
        <p:nvSpPr>
          <p:cNvPr id="9" name="Text Placeholder 8"/>
          <p:cNvSpPr>
            <a:spLocks noGrp="1"/>
          </p:cNvSpPr>
          <p:nvPr>
            <p:ph type="body" sz="quarter" idx="14"/>
          </p:nvPr>
        </p:nvSpPr>
        <p:spPr>
          <a:xfrm>
            <a:off x="528627" y="2271697"/>
            <a:ext cx="1548000" cy="216000"/>
          </a:xfrm>
        </p:spPr>
        <p:txBody>
          <a:bodyPr/>
          <a:lstStyle>
            <a:lvl1pPr>
              <a:defRPr sz="1400" b="1"/>
            </a:lvl1pPr>
            <a:lvl2pPr>
              <a:defRPr sz="1400" b="1"/>
            </a:lvl2pPr>
            <a:lvl3pPr>
              <a:defRPr sz="1400" b="1"/>
            </a:lvl3pPr>
            <a:lvl4pPr>
              <a:defRPr sz="1400" b="1"/>
            </a:lvl4pPr>
            <a:lvl5pPr>
              <a:defRPr sz="1400" b="1"/>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8"/>
          <p:cNvSpPr>
            <a:spLocks noGrp="1"/>
          </p:cNvSpPr>
          <p:nvPr>
            <p:ph type="body" sz="quarter" idx="15"/>
          </p:nvPr>
        </p:nvSpPr>
        <p:spPr>
          <a:xfrm>
            <a:off x="529200" y="3708290"/>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8"/>
          <p:cNvSpPr>
            <a:spLocks noGrp="1"/>
          </p:cNvSpPr>
          <p:nvPr>
            <p:ph type="body" sz="quarter" idx="16"/>
          </p:nvPr>
        </p:nvSpPr>
        <p:spPr>
          <a:xfrm>
            <a:off x="529200" y="5265644"/>
            <a:ext cx="5904000" cy="216000"/>
          </a:xfrm>
        </p:spPr>
        <p:txBody>
          <a:bodyPr/>
          <a:lstStyle>
            <a:lvl1pPr>
              <a:defRPr sz="1400" b="1"/>
            </a:lvl1pPr>
            <a:lvl2pPr>
              <a:defRPr sz="1400" b="1"/>
            </a:lvl2pPr>
            <a:lvl3pPr>
              <a:defRPr sz="1400" b="1"/>
            </a:lvl3pPr>
            <a:lvl4pPr>
              <a:defRPr sz="1400" b="1"/>
            </a:lvl4pPr>
            <a:lvl5pPr>
              <a:defRPr sz="1400" b="1"/>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8"/>
          <p:cNvSpPr>
            <a:spLocks noGrp="1"/>
          </p:cNvSpPr>
          <p:nvPr>
            <p:ph type="body" sz="quarter" idx="17"/>
          </p:nvPr>
        </p:nvSpPr>
        <p:spPr>
          <a:xfrm>
            <a:off x="529200" y="7146840"/>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itle 1"/>
          <p:cNvSpPr>
            <a:spLocks noGrp="1"/>
          </p:cNvSpPr>
          <p:nvPr>
            <p:ph type="title"/>
          </p:nvPr>
        </p:nvSpPr>
        <p:spPr>
          <a:xfrm>
            <a:off x="430701" y="996723"/>
            <a:ext cx="5976000" cy="432000"/>
          </a:xfrm>
        </p:spPr>
        <p:txBody>
          <a:bodyPr/>
          <a:lstStyle>
            <a:lvl1pPr>
              <a:lnSpc>
                <a:spcPct val="100000"/>
              </a:lnSpc>
              <a:defRPr sz="3200" b="1">
                <a:solidFill>
                  <a:schemeClr val="accent3"/>
                </a:solidFill>
              </a:defRPr>
            </a:lvl1pPr>
          </a:lstStyle>
          <a:p>
            <a:r>
              <a:rPr lang="en-GB" noProof="0"/>
              <a:t>Click to edit Master title style</a:t>
            </a:r>
          </a:p>
        </p:txBody>
      </p:sp>
      <p:sp>
        <p:nvSpPr>
          <p:cNvPr id="14" name="Content Placeholder 2"/>
          <p:cNvSpPr>
            <a:spLocks noGrp="1"/>
          </p:cNvSpPr>
          <p:nvPr>
            <p:ph idx="18"/>
          </p:nvPr>
        </p:nvSpPr>
        <p:spPr>
          <a:xfrm>
            <a:off x="428604" y="1605600"/>
            <a:ext cx="5688000" cy="504000"/>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Content Placeholder 2"/>
          <p:cNvSpPr>
            <a:spLocks noGrp="1"/>
          </p:cNvSpPr>
          <p:nvPr>
            <p:ph idx="19"/>
          </p:nvPr>
        </p:nvSpPr>
        <p:spPr>
          <a:xfrm>
            <a:off x="2119308" y="2299126"/>
            <a:ext cx="4320000" cy="1224000"/>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3"/>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Content Placeholder 2"/>
          <p:cNvSpPr>
            <a:spLocks noGrp="1"/>
          </p:cNvSpPr>
          <p:nvPr>
            <p:ph idx="20"/>
          </p:nvPr>
        </p:nvSpPr>
        <p:spPr>
          <a:xfrm>
            <a:off x="2119294" y="3948070"/>
            <a:ext cx="4320000" cy="1152000"/>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Content Placeholder 2"/>
          <p:cNvSpPr>
            <a:spLocks noGrp="1"/>
          </p:cNvSpPr>
          <p:nvPr>
            <p:ph idx="21"/>
          </p:nvPr>
        </p:nvSpPr>
        <p:spPr>
          <a:xfrm>
            <a:off x="2120752" y="5505438"/>
            <a:ext cx="4320000" cy="1440000"/>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3"/>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Content Placeholder 2"/>
          <p:cNvSpPr>
            <a:spLocks noGrp="1"/>
          </p:cNvSpPr>
          <p:nvPr>
            <p:ph idx="22"/>
          </p:nvPr>
        </p:nvSpPr>
        <p:spPr>
          <a:xfrm>
            <a:off x="2124064" y="7361119"/>
            <a:ext cx="4320000" cy="1908000"/>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eme Green">
    <p:spTree>
      <p:nvGrpSpPr>
        <p:cNvPr id="1" name=""/>
        <p:cNvGrpSpPr/>
        <p:nvPr/>
      </p:nvGrpSpPr>
      <p:grpSpPr>
        <a:xfrm>
          <a:off x="0" y="0"/>
          <a:ext cx="0" cy="0"/>
          <a:chOff x="0" y="0"/>
          <a:chExt cx="0" cy="0"/>
        </a:xfrm>
      </p:grpSpPr>
      <p:sp>
        <p:nvSpPr>
          <p:cNvPr id="10" name="Rectangle 9"/>
          <p:cNvSpPr/>
          <p:nvPr userDrawn="1"/>
        </p:nvSpPr>
        <p:spPr>
          <a:xfrm>
            <a:off x="0" y="0"/>
            <a:ext cx="6858000" cy="59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a:p>
        </p:txBody>
      </p:sp>
      <p:sp>
        <p:nvSpPr>
          <p:cNvPr id="8" name="Footer Placeholder 7"/>
          <p:cNvSpPr>
            <a:spLocks noGrp="1"/>
          </p:cNvSpPr>
          <p:nvPr>
            <p:ph type="ftr" sz="quarter" idx="13"/>
          </p:nvPr>
        </p:nvSpPr>
        <p:spPr/>
        <p:txBody>
          <a:bodyPr/>
          <a:lstStyle>
            <a:lvl1pPr>
              <a:defRPr>
                <a:solidFill>
                  <a:schemeClr val="bg1"/>
                </a:solidFill>
              </a:defRPr>
            </a:lvl1pPr>
          </a:lstStyle>
          <a:p>
            <a:endParaRPr lang="en-GB" b="0"/>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404809" y="1081086"/>
            <a:ext cx="6048000" cy="3816000"/>
          </a:xfrm>
        </p:spPr>
        <p:txBody>
          <a:bodyPr anchor="ctr" anchorCtr="0"/>
          <a:lstStyle>
            <a:lvl1pPr algn="ctr">
              <a:defRPr sz="2800">
                <a:solidFill>
                  <a:schemeClr val="bg1"/>
                </a:solidFill>
              </a:defRPr>
            </a:lvl1pPr>
          </a:lstStyle>
          <a:p>
            <a:r>
              <a:rPr lang="en-GB"/>
              <a:t>Click icon to add picture</a:t>
            </a:r>
          </a:p>
        </p:txBody>
      </p:sp>
      <p:sp>
        <p:nvSpPr>
          <p:cNvPr id="12" name="Text Placeholder 11"/>
          <p:cNvSpPr>
            <a:spLocks noGrp="1"/>
          </p:cNvSpPr>
          <p:nvPr>
            <p:ph type="body" sz="quarter" idx="15" hasCustomPrompt="1"/>
          </p:nvPr>
        </p:nvSpPr>
        <p:spPr>
          <a:xfrm>
            <a:off x="395292" y="4968626"/>
            <a:ext cx="6072187" cy="928688"/>
          </a:xfrm>
        </p:spPr>
        <p:txBody>
          <a:bodyPr/>
          <a:lstStyle>
            <a:lvl1pPr>
              <a:lnSpc>
                <a:spcPts val="3500"/>
              </a:lnSpc>
              <a:spcAft>
                <a:spcPts val="0"/>
              </a:spcAft>
              <a:defRPr sz="3200" b="1">
                <a:solidFill>
                  <a:schemeClr val="bg1"/>
                </a:solidFill>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a:t>Click to enter title</a:t>
            </a:r>
          </a:p>
        </p:txBody>
      </p:sp>
      <p:sp>
        <p:nvSpPr>
          <p:cNvPr id="14" name="Text Placeholder 13"/>
          <p:cNvSpPr>
            <a:spLocks noGrp="1"/>
          </p:cNvSpPr>
          <p:nvPr>
            <p:ph type="body" sz="quarter" idx="16"/>
          </p:nvPr>
        </p:nvSpPr>
        <p:spPr>
          <a:xfrm>
            <a:off x="409581" y="6359090"/>
            <a:ext cx="6120000" cy="3193638"/>
          </a:xfrm>
        </p:spPr>
        <p:txBody>
          <a:bodyPr/>
          <a:lstStyle>
            <a:lvl1pPr marL="576000">
              <a:lnSpc>
                <a:spcPts val="2200"/>
              </a:lnSpc>
              <a:spcAft>
                <a:spcPts val="0"/>
              </a:spcAft>
              <a:defRPr sz="2000" b="1">
                <a:solidFill>
                  <a:schemeClr val="accent3"/>
                </a:solidFill>
              </a:defRPr>
            </a:lvl1pPr>
            <a:lvl2pPr defTabSz="900000">
              <a:lnSpc>
                <a:spcPts val="1200"/>
              </a:lnSpc>
              <a:spcAft>
                <a:spcPts val="1200"/>
              </a:spcAft>
              <a:tabLst>
                <a:tab pos="576000" algn="l"/>
              </a:tabLst>
              <a:defRPr sz="1000" b="1">
                <a:solidFill>
                  <a:schemeClr val="tx1"/>
                </a:solidFill>
              </a:defRPr>
            </a:lvl2pPr>
            <a:lvl3pPr>
              <a:lnSpc>
                <a:spcPts val="1200"/>
              </a:lnSpc>
              <a:defRPr sz="1200" b="1">
                <a:solidFill>
                  <a:schemeClr val="accent3"/>
                </a:solidFill>
              </a:defRPr>
            </a:lvl3pPr>
            <a:lvl4pPr>
              <a:spcAft>
                <a:spcPts val="1000"/>
              </a:spcAft>
              <a:defRPr sz="1000"/>
            </a:lvl4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550" y="907889"/>
            <a:ext cx="5976000" cy="1296000"/>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p:cNvSpPr>
            <a:spLocks noGrp="1"/>
          </p:cNvSpPr>
          <p:nvPr>
            <p:ph type="body" idx="1"/>
          </p:nvPr>
        </p:nvSpPr>
        <p:spPr>
          <a:xfrm>
            <a:off x="409552" y="5262567"/>
            <a:ext cx="6012000" cy="3143272"/>
          </a:xfrm>
          <a:prstGeom prst="rect">
            <a:avLst/>
          </a:prstGeom>
        </p:spPr>
        <p:txBody>
          <a:bodyPr vert="horz" lIns="0" tIns="0" rIns="0" bIns="0" numCol="1" spcCol="36000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3"/>
          </p:nvPr>
        </p:nvSpPr>
        <p:spPr>
          <a:xfrm>
            <a:off x="409552" y="519081"/>
            <a:ext cx="5472000" cy="180000"/>
          </a:xfrm>
          <a:prstGeom prst="rect">
            <a:avLst/>
          </a:prstGeom>
        </p:spPr>
        <p:txBody>
          <a:bodyPr vert="horz" lIns="0" tIns="0" rIns="0" bIns="0" rtlCol="0" anchor="t" anchorCtr="0">
            <a:noAutofit/>
          </a:bodyPr>
          <a:lstStyle>
            <a:lvl1pPr algn="l">
              <a:defRPr sz="900" b="1" spc="0" baseline="0">
                <a:solidFill>
                  <a:schemeClr val="bg1">
                    <a:lumMod val="50000"/>
                  </a:schemeClr>
                </a:solidFill>
              </a:defRPr>
            </a:lvl1pPr>
          </a:lstStyle>
          <a:p>
            <a:endParaRPr lang="en-GB" b="0"/>
          </a:p>
        </p:txBody>
      </p:sp>
      <p:sp>
        <p:nvSpPr>
          <p:cNvPr id="6" name="Slide Number Placeholder 5"/>
          <p:cNvSpPr>
            <a:spLocks noGrp="1"/>
          </p:cNvSpPr>
          <p:nvPr>
            <p:ph type="sldNum" sz="quarter" idx="4"/>
          </p:nvPr>
        </p:nvSpPr>
        <p:spPr>
          <a:xfrm>
            <a:off x="5857892" y="344098"/>
            <a:ext cx="581000" cy="360000"/>
          </a:xfrm>
          <a:prstGeom prst="rect">
            <a:avLst/>
          </a:prstGeom>
          <a:noFill/>
        </p:spPr>
        <p:txBody>
          <a:bodyPr vert="horz" lIns="0" tIns="0" rIns="0" bIns="0" rtlCol="0" anchor="t" anchorCtr="0">
            <a:noAutofit/>
          </a:bodyPr>
          <a:lstStyle>
            <a:lvl1pPr algn="r">
              <a:defRPr sz="2200" b="1">
                <a:solidFill>
                  <a:schemeClr val="bg1">
                    <a:lumMod val="50000"/>
                  </a:schemeClr>
                </a:solidFill>
              </a:defRPr>
            </a:lvl1pPr>
          </a:lstStyle>
          <a:p>
            <a:fld id="{9295DF58-4118-4551-8C61-1A7ED177FA2D}" type="slidenum">
              <a:rPr lang="en-GB" smtClean="0"/>
              <a:pPr/>
              <a:t>‹#›</a:t>
            </a:fld>
            <a:endParaRPr lang="en-GB"/>
          </a:p>
        </p:txBody>
      </p:sp>
      <p:cxnSp>
        <p:nvCxnSpPr>
          <p:cNvPr id="9" name="Straight Connector 8"/>
          <p:cNvCxnSpPr/>
          <p:nvPr userDrawn="1"/>
        </p:nvCxnSpPr>
        <p:spPr>
          <a:xfrm>
            <a:off x="419078" y="704817"/>
            <a:ext cx="6012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60" r:id="rId5"/>
    <p:sldLayoutId id="2147483676" r:id="rId6"/>
    <p:sldLayoutId id="2147483666" r:id="rId7"/>
    <p:sldLayoutId id="2147483677" r:id="rId8"/>
    <p:sldLayoutId id="2147483678" r:id="rId9"/>
    <p:sldLayoutId id="2147483681" r:id="rId10"/>
    <p:sldLayoutId id="2147483682" r:id="rId11"/>
    <p:sldLayoutId id="2147483679" r:id="rId12"/>
    <p:sldLayoutId id="2147483680" r:id="rId13"/>
    <p:sldLayoutId id="2147483650" r:id="rId14"/>
    <p:sldLayoutId id="2147483668" r:id="rId15"/>
    <p:sldLayoutId id="2147483683" r:id="rId16"/>
    <p:sldLayoutId id="2147483684" r:id="rId17"/>
    <p:sldLayoutId id="2147483685" r:id="rId18"/>
    <p:sldLayoutId id="2147483674" r:id="rId19"/>
    <p:sldLayoutId id="2147483675" r:id="rId20"/>
  </p:sldLayoutIdLst>
  <p:hf hdr="0" ftr="0" dt="0"/>
  <p:txStyles>
    <p:titleStyle>
      <a:lvl1pPr algn="l" defTabSz="914400" rtl="0" eaLnBrk="1" latinLnBrk="0" hangingPunct="1">
        <a:lnSpc>
          <a:spcPts val="52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tiff"/><Relationship Id="rId5" Type="http://schemas.openxmlformats.org/officeDocument/2006/relationships/image" Target="../media/image20.tiff"/><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tiff"/><Relationship Id="rId18" Type="http://schemas.openxmlformats.org/officeDocument/2006/relationships/image" Target="../media/image35.png"/><Relationship Id="rId3" Type="http://schemas.openxmlformats.org/officeDocument/2006/relationships/image" Target="../media/image5.tiff"/><Relationship Id="rId7" Type="http://schemas.openxmlformats.org/officeDocument/2006/relationships/image" Target="../media/image24.tiff"/><Relationship Id="rId12" Type="http://schemas.openxmlformats.org/officeDocument/2006/relationships/image" Target="../media/image29.tiff"/><Relationship Id="rId17" Type="http://schemas.openxmlformats.org/officeDocument/2006/relationships/image" Target="../media/image34.tiff"/><Relationship Id="rId2" Type="http://schemas.openxmlformats.org/officeDocument/2006/relationships/notesSlide" Target="../notesSlides/notesSlide7.xml"/><Relationship Id="rId16" Type="http://schemas.openxmlformats.org/officeDocument/2006/relationships/image" Target="../media/image33.tiff"/><Relationship Id="rId20" Type="http://schemas.openxmlformats.org/officeDocument/2006/relationships/image" Target="../media/image37.tiff"/><Relationship Id="rId1" Type="http://schemas.openxmlformats.org/officeDocument/2006/relationships/slideLayout" Target="../slideLayouts/slideLayout5.xml"/><Relationship Id="rId6" Type="http://schemas.openxmlformats.org/officeDocument/2006/relationships/image" Target="../media/image23.tiff"/><Relationship Id="rId11" Type="http://schemas.openxmlformats.org/officeDocument/2006/relationships/image" Target="../media/image28.tiff"/><Relationship Id="rId5" Type="http://schemas.openxmlformats.org/officeDocument/2006/relationships/image" Target="../media/image22.tiff"/><Relationship Id="rId15" Type="http://schemas.openxmlformats.org/officeDocument/2006/relationships/image" Target="../media/image32.tiff"/><Relationship Id="rId10" Type="http://schemas.openxmlformats.org/officeDocument/2006/relationships/image" Target="../media/image27.tiff"/><Relationship Id="rId19" Type="http://schemas.openxmlformats.org/officeDocument/2006/relationships/image" Target="../media/image36.tiff"/><Relationship Id="rId4" Type="http://schemas.openxmlformats.org/officeDocument/2006/relationships/image" Target="../media/image21.tiff"/><Relationship Id="rId9" Type="http://schemas.openxmlformats.org/officeDocument/2006/relationships/image" Target="../media/image26.tiff"/><Relationship Id="rId14" Type="http://schemas.openxmlformats.org/officeDocument/2006/relationships/image" Target="../media/image31.tiff"/></Relationships>
</file>

<file path=ppt/slides/_rels/slide1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tiff"/></Relationships>
</file>

<file path=ppt/slides/_rels/slide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7.tiff"/><Relationship Id="rId4" Type="http://schemas.openxmlformats.org/officeDocument/2006/relationships/image" Target="../media/image20.tiff"/></Relationships>
</file>

<file path=ppt/slides/_rels/slide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43.tiff"/><Relationship Id="rId3" Type="http://schemas.openxmlformats.org/officeDocument/2006/relationships/image" Target="../media/image5.tiff"/><Relationship Id="rId7" Type="http://schemas.openxmlformats.org/officeDocument/2006/relationships/image" Target="../media/image42.tif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1.tiff"/><Relationship Id="rId5" Type="http://schemas.openxmlformats.org/officeDocument/2006/relationships/image" Target="../media/image40.png"/><Relationship Id="rId10" Type="http://schemas.openxmlformats.org/officeDocument/2006/relationships/image" Target="../media/image45.tiff"/><Relationship Id="rId4" Type="http://schemas.openxmlformats.org/officeDocument/2006/relationships/image" Target="../media/image39.tiff"/><Relationship Id="rId9" Type="http://schemas.openxmlformats.org/officeDocument/2006/relationships/image" Target="../media/image44.tiff"/></Relationships>
</file>

<file path=ppt/slides/_rels/slide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7.tiff"/><Relationship Id="rId4" Type="http://schemas.openxmlformats.org/officeDocument/2006/relationships/image" Target="../media/image20.tiff"/></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43.tiff"/><Relationship Id="rId3" Type="http://schemas.openxmlformats.org/officeDocument/2006/relationships/image" Target="../media/image5.tiff"/><Relationship Id="rId7" Type="http://schemas.openxmlformats.org/officeDocument/2006/relationships/image" Target="../media/image42.tiff"/><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1.tiff"/><Relationship Id="rId5" Type="http://schemas.openxmlformats.org/officeDocument/2006/relationships/image" Target="../media/image40.png"/><Relationship Id="rId10" Type="http://schemas.openxmlformats.org/officeDocument/2006/relationships/image" Target="../media/image45.tiff"/><Relationship Id="rId4" Type="http://schemas.openxmlformats.org/officeDocument/2006/relationships/image" Target="../media/image39.tiff"/><Relationship Id="rId9" Type="http://schemas.openxmlformats.org/officeDocument/2006/relationships/image" Target="../media/image44.tiff"/></Relationships>
</file>

<file path=ppt/slides/_rels/slide2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46.tiff"/><Relationship Id="rId1" Type="http://schemas.openxmlformats.org/officeDocument/2006/relationships/slideLayout" Target="../slideLayouts/slideLayout5.xml"/><Relationship Id="rId4" Type="http://schemas.openxmlformats.org/officeDocument/2006/relationships/image" Target="../media/image48.tiff"/></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tiff"/><Relationship Id="rId7"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 Id="rId9" Type="http://schemas.openxmlformats.org/officeDocument/2006/relationships/image" Target="../media/image11.tiff"/></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chart" Target="../charts/chart1.xml"/><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tiff"/><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tif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tiff"/><Relationship Id="rId5" Type="http://schemas.openxmlformats.org/officeDocument/2006/relationships/image" Target="../media/image6.tif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76D280-162B-8D46-8AC7-46166BD955D5}"/>
              </a:ext>
            </a:extLst>
          </p:cNvPr>
          <p:cNvPicPr>
            <a:picLocks noChangeAspect="1"/>
          </p:cNvPicPr>
          <p:nvPr/>
        </p:nvPicPr>
        <p:blipFill rotWithShape="1">
          <a:blip r:embed="rId2">
            <a:duotone>
              <a:schemeClr val="accent1">
                <a:shade val="45000"/>
                <a:satMod val="135000"/>
              </a:schemeClr>
              <a:prstClr val="white"/>
            </a:duotone>
            <a:alphaModFix amt="25000"/>
          </a:blip>
          <a:srcRect r="1272"/>
          <a:stretch/>
        </p:blipFill>
        <p:spPr>
          <a:xfrm>
            <a:off x="1101828" y="3568372"/>
            <a:ext cx="4654343" cy="4714329"/>
          </a:xfrm>
          <a:prstGeom prst="rect">
            <a:avLst/>
          </a:prstGeom>
        </p:spPr>
      </p:pic>
      <p:pic>
        <p:nvPicPr>
          <p:cNvPr id="2" name="Picture 1">
            <a:extLst>
              <a:ext uri="{FF2B5EF4-FFF2-40B4-BE49-F238E27FC236}">
                <a16:creationId xmlns:a16="http://schemas.microsoft.com/office/drawing/2014/main" xmlns="" id="{157D4C81-57B5-3E45-8BA4-015B3335F963}"/>
              </a:ext>
            </a:extLst>
          </p:cNvPr>
          <p:cNvPicPr>
            <a:picLocks noChangeAspect="1"/>
          </p:cNvPicPr>
          <p:nvPr/>
        </p:nvPicPr>
        <p:blipFill>
          <a:blip r:embed="rId3"/>
          <a:stretch>
            <a:fillRect/>
          </a:stretch>
        </p:blipFill>
        <p:spPr>
          <a:xfrm>
            <a:off x="730250" y="1597660"/>
            <a:ext cx="5397500" cy="1346200"/>
          </a:xfrm>
          <a:prstGeom prst="rect">
            <a:avLst/>
          </a:prstGeom>
        </p:spPr>
      </p:pic>
      <p:sp>
        <p:nvSpPr>
          <p:cNvPr id="3" name="TextBox 2">
            <a:extLst>
              <a:ext uri="{FF2B5EF4-FFF2-40B4-BE49-F238E27FC236}">
                <a16:creationId xmlns:a16="http://schemas.microsoft.com/office/drawing/2014/main" xmlns="" id="{8BD2A5E6-A1C0-AB45-9DB9-543709D12323}"/>
              </a:ext>
            </a:extLst>
          </p:cNvPr>
          <p:cNvSpPr txBox="1"/>
          <p:nvPr/>
        </p:nvSpPr>
        <p:spPr>
          <a:xfrm>
            <a:off x="29844" y="4423591"/>
            <a:ext cx="6798310" cy="1077218"/>
          </a:xfrm>
          <a:prstGeom prst="rect">
            <a:avLst/>
          </a:prstGeom>
          <a:noFill/>
        </p:spPr>
        <p:txBody>
          <a:bodyPr wrap="square" rtlCol="0">
            <a:spAutoFit/>
          </a:bodyPr>
          <a:lstStyle/>
          <a:p>
            <a:pPr algn="ctr"/>
            <a:r>
              <a:rPr lang="en-US" sz="3200" dirty="0">
                <a:solidFill>
                  <a:srgbClr val="004C6A"/>
                </a:solidFill>
                <a:latin typeface="Trebuchet MS" panose="020B0703020202090204" pitchFamily="34" charset="0"/>
              </a:rPr>
              <a:t>Adult Mental Health and Mental Health Services in South Tyneside</a:t>
            </a:r>
          </a:p>
        </p:txBody>
      </p:sp>
      <p:sp>
        <p:nvSpPr>
          <p:cNvPr id="4" name="TextBox 3">
            <a:extLst>
              <a:ext uri="{FF2B5EF4-FFF2-40B4-BE49-F238E27FC236}">
                <a16:creationId xmlns:a16="http://schemas.microsoft.com/office/drawing/2014/main" xmlns="" id="{21A4887C-680F-0540-934D-42B28D3340DE}"/>
              </a:ext>
            </a:extLst>
          </p:cNvPr>
          <p:cNvSpPr txBox="1"/>
          <p:nvPr/>
        </p:nvSpPr>
        <p:spPr>
          <a:xfrm>
            <a:off x="730250" y="5937232"/>
            <a:ext cx="5213350" cy="523220"/>
          </a:xfrm>
          <a:prstGeom prst="rect">
            <a:avLst/>
          </a:prstGeom>
          <a:noFill/>
        </p:spPr>
        <p:txBody>
          <a:bodyPr wrap="square" rtlCol="0">
            <a:spAutoFit/>
          </a:bodyPr>
          <a:lstStyle/>
          <a:p>
            <a:pPr algn="ctr"/>
            <a:r>
              <a:rPr lang="en-US" sz="2800" dirty="0">
                <a:solidFill>
                  <a:srgbClr val="004C6A"/>
                </a:solidFill>
                <a:latin typeface="Trebuchet MS" panose="020B0703020202090204" pitchFamily="34" charset="0"/>
              </a:rPr>
              <a:t>July 2021</a:t>
            </a:r>
          </a:p>
        </p:txBody>
      </p:sp>
    </p:spTree>
    <p:extLst>
      <p:ext uri="{BB962C8B-B14F-4D97-AF65-F5344CB8AC3E}">
        <p14:creationId xmlns:p14="http://schemas.microsoft.com/office/powerpoint/2010/main" xmlns="" val="252070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600" b="1" dirty="0">
                <a:latin typeface="Trebuchet MS" panose="020B0703020202090204" pitchFamily="34" charset="0"/>
              </a:rPr>
              <a:t>The COVID-19 pandemic’s impact on mental health   </a:t>
            </a:r>
            <a:endParaRPr lang="en-GB" sz="1400" b="1" dirty="0">
              <a:solidFill>
                <a:schemeClr val="tx1"/>
              </a:solidFill>
              <a:latin typeface="Trebuchet MS" panose="020B0703020202090204" pitchFamily="34" charset="0"/>
            </a:endParaRPr>
          </a:p>
          <a:p>
            <a:pPr>
              <a:lnSpc>
                <a:spcPct val="100000"/>
              </a:lnSpc>
            </a:pPr>
            <a:r>
              <a:rPr lang="en-US" sz="1200" b="1" dirty="0">
                <a:solidFill>
                  <a:srgbClr val="D83C8E"/>
                </a:solidFill>
                <a:latin typeface="Trebuchet MS" panose="020B0703020202090204" pitchFamily="34" charset="0"/>
              </a:rPr>
              <a:t>Mental health and wellbeing – prior to the pandemic</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In the 6 months prior to the COVID-19 pandemic, over half of respondents rated their mental health and wellbeing as good, with 15% rating it as bad. </a:t>
            </a: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r>
              <a:rPr lang="en-US" sz="1200" b="1" dirty="0">
                <a:solidFill>
                  <a:srgbClr val="D83C8E"/>
                </a:solidFill>
                <a:latin typeface="Trebuchet MS" panose="020B0703020202090204" pitchFamily="34" charset="0"/>
              </a:rPr>
              <a:t>Mental health and wellbeing – currently </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When asked how their mental health and wellbeing at the present time compared to before the start of the pandemic, 42% of respondents said it was worse than before, with a similar percentage rating it as about the same. Just 15% of respondents said their mental health was better than before the COVID-19 pandemic began. </a:t>
            </a:r>
          </a:p>
        </p:txBody>
      </p:sp>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3" cstate="print"/>
          <a:stretch>
            <a:fillRect/>
          </a:stretch>
        </p:blipFill>
        <p:spPr>
          <a:xfrm>
            <a:off x="4685665" y="210820"/>
            <a:ext cx="1997710" cy="498252"/>
          </a:xfrm>
          <a:prstGeom prst="rect">
            <a:avLst/>
          </a:prstGeom>
        </p:spPr>
      </p:pic>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10</a:t>
            </a:r>
          </a:p>
        </p:txBody>
      </p:sp>
      <p:sp>
        <p:nvSpPr>
          <p:cNvPr id="10" name="Content Placeholder 1">
            <a:extLst>
              <a:ext uri="{FF2B5EF4-FFF2-40B4-BE49-F238E27FC236}">
                <a16:creationId xmlns:a16="http://schemas.microsoft.com/office/drawing/2014/main" xmlns="" id="{5FDAAC90-3551-0C41-8E9D-D720027569A5}"/>
              </a:ext>
            </a:extLst>
          </p:cNvPr>
          <p:cNvSpPr txBox="1">
            <a:spLocks/>
          </p:cNvSpPr>
          <p:nvPr/>
        </p:nvSpPr>
        <p:spPr>
          <a:xfrm>
            <a:off x="392885" y="4172940"/>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Q5. </a:t>
            </a:r>
            <a:r>
              <a:rPr lang="en-US" sz="1000" dirty="0">
                <a:solidFill>
                  <a:schemeClr val="tx1"/>
                </a:solidFill>
                <a:latin typeface="Trebuchet MS" panose="020B0703020202090204" pitchFamily="34" charset="0"/>
              </a:rPr>
              <a:t>In the 6 months prior to the COVID-19 pandemic, on a scale of 1 to 5, where 1 is very bad and 5 is very good, how would you have rated your mental health and wellbeing?</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All respondents (196)</a:t>
            </a:r>
            <a:endParaRPr lang="en-US" sz="1600" dirty="0">
              <a:latin typeface="Trebuchet MS" panose="020B0703020202090204" pitchFamily="34" charset="0"/>
            </a:endParaRPr>
          </a:p>
        </p:txBody>
      </p:sp>
      <p:sp>
        <p:nvSpPr>
          <p:cNvPr id="11" name="Content Placeholder 1">
            <a:extLst>
              <a:ext uri="{FF2B5EF4-FFF2-40B4-BE49-F238E27FC236}">
                <a16:creationId xmlns:a16="http://schemas.microsoft.com/office/drawing/2014/main" xmlns="" id="{FF109E06-BABB-A348-9366-9D9481684D72}"/>
              </a:ext>
            </a:extLst>
          </p:cNvPr>
          <p:cNvSpPr txBox="1">
            <a:spLocks/>
          </p:cNvSpPr>
          <p:nvPr/>
        </p:nvSpPr>
        <p:spPr>
          <a:xfrm>
            <a:off x="392885" y="7958960"/>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Q6. </a:t>
            </a:r>
            <a:r>
              <a:rPr lang="en-US" sz="1000" dirty="0">
                <a:solidFill>
                  <a:schemeClr val="tx1"/>
                </a:solidFill>
                <a:latin typeface="Trebuchet MS" panose="020B0703020202090204" pitchFamily="34" charset="0"/>
              </a:rPr>
              <a:t>At this present time, would you rate your mental health and wellbeing as better than before the start of the pandemic, worse than before or about the same?</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All respondents (196)</a:t>
            </a:r>
          </a:p>
        </p:txBody>
      </p:sp>
      <p:graphicFrame>
        <p:nvGraphicFramePr>
          <p:cNvPr id="19" name="Chart 18">
            <a:extLst>
              <a:ext uri="{FF2B5EF4-FFF2-40B4-BE49-F238E27FC236}">
                <a16:creationId xmlns:a16="http://schemas.microsoft.com/office/drawing/2014/main" xmlns="" id="{ADC083B8-1C27-A242-9928-E712358138A7}"/>
              </a:ext>
            </a:extLst>
          </p:cNvPr>
          <p:cNvGraphicFramePr/>
          <p:nvPr>
            <p:extLst>
              <p:ext uri="{D42A27DB-BD31-4B8C-83A1-F6EECF244321}">
                <p14:modId xmlns:p14="http://schemas.microsoft.com/office/powerpoint/2010/main" xmlns="" val="3105234503"/>
              </p:ext>
            </p:extLst>
          </p:nvPr>
        </p:nvGraphicFramePr>
        <p:xfrm>
          <a:off x="297583" y="2911034"/>
          <a:ext cx="6072229" cy="1285476"/>
        </p:xfrm>
        <a:graphic>
          <a:graphicData uri="http://schemas.openxmlformats.org/drawingml/2006/chart">
            <c:chart xmlns:c="http://schemas.openxmlformats.org/drawingml/2006/chart" xmlns:r="http://schemas.openxmlformats.org/officeDocument/2006/relationships" r:id="rId4"/>
          </a:graphicData>
        </a:graphic>
      </p:graphicFrame>
      <p:sp>
        <p:nvSpPr>
          <p:cNvPr id="5" name="Right Brace 4">
            <a:extLst>
              <a:ext uri="{FF2B5EF4-FFF2-40B4-BE49-F238E27FC236}">
                <a16:creationId xmlns:a16="http://schemas.microsoft.com/office/drawing/2014/main" xmlns="" id="{56D1960C-66ED-4F42-B5F3-CDB72A4323E6}"/>
              </a:ext>
            </a:extLst>
          </p:cNvPr>
          <p:cNvSpPr/>
          <p:nvPr/>
        </p:nvSpPr>
        <p:spPr>
          <a:xfrm rot="16200000">
            <a:off x="4802245" y="1657453"/>
            <a:ext cx="451413" cy="2248159"/>
          </a:xfrm>
          <a:prstGeom prst="rightBrace">
            <a:avLst/>
          </a:prstGeom>
          <a:ln w="12700">
            <a:solidFill>
              <a:srgbClr val="004C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a:extLst>
              <a:ext uri="{FF2B5EF4-FFF2-40B4-BE49-F238E27FC236}">
                <a16:creationId xmlns:a16="http://schemas.microsoft.com/office/drawing/2014/main" xmlns="" id="{5CE46B80-E68F-1C4E-B09D-78C50EE45CE7}"/>
              </a:ext>
            </a:extLst>
          </p:cNvPr>
          <p:cNvSpPr/>
          <p:nvPr/>
        </p:nvSpPr>
        <p:spPr>
          <a:xfrm rot="16200000">
            <a:off x="1426990" y="1652474"/>
            <a:ext cx="451413" cy="2248159"/>
          </a:xfrm>
          <a:prstGeom prst="rightBrace">
            <a:avLst/>
          </a:prstGeom>
          <a:ln w="12700">
            <a:solidFill>
              <a:srgbClr val="004C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xmlns="" id="{51A5A4AE-B573-CB4E-A07A-26222AAAA11A}"/>
              </a:ext>
            </a:extLst>
          </p:cNvPr>
          <p:cNvSpPr txBox="1"/>
          <p:nvPr/>
        </p:nvSpPr>
        <p:spPr>
          <a:xfrm>
            <a:off x="2224374" y="2502581"/>
            <a:ext cx="2210994" cy="215444"/>
          </a:xfrm>
          <a:prstGeom prst="rect">
            <a:avLst/>
          </a:prstGeom>
          <a:noFill/>
        </p:spPr>
        <p:txBody>
          <a:bodyPr wrap="square" rtlCol="0">
            <a:spAutoFit/>
          </a:bodyPr>
          <a:lstStyle/>
          <a:p>
            <a:pPr algn="ctr"/>
            <a:r>
              <a:rPr lang="en-US" sz="800" dirty="0">
                <a:latin typeface="Trebuchet MS" panose="020B0703020202090204" pitchFamily="34" charset="0"/>
                <a:cs typeface="Open Sans"/>
              </a:rPr>
              <a:t>Net Score</a:t>
            </a:r>
          </a:p>
        </p:txBody>
      </p:sp>
      <p:sp>
        <p:nvSpPr>
          <p:cNvPr id="29" name="TextBox 28">
            <a:extLst>
              <a:ext uri="{FF2B5EF4-FFF2-40B4-BE49-F238E27FC236}">
                <a16:creationId xmlns:a16="http://schemas.microsoft.com/office/drawing/2014/main" xmlns="" id="{2C584CC6-0436-A647-BF36-85D9860DF0B0}"/>
              </a:ext>
            </a:extLst>
          </p:cNvPr>
          <p:cNvSpPr txBox="1"/>
          <p:nvPr/>
        </p:nvSpPr>
        <p:spPr>
          <a:xfrm>
            <a:off x="919113" y="2230095"/>
            <a:ext cx="1462519" cy="338554"/>
          </a:xfrm>
          <a:prstGeom prst="rect">
            <a:avLst/>
          </a:prstGeom>
          <a:noFill/>
        </p:spPr>
        <p:txBody>
          <a:bodyPr wrap="square" rtlCol="0" anchor="ctr">
            <a:spAutoFit/>
          </a:bodyPr>
          <a:lstStyle/>
          <a:p>
            <a:pPr algn="ctr"/>
            <a:r>
              <a:rPr lang="en-US" sz="1600" dirty="0">
                <a:solidFill>
                  <a:srgbClr val="D83C8E"/>
                </a:solidFill>
                <a:latin typeface="Trebuchet MS" panose="020B0703020202090204" pitchFamily="34" charset="0"/>
                <a:cs typeface="Open Sans"/>
              </a:rPr>
              <a:t>58% </a:t>
            </a:r>
            <a:r>
              <a:rPr lang="en-US" sz="1400" dirty="0">
                <a:solidFill>
                  <a:srgbClr val="D83C8E"/>
                </a:solidFill>
                <a:latin typeface="Trebuchet MS" panose="020B0703020202090204" pitchFamily="34" charset="0"/>
                <a:cs typeface="Open Sans"/>
              </a:rPr>
              <a:t>Good</a:t>
            </a:r>
            <a:endParaRPr lang="en-US" sz="1600" dirty="0">
              <a:solidFill>
                <a:srgbClr val="D83C8E"/>
              </a:solidFill>
              <a:latin typeface="Trebuchet MS" panose="020B0703020202090204" pitchFamily="34" charset="0"/>
              <a:cs typeface="Open Sans"/>
            </a:endParaRPr>
          </a:p>
        </p:txBody>
      </p:sp>
      <p:sp>
        <p:nvSpPr>
          <p:cNvPr id="31" name="TextBox 30">
            <a:extLst>
              <a:ext uri="{FF2B5EF4-FFF2-40B4-BE49-F238E27FC236}">
                <a16:creationId xmlns:a16="http://schemas.microsoft.com/office/drawing/2014/main" xmlns="" id="{A1B3311C-CA37-D347-9C6C-A62CD2B8D466}"/>
              </a:ext>
            </a:extLst>
          </p:cNvPr>
          <p:cNvSpPr txBox="1"/>
          <p:nvPr/>
        </p:nvSpPr>
        <p:spPr>
          <a:xfrm>
            <a:off x="4273448" y="2226224"/>
            <a:ext cx="1462519" cy="338554"/>
          </a:xfrm>
          <a:prstGeom prst="rect">
            <a:avLst/>
          </a:prstGeom>
          <a:noFill/>
        </p:spPr>
        <p:txBody>
          <a:bodyPr wrap="square" rtlCol="0" anchor="ctr">
            <a:spAutoFit/>
          </a:bodyPr>
          <a:lstStyle/>
          <a:p>
            <a:pPr algn="ctr"/>
            <a:r>
              <a:rPr lang="en-US" sz="1600" dirty="0">
                <a:solidFill>
                  <a:srgbClr val="D83C8E"/>
                </a:solidFill>
                <a:latin typeface="Trebuchet MS" panose="020B0703020202090204" pitchFamily="34" charset="0"/>
                <a:cs typeface="Open Sans"/>
              </a:rPr>
              <a:t>15% </a:t>
            </a:r>
            <a:r>
              <a:rPr lang="en-US" sz="1400" dirty="0">
                <a:solidFill>
                  <a:srgbClr val="D83C8E"/>
                </a:solidFill>
                <a:latin typeface="Trebuchet MS" panose="020B0703020202090204" pitchFamily="34" charset="0"/>
                <a:cs typeface="Open Sans"/>
              </a:rPr>
              <a:t>Bad</a:t>
            </a:r>
            <a:endParaRPr lang="en-US" sz="1600" dirty="0">
              <a:solidFill>
                <a:srgbClr val="D83C8E"/>
              </a:solidFill>
              <a:latin typeface="Trebuchet MS" panose="020B0703020202090204" pitchFamily="34" charset="0"/>
              <a:cs typeface="Open Sans"/>
            </a:endParaRPr>
          </a:p>
        </p:txBody>
      </p:sp>
      <p:sp>
        <p:nvSpPr>
          <p:cNvPr id="33" name="TextBox 32">
            <a:extLst>
              <a:ext uri="{FF2B5EF4-FFF2-40B4-BE49-F238E27FC236}">
                <a16:creationId xmlns:a16="http://schemas.microsoft.com/office/drawing/2014/main" xmlns="" id="{02D16AC4-612E-AB42-A7B3-7F3F85D2DD36}"/>
              </a:ext>
            </a:extLst>
          </p:cNvPr>
          <p:cNvSpPr txBox="1"/>
          <p:nvPr/>
        </p:nvSpPr>
        <p:spPr>
          <a:xfrm>
            <a:off x="956486" y="6361406"/>
            <a:ext cx="817174" cy="369332"/>
          </a:xfrm>
          <a:prstGeom prst="rect">
            <a:avLst/>
          </a:prstGeom>
          <a:noFill/>
        </p:spPr>
        <p:txBody>
          <a:bodyPr wrap="square" rtlCol="0">
            <a:spAutoFit/>
          </a:bodyPr>
          <a:lstStyle/>
          <a:p>
            <a:pPr algn="ctr"/>
            <a:r>
              <a:rPr lang="en-US" dirty="0">
                <a:latin typeface="Trebuchet MS" panose="020B0703020202090204" pitchFamily="34" charset="0"/>
                <a:cs typeface="Open Sans"/>
              </a:rPr>
              <a:t>15%</a:t>
            </a:r>
          </a:p>
        </p:txBody>
      </p:sp>
      <p:sp>
        <p:nvSpPr>
          <p:cNvPr id="34" name="TextBox 33">
            <a:extLst>
              <a:ext uri="{FF2B5EF4-FFF2-40B4-BE49-F238E27FC236}">
                <a16:creationId xmlns:a16="http://schemas.microsoft.com/office/drawing/2014/main" xmlns="" id="{80BB807C-3D58-924F-99FA-236EE6EE3918}"/>
              </a:ext>
            </a:extLst>
          </p:cNvPr>
          <p:cNvSpPr txBox="1"/>
          <p:nvPr/>
        </p:nvSpPr>
        <p:spPr>
          <a:xfrm>
            <a:off x="311860" y="7400623"/>
            <a:ext cx="2060493" cy="253916"/>
          </a:xfrm>
          <a:prstGeom prst="rect">
            <a:avLst/>
          </a:prstGeom>
          <a:noFill/>
        </p:spPr>
        <p:txBody>
          <a:bodyPr wrap="square" rtlCol="0">
            <a:spAutoFit/>
          </a:bodyPr>
          <a:lstStyle/>
          <a:p>
            <a:pPr algn="ctr"/>
            <a:r>
              <a:rPr lang="en-US" sz="1050" dirty="0">
                <a:solidFill>
                  <a:srgbClr val="004C6A"/>
                </a:solidFill>
                <a:latin typeface="Trebuchet MS" panose="020B0703020202090204" pitchFamily="34" charset="0"/>
                <a:cs typeface="Open Sans"/>
              </a:rPr>
              <a:t>Better than before</a:t>
            </a:r>
          </a:p>
        </p:txBody>
      </p:sp>
      <p:sp>
        <p:nvSpPr>
          <p:cNvPr id="36" name="TextBox 35">
            <a:extLst>
              <a:ext uri="{FF2B5EF4-FFF2-40B4-BE49-F238E27FC236}">
                <a16:creationId xmlns:a16="http://schemas.microsoft.com/office/drawing/2014/main" xmlns="" id="{1EB86958-0D6D-6647-B0B5-C10F690FE1D2}"/>
              </a:ext>
            </a:extLst>
          </p:cNvPr>
          <p:cNvSpPr txBox="1"/>
          <p:nvPr/>
        </p:nvSpPr>
        <p:spPr>
          <a:xfrm>
            <a:off x="3136923" y="6373802"/>
            <a:ext cx="817174" cy="369332"/>
          </a:xfrm>
          <a:prstGeom prst="rect">
            <a:avLst/>
          </a:prstGeom>
          <a:noFill/>
        </p:spPr>
        <p:txBody>
          <a:bodyPr wrap="square" rtlCol="0">
            <a:spAutoFit/>
          </a:bodyPr>
          <a:lstStyle/>
          <a:p>
            <a:pPr algn="ctr"/>
            <a:r>
              <a:rPr lang="en-US" dirty="0">
                <a:latin typeface="Trebuchet MS" panose="020B0703020202090204" pitchFamily="34" charset="0"/>
                <a:cs typeface="Open Sans"/>
              </a:rPr>
              <a:t>43%</a:t>
            </a:r>
          </a:p>
        </p:txBody>
      </p:sp>
      <p:sp>
        <p:nvSpPr>
          <p:cNvPr id="37" name="TextBox 36">
            <a:extLst>
              <a:ext uri="{FF2B5EF4-FFF2-40B4-BE49-F238E27FC236}">
                <a16:creationId xmlns:a16="http://schemas.microsoft.com/office/drawing/2014/main" xmlns="" id="{35962D2C-72C8-5A45-8352-7D1843174D2A}"/>
              </a:ext>
            </a:extLst>
          </p:cNvPr>
          <p:cNvSpPr txBox="1"/>
          <p:nvPr/>
        </p:nvSpPr>
        <p:spPr>
          <a:xfrm>
            <a:off x="2408481" y="7405889"/>
            <a:ext cx="2210994" cy="253916"/>
          </a:xfrm>
          <a:prstGeom prst="rect">
            <a:avLst/>
          </a:prstGeom>
          <a:noFill/>
        </p:spPr>
        <p:txBody>
          <a:bodyPr wrap="square" rtlCol="0">
            <a:spAutoFit/>
          </a:bodyPr>
          <a:lstStyle/>
          <a:p>
            <a:pPr algn="ctr"/>
            <a:r>
              <a:rPr lang="en-US" sz="1050" dirty="0">
                <a:solidFill>
                  <a:srgbClr val="004C6A"/>
                </a:solidFill>
                <a:latin typeface="Trebuchet MS" panose="020B0703020202090204" pitchFamily="34" charset="0"/>
                <a:cs typeface="Open Sans"/>
              </a:rPr>
              <a:t>About the same</a:t>
            </a:r>
          </a:p>
        </p:txBody>
      </p:sp>
      <p:sp>
        <p:nvSpPr>
          <p:cNvPr id="39" name="TextBox 38">
            <a:extLst>
              <a:ext uri="{FF2B5EF4-FFF2-40B4-BE49-F238E27FC236}">
                <a16:creationId xmlns:a16="http://schemas.microsoft.com/office/drawing/2014/main" xmlns="" id="{78B9877B-742B-DD4A-9580-84D8A34FB69C}"/>
              </a:ext>
            </a:extLst>
          </p:cNvPr>
          <p:cNvSpPr txBox="1"/>
          <p:nvPr/>
        </p:nvSpPr>
        <p:spPr>
          <a:xfrm>
            <a:off x="5227456" y="6361406"/>
            <a:ext cx="817174" cy="369332"/>
          </a:xfrm>
          <a:prstGeom prst="rect">
            <a:avLst/>
          </a:prstGeom>
          <a:noFill/>
        </p:spPr>
        <p:txBody>
          <a:bodyPr wrap="square" rtlCol="0">
            <a:spAutoFit/>
          </a:bodyPr>
          <a:lstStyle/>
          <a:p>
            <a:pPr algn="ctr"/>
            <a:r>
              <a:rPr lang="en-US" dirty="0">
                <a:latin typeface="Trebuchet MS" panose="020B0703020202090204" pitchFamily="34" charset="0"/>
                <a:cs typeface="Open Sans"/>
              </a:rPr>
              <a:t>42%</a:t>
            </a:r>
          </a:p>
        </p:txBody>
      </p:sp>
      <p:sp>
        <p:nvSpPr>
          <p:cNvPr id="40" name="TextBox 39">
            <a:extLst>
              <a:ext uri="{FF2B5EF4-FFF2-40B4-BE49-F238E27FC236}">
                <a16:creationId xmlns:a16="http://schemas.microsoft.com/office/drawing/2014/main" xmlns="" id="{05DC1B55-59E4-1344-86A3-20DB4584F5B8}"/>
              </a:ext>
            </a:extLst>
          </p:cNvPr>
          <p:cNvSpPr txBox="1"/>
          <p:nvPr/>
        </p:nvSpPr>
        <p:spPr>
          <a:xfrm>
            <a:off x="4530545" y="7400623"/>
            <a:ext cx="2210994" cy="253916"/>
          </a:xfrm>
          <a:prstGeom prst="rect">
            <a:avLst/>
          </a:prstGeom>
          <a:noFill/>
        </p:spPr>
        <p:txBody>
          <a:bodyPr wrap="square" rtlCol="0">
            <a:spAutoFit/>
          </a:bodyPr>
          <a:lstStyle/>
          <a:p>
            <a:pPr algn="ctr"/>
            <a:r>
              <a:rPr lang="en-US" sz="1050" dirty="0">
                <a:solidFill>
                  <a:srgbClr val="004C6A"/>
                </a:solidFill>
                <a:latin typeface="Trebuchet MS" panose="020B0703020202090204" pitchFamily="34" charset="0"/>
                <a:cs typeface="Open Sans"/>
              </a:rPr>
              <a:t>Worse than before</a:t>
            </a:r>
          </a:p>
        </p:txBody>
      </p:sp>
      <p:pic>
        <p:nvPicPr>
          <p:cNvPr id="41" name="Picture 40">
            <a:extLst>
              <a:ext uri="{FF2B5EF4-FFF2-40B4-BE49-F238E27FC236}">
                <a16:creationId xmlns:a16="http://schemas.microsoft.com/office/drawing/2014/main" xmlns="" id="{C4FC8FBD-20BD-C944-9A8A-7CA5B9D9D774}"/>
              </a:ext>
            </a:extLst>
          </p:cNvPr>
          <p:cNvPicPr>
            <a:picLocks noChangeAspect="1"/>
          </p:cNvPicPr>
          <p:nvPr/>
        </p:nvPicPr>
        <p:blipFill>
          <a:blip r:embed="rId5" cstate="print">
            <a:duotone>
              <a:schemeClr val="accent1">
                <a:shade val="45000"/>
                <a:satMod val="135000"/>
              </a:schemeClr>
              <a:prstClr val="white"/>
            </a:duotone>
          </a:blip>
          <a:stretch>
            <a:fillRect/>
          </a:stretch>
        </p:blipFill>
        <p:spPr>
          <a:xfrm>
            <a:off x="3311204" y="6879246"/>
            <a:ext cx="405547" cy="405547"/>
          </a:xfrm>
          <a:prstGeom prst="rect">
            <a:avLst/>
          </a:prstGeom>
        </p:spPr>
      </p:pic>
      <p:pic>
        <p:nvPicPr>
          <p:cNvPr id="42" name="Picture 41">
            <a:extLst>
              <a:ext uri="{FF2B5EF4-FFF2-40B4-BE49-F238E27FC236}">
                <a16:creationId xmlns:a16="http://schemas.microsoft.com/office/drawing/2014/main" xmlns="" id="{59E84D8D-6871-F047-9731-3CFEC25237D0}"/>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1134724" y="6829642"/>
            <a:ext cx="460697" cy="460697"/>
          </a:xfrm>
          <a:prstGeom prst="rect">
            <a:avLst/>
          </a:prstGeom>
        </p:spPr>
      </p:pic>
      <p:pic>
        <p:nvPicPr>
          <p:cNvPr id="43" name="Picture 42">
            <a:extLst>
              <a:ext uri="{FF2B5EF4-FFF2-40B4-BE49-F238E27FC236}">
                <a16:creationId xmlns:a16="http://schemas.microsoft.com/office/drawing/2014/main" xmlns="" id="{FD0E67CC-C049-A74D-9907-A07FC616F5AC}"/>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rot="10800000">
            <a:off x="5405693" y="6829642"/>
            <a:ext cx="460697" cy="460697"/>
          </a:xfrm>
          <a:prstGeom prst="rect">
            <a:avLst/>
          </a:prstGeom>
        </p:spPr>
      </p:pic>
    </p:spTree>
    <p:extLst>
      <p:ext uri="{BB962C8B-B14F-4D97-AF65-F5344CB8AC3E}">
        <p14:creationId xmlns:p14="http://schemas.microsoft.com/office/powerpoint/2010/main" xmlns="" val="385100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200" b="1" dirty="0">
                <a:solidFill>
                  <a:srgbClr val="D83C8E"/>
                </a:solidFill>
                <a:latin typeface="Trebuchet MS" panose="020B0703020202090204" pitchFamily="34" charset="0"/>
              </a:rPr>
              <a:t>Reasoning behind current mental health status </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Having rated how they thought their mental health and wellbeing had changed compared to the 6 months prior to the pandemic, respondents were asked to provide context for their answer and a selection of responses are shown below. </a:t>
            </a:r>
          </a:p>
          <a:p>
            <a:pPr>
              <a:lnSpc>
                <a:spcPct val="100000"/>
              </a:lnSpc>
            </a:pPr>
            <a:r>
              <a:rPr lang="en-US" sz="1200" b="1" dirty="0">
                <a:solidFill>
                  <a:schemeClr val="tx1"/>
                </a:solidFill>
                <a:latin typeface="Trebuchet MS" panose="020B0703020202090204" pitchFamily="34" charset="0"/>
              </a:rPr>
              <a:t>Better than before</a:t>
            </a: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r>
              <a:rPr lang="en-US" sz="1200" b="1" dirty="0">
                <a:solidFill>
                  <a:schemeClr val="tx1"/>
                </a:solidFill>
                <a:latin typeface="Trebuchet MS" panose="020B0703020202090204" pitchFamily="34" charset="0"/>
              </a:rPr>
              <a:t>About the same</a:t>
            </a: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r>
              <a:rPr lang="en-US" sz="1200" b="1" dirty="0">
                <a:solidFill>
                  <a:schemeClr val="tx1"/>
                </a:solidFill>
                <a:latin typeface="Trebuchet MS" panose="020B0703020202090204" pitchFamily="34" charset="0"/>
              </a:rPr>
              <a:t>Worse than before</a:t>
            </a:r>
          </a:p>
          <a:p>
            <a:pPr>
              <a:lnSpc>
                <a:spcPct val="100000"/>
              </a:lnSpc>
            </a:pPr>
            <a:endParaRPr lang="en-US" sz="1200" dirty="0">
              <a:solidFill>
                <a:schemeClr val="tx1"/>
              </a:solidFill>
              <a:latin typeface="Trebuchet MS" panose="020B0703020202090204" pitchFamily="34" charset="0"/>
            </a:endParaRPr>
          </a:p>
          <a:p>
            <a:pPr>
              <a:lnSpc>
                <a:spcPct val="100000"/>
              </a:lnSpc>
            </a:pPr>
            <a:endParaRPr lang="en-GB" sz="1200" dirty="0">
              <a:solidFill>
                <a:schemeClr val="tx1"/>
              </a:solidFill>
            </a:endParaRPr>
          </a:p>
          <a:p>
            <a:pPr>
              <a:lnSpc>
                <a:spcPct val="100000"/>
              </a:lnSpc>
            </a:pPr>
            <a:endParaRPr lang="en-GB" sz="1200" dirty="0">
              <a:solidFill>
                <a:schemeClr val="tx1"/>
              </a:solidFill>
            </a:endParaRPr>
          </a:p>
          <a:p>
            <a:endParaRPr lang="en-US" dirty="0"/>
          </a:p>
        </p:txBody>
      </p:sp>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2" cstate="print"/>
          <a:stretch>
            <a:fillRect/>
          </a:stretch>
        </p:blipFill>
        <p:spPr>
          <a:xfrm>
            <a:off x="4685665" y="210820"/>
            <a:ext cx="1997710" cy="498252"/>
          </a:xfrm>
          <a:prstGeom prst="rect">
            <a:avLst/>
          </a:prstGeom>
        </p:spPr>
      </p:pic>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11</a:t>
            </a:r>
          </a:p>
        </p:txBody>
      </p:sp>
      <p:sp>
        <p:nvSpPr>
          <p:cNvPr id="14" name="Content Placeholder 1">
            <a:extLst>
              <a:ext uri="{FF2B5EF4-FFF2-40B4-BE49-F238E27FC236}">
                <a16:creationId xmlns:a16="http://schemas.microsoft.com/office/drawing/2014/main" xmlns="" id="{FDC1B4F9-1F4B-2145-B066-ABE5A8B9616C}"/>
              </a:ext>
            </a:extLst>
          </p:cNvPr>
          <p:cNvSpPr txBox="1">
            <a:spLocks/>
          </p:cNvSpPr>
          <p:nvPr/>
        </p:nvSpPr>
        <p:spPr>
          <a:xfrm>
            <a:off x="428604" y="9039701"/>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Q7. </a:t>
            </a:r>
            <a:r>
              <a:rPr lang="en-US" sz="1000" dirty="0">
                <a:solidFill>
                  <a:schemeClr val="tx1"/>
                </a:solidFill>
                <a:latin typeface="Trebuchet MS" panose="020B0703020202090204" pitchFamily="34" charset="0"/>
              </a:rPr>
              <a:t>When compared to the 6 months prior to the COVID-19 pandemic, you said you would rate your mental health and wellbeing as [pull through response from Q6]. Please can you tell us why that is? </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All respondents (196)</a:t>
            </a:r>
          </a:p>
        </p:txBody>
      </p:sp>
      <p:sp>
        <p:nvSpPr>
          <p:cNvPr id="22" name="Rounded Rectangular Callout 21">
            <a:extLst>
              <a:ext uri="{FF2B5EF4-FFF2-40B4-BE49-F238E27FC236}">
                <a16:creationId xmlns:a16="http://schemas.microsoft.com/office/drawing/2014/main" xmlns="" id="{AF6A614A-37C5-D447-9373-FD4948897D40}"/>
              </a:ext>
            </a:extLst>
          </p:cNvPr>
          <p:cNvSpPr/>
          <p:nvPr/>
        </p:nvSpPr>
        <p:spPr>
          <a:xfrm>
            <a:off x="885804" y="3400968"/>
            <a:ext cx="5353200" cy="519656"/>
          </a:xfrm>
          <a:prstGeom prst="wedgeRoundRectCallout">
            <a:avLst>
              <a:gd name="adj1" fmla="val 40022"/>
              <a:gd name="adj2" fmla="val -110468"/>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“Lockdown put things into perspective, and I had to challenge my thoughts.” </a:t>
            </a:r>
            <a:r>
              <a:rPr lang="en-US" sz="1100" b="1" dirty="0">
                <a:solidFill>
                  <a:srgbClr val="D83C8E"/>
                </a:solidFill>
                <a:latin typeface="Trebuchet MS" panose="020B0703020202090204" pitchFamily="34" charset="0"/>
                <a:cs typeface="Open Sans"/>
              </a:rPr>
              <a:t>Female, 25-34 years</a:t>
            </a:r>
          </a:p>
        </p:txBody>
      </p:sp>
      <p:sp>
        <p:nvSpPr>
          <p:cNvPr id="24" name="Rounded Rectangular Callout 23">
            <a:extLst>
              <a:ext uri="{FF2B5EF4-FFF2-40B4-BE49-F238E27FC236}">
                <a16:creationId xmlns:a16="http://schemas.microsoft.com/office/drawing/2014/main" xmlns="" id="{7BA709BD-515E-B148-8F27-F059B45DB1FA}"/>
              </a:ext>
            </a:extLst>
          </p:cNvPr>
          <p:cNvSpPr/>
          <p:nvPr/>
        </p:nvSpPr>
        <p:spPr>
          <a:xfrm>
            <a:off x="3605617" y="2250898"/>
            <a:ext cx="2823780" cy="615825"/>
          </a:xfrm>
          <a:prstGeom prst="wedgeRoundRectCallout">
            <a:avLst>
              <a:gd name="adj1" fmla="val -40041"/>
              <a:gd name="adj2" fmla="val 100427"/>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“I could see friends and family regularly and this was good for my mental health.” </a:t>
            </a:r>
            <a:r>
              <a:rPr lang="en-US" sz="1100" b="1" dirty="0">
                <a:solidFill>
                  <a:srgbClr val="D83C8E"/>
                </a:solidFill>
                <a:latin typeface="Trebuchet MS" panose="020B0703020202090204" pitchFamily="34" charset="0"/>
                <a:cs typeface="Open Sans"/>
              </a:rPr>
              <a:t>Female, 45-54 years</a:t>
            </a:r>
          </a:p>
        </p:txBody>
      </p:sp>
      <p:sp>
        <p:nvSpPr>
          <p:cNvPr id="25" name="Rounded Rectangular Callout 24">
            <a:extLst>
              <a:ext uri="{FF2B5EF4-FFF2-40B4-BE49-F238E27FC236}">
                <a16:creationId xmlns:a16="http://schemas.microsoft.com/office/drawing/2014/main" xmlns="" id="{5A27C5F7-7A55-3E4C-A05D-98E47C6E8C4E}"/>
              </a:ext>
            </a:extLst>
          </p:cNvPr>
          <p:cNvSpPr/>
          <p:nvPr/>
        </p:nvSpPr>
        <p:spPr>
          <a:xfrm>
            <a:off x="428603" y="2138631"/>
            <a:ext cx="2953627" cy="986138"/>
          </a:xfrm>
          <a:prstGeom prst="wedgeRoundRectCallout">
            <a:avLst>
              <a:gd name="adj1" fmla="val 47136"/>
              <a:gd name="adj2" fmla="val 67085"/>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“COVID brought to a head and ended an unhappy relationship. It’s been a tough year but I’m coming out of it happier than when I went into it.” </a:t>
            </a:r>
            <a:r>
              <a:rPr lang="en-US" sz="1100" b="1" dirty="0">
                <a:solidFill>
                  <a:srgbClr val="D83C8E"/>
                </a:solidFill>
                <a:latin typeface="Trebuchet MS" panose="020B0703020202090204" pitchFamily="34" charset="0"/>
                <a:cs typeface="Open Sans"/>
              </a:rPr>
              <a:t>Male, 45-54 years</a:t>
            </a:r>
          </a:p>
        </p:txBody>
      </p:sp>
      <p:sp>
        <p:nvSpPr>
          <p:cNvPr id="26" name="Rounded Rectangular Callout 25">
            <a:extLst>
              <a:ext uri="{FF2B5EF4-FFF2-40B4-BE49-F238E27FC236}">
                <a16:creationId xmlns:a16="http://schemas.microsoft.com/office/drawing/2014/main" xmlns="" id="{3209392C-4EBD-5840-B37B-45D57D83BDA6}"/>
              </a:ext>
            </a:extLst>
          </p:cNvPr>
          <p:cNvSpPr/>
          <p:nvPr/>
        </p:nvSpPr>
        <p:spPr>
          <a:xfrm>
            <a:off x="428602" y="5902392"/>
            <a:ext cx="6000794" cy="671455"/>
          </a:xfrm>
          <a:prstGeom prst="wedgeRoundRectCallout">
            <a:avLst>
              <a:gd name="adj1" fmla="val 37879"/>
              <a:gd name="adj2" fmla="val -99829"/>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“I have been very fortunate as I have worked all of the way through the C0VID-19 pandemic, having support and company from my work colleagues. There may have been a different outcome if I had had to stay at home throughout.” </a:t>
            </a:r>
            <a:r>
              <a:rPr lang="en-US" sz="1100" b="1" dirty="0">
                <a:solidFill>
                  <a:srgbClr val="D83C8E"/>
                </a:solidFill>
                <a:latin typeface="Trebuchet MS" panose="020B0703020202090204" pitchFamily="34" charset="0"/>
                <a:cs typeface="Open Sans"/>
              </a:rPr>
              <a:t>Female, 55-64 years</a:t>
            </a:r>
          </a:p>
        </p:txBody>
      </p:sp>
      <p:sp>
        <p:nvSpPr>
          <p:cNvPr id="27" name="Rounded Rectangular Callout 26">
            <a:extLst>
              <a:ext uri="{FF2B5EF4-FFF2-40B4-BE49-F238E27FC236}">
                <a16:creationId xmlns:a16="http://schemas.microsoft.com/office/drawing/2014/main" xmlns="" id="{25410EFF-B8B6-B14A-B74D-642F997A1A43}"/>
              </a:ext>
            </a:extLst>
          </p:cNvPr>
          <p:cNvSpPr/>
          <p:nvPr/>
        </p:nvSpPr>
        <p:spPr>
          <a:xfrm>
            <a:off x="3605616" y="4346762"/>
            <a:ext cx="2823780" cy="991193"/>
          </a:xfrm>
          <a:prstGeom prst="wedgeRoundRectCallout">
            <a:avLst>
              <a:gd name="adj1" fmla="val -42571"/>
              <a:gd name="adj2" fmla="val 77364"/>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“Still managed to volunteer and get out which helped me a lot. Also, my children came back from foster care which helped me stay sane.” </a:t>
            </a:r>
            <a:r>
              <a:rPr lang="en-US" sz="1100" b="1" dirty="0">
                <a:solidFill>
                  <a:srgbClr val="D83C8E"/>
                </a:solidFill>
                <a:latin typeface="Trebuchet MS" panose="020B0703020202090204" pitchFamily="34" charset="0"/>
                <a:cs typeface="Open Sans"/>
              </a:rPr>
              <a:t>Female, 25-34 years</a:t>
            </a:r>
          </a:p>
        </p:txBody>
      </p:sp>
      <p:sp>
        <p:nvSpPr>
          <p:cNvPr id="28" name="Rounded Rectangular Callout 27">
            <a:extLst>
              <a:ext uri="{FF2B5EF4-FFF2-40B4-BE49-F238E27FC236}">
                <a16:creationId xmlns:a16="http://schemas.microsoft.com/office/drawing/2014/main" xmlns="" id="{034605FA-9B7E-7443-B82E-4925BF1DA7DC}"/>
              </a:ext>
            </a:extLst>
          </p:cNvPr>
          <p:cNvSpPr/>
          <p:nvPr/>
        </p:nvSpPr>
        <p:spPr>
          <a:xfrm>
            <a:off x="428602" y="4409678"/>
            <a:ext cx="2823781" cy="1345408"/>
          </a:xfrm>
          <a:prstGeom prst="wedgeRoundRectCallout">
            <a:avLst>
              <a:gd name="adj1" fmla="val 61809"/>
              <a:gd name="adj2" fmla="val 45047"/>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“Have been able to rely on support of family and friends, access to physical activity and secure employment to ensure the pandemic did not have a negative impact. Have also been able to manage my finances effectively.” </a:t>
            </a:r>
            <a:r>
              <a:rPr lang="en-US" sz="1100" b="1" dirty="0">
                <a:solidFill>
                  <a:srgbClr val="D83C8E"/>
                </a:solidFill>
                <a:latin typeface="Trebuchet MS" panose="020B0703020202090204" pitchFamily="34" charset="0"/>
                <a:cs typeface="Open Sans"/>
              </a:rPr>
              <a:t>Male, 35-44 years</a:t>
            </a:r>
          </a:p>
        </p:txBody>
      </p:sp>
      <p:sp>
        <p:nvSpPr>
          <p:cNvPr id="29" name="Rounded Rectangular Callout 28">
            <a:extLst>
              <a:ext uri="{FF2B5EF4-FFF2-40B4-BE49-F238E27FC236}">
                <a16:creationId xmlns:a16="http://schemas.microsoft.com/office/drawing/2014/main" xmlns="" id="{9F39D4B0-5F10-C144-B11D-F39038F52A0C}"/>
              </a:ext>
            </a:extLst>
          </p:cNvPr>
          <p:cNvSpPr/>
          <p:nvPr/>
        </p:nvSpPr>
        <p:spPr>
          <a:xfrm>
            <a:off x="429994" y="8107670"/>
            <a:ext cx="6070839" cy="788659"/>
          </a:xfrm>
          <a:prstGeom prst="wedgeRoundRectCallout">
            <a:avLst>
              <a:gd name="adj1" fmla="val 41669"/>
              <a:gd name="adj2" fmla="val -68801"/>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“I have had no support from any medical professional for either my mental health or metastatic cancer. The lack of support and attitude of G.P. practices has forced my mental health into decline… Considering the pandemic has been a medical issue the very services you should be able to rely on have been… aloof at best.” </a:t>
            </a:r>
            <a:r>
              <a:rPr lang="en-US" sz="1100" b="1" dirty="0">
                <a:solidFill>
                  <a:srgbClr val="D83C8E"/>
                </a:solidFill>
                <a:latin typeface="Trebuchet MS" panose="020B0703020202090204" pitchFamily="34" charset="0"/>
                <a:cs typeface="Open Sans"/>
              </a:rPr>
              <a:t>Female, 45-54 years</a:t>
            </a:r>
          </a:p>
        </p:txBody>
      </p:sp>
      <p:sp>
        <p:nvSpPr>
          <p:cNvPr id="30" name="Rounded Rectangular Callout 29">
            <a:extLst>
              <a:ext uri="{FF2B5EF4-FFF2-40B4-BE49-F238E27FC236}">
                <a16:creationId xmlns:a16="http://schemas.microsoft.com/office/drawing/2014/main" xmlns="" id="{081F153E-796D-8E43-A361-745F45F9E9B5}"/>
              </a:ext>
            </a:extLst>
          </p:cNvPr>
          <p:cNvSpPr/>
          <p:nvPr/>
        </p:nvSpPr>
        <p:spPr>
          <a:xfrm>
            <a:off x="428603" y="7024673"/>
            <a:ext cx="2823780" cy="968447"/>
          </a:xfrm>
          <a:prstGeom prst="wedgeRoundRectCallout">
            <a:avLst>
              <a:gd name="adj1" fmla="val 60647"/>
              <a:gd name="adj2" fmla="val 44366"/>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“Generally feeling unmotivated and of low mood, not being able to go out and see people/do things makes evenings and weekends feel dull and pointless.” </a:t>
            </a:r>
            <a:r>
              <a:rPr lang="en-US" sz="1100" b="1" dirty="0">
                <a:solidFill>
                  <a:srgbClr val="D83C8E"/>
                </a:solidFill>
                <a:latin typeface="Trebuchet MS" panose="020B0703020202090204" pitchFamily="34" charset="0"/>
                <a:cs typeface="Open Sans"/>
              </a:rPr>
              <a:t>Female, 25-34 years</a:t>
            </a:r>
          </a:p>
        </p:txBody>
      </p:sp>
      <p:sp>
        <p:nvSpPr>
          <p:cNvPr id="31" name="Rounded Rectangular Callout 30">
            <a:extLst>
              <a:ext uri="{FF2B5EF4-FFF2-40B4-BE49-F238E27FC236}">
                <a16:creationId xmlns:a16="http://schemas.microsoft.com/office/drawing/2014/main" xmlns="" id="{14FCF02D-021C-884C-837A-900D3E02350E}"/>
              </a:ext>
            </a:extLst>
          </p:cNvPr>
          <p:cNvSpPr/>
          <p:nvPr/>
        </p:nvSpPr>
        <p:spPr>
          <a:xfrm>
            <a:off x="3428999" y="6899924"/>
            <a:ext cx="2953627" cy="828148"/>
          </a:xfrm>
          <a:prstGeom prst="wedgeRoundRectCallout">
            <a:avLst>
              <a:gd name="adj1" fmla="val 214"/>
              <a:gd name="adj2" fmla="val 73986"/>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“Isolation due to lockdown. Worry about catching, dying from Covid. Anxiety with travelling, shopping and other rules attached to this.” </a:t>
            </a:r>
            <a:r>
              <a:rPr lang="en-US" sz="1100" b="1" dirty="0">
                <a:solidFill>
                  <a:srgbClr val="D83C8E"/>
                </a:solidFill>
                <a:latin typeface="Trebuchet MS" panose="020B0703020202090204" pitchFamily="34" charset="0"/>
                <a:cs typeface="Open Sans"/>
              </a:rPr>
              <a:t>Male, 55-64 years</a:t>
            </a:r>
          </a:p>
        </p:txBody>
      </p:sp>
    </p:spTree>
    <p:extLst>
      <p:ext uri="{BB962C8B-B14F-4D97-AF65-F5344CB8AC3E}">
        <p14:creationId xmlns:p14="http://schemas.microsoft.com/office/powerpoint/2010/main" xmlns="" val="3582455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600" b="1" dirty="0">
                <a:latin typeface="Trebuchet MS" panose="020B0703020202090204" pitchFamily="34" charset="0"/>
              </a:rPr>
              <a:t>Supporting mental health and wellbeing    </a:t>
            </a:r>
            <a:endParaRPr lang="en-GB" sz="1400" b="1" dirty="0">
              <a:solidFill>
                <a:schemeClr val="tx1"/>
              </a:solidFill>
              <a:latin typeface="Trebuchet MS" panose="020B0703020202090204" pitchFamily="34" charset="0"/>
            </a:endParaRPr>
          </a:p>
          <a:p>
            <a:pPr>
              <a:lnSpc>
                <a:spcPct val="100000"/>
              </a:lnSpc>
            </a:pPr>
            <a:r>
              <a:rPr lang="en-US" sz="1200" b="1" dirty="0">
                <a:solidFill>
                  <a:srgbClr val="D83C8E"/>
                </a:solidFill>
                <a:latin typeface="Trebuchet MS" panose="020B0703020202090204" pitchFamily="34" charset="0"/>
              </a:rPr>
              <a:t>Coping mechanisms</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Since the start of the pandemic, around half of respondents said they had experienced trouble sleeping or had been comfort eating or not eating enough.</a:t>
            </a:r>
          </a:p>
          <a:p>
            <a:pPr>
              <a:lnSpc>
                <a:spcPct val="100000"/>
              </a:lnSpc>
            </a:pPr>
            <a:endParaRPr lang="en-US" sz="1200" dirty="0">
              <a:solidFill>
                <a:schemeClr val="tx1"/>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r>
              <a:rPr lang="en-US" sz="1200" b="1" dirty="0">
                <a:solidFill>
                  <a:srgbClr val="D83C8E"/>
                </a:solidFill>
                <a:latin typeface="Trebuchet MS" panose="020B0703020202090204" pitchFamily="34" charset="0"/>
              </a:rPr>
              <a:t>Beneficial actions</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In the last six months over half of respondents said spending time with friends and family or exercise had supported their mental health and wellbeing.</a:t>
            </a:r>
          </a:p>
        </p:txBody>
      </p:sp>
      <p:graphicFrame>
        <p:nvGraphicFramePr>
          <p:cNvPr id="46" name="Table 45">
            <a:extLst>
              <a:ext uri="{FF2B5EF4-FFF2-40B4-BE49-F238E27FC236}">
                <a16:creationId xmlns:a16="http://schemas.microsoft.com/office/drawing/2014/main" xmlns="" id="{34A2FFFE-2BC4-BF4B-9C7B-F429E2F82CFD}"/>
              </a:ext>
            </a:extLst>
          </p:cNvPr>
          <p:cNvGraphicFramePr>
            <a:graphicFrameLocks noGrp="1"/>
          </p:cNvGraphicFramePr>
          <p:nvPr>
            <p:extLst>
              <p:ext uri="{D42A27DB-BD31-4B8C-83A1-F6EECF244321}">
                <p14:modId xmlns:p14="http://schemas.microsoft.com/office/powerpoint/2010/main" xmlns="" val="2044487368"/>
              </p:ext>
            </p:extLst>
          </p:nvPr>
        </p:nvGraphicFramePr>
        <p:xfrm>
          <a:off x="1621214" y="2074924"/>
          <a:ext cx="3687010" cy="2414853"/>
        </p:xfrm>
        <a:graphic>
          <a:graphicData uri="http://schemas.openxmlformats.org/drawingml/2006/table">
            <a:tbl>
              <a:tblPr firstRow="1" bandRow="1">
                <a:tableStyleId>{5C22544A-7EE6-4342-B048-85BDC9FD1C3A}</a:tableStyleId>
              </a:tblPr>
              <a:tblGrid>
                <a:gridCol w="772666">
                  <a:extLst>
                    <a:ext uri="{9D8B030D-6E8A-4147-A177-3AD203B41FA5}">
                      <a16:colId xmlns:a16="http://schemas.microsoft.com/office/drawing/2014/main" xmlns="" val="2007727079"/>
                    </a:ext>
                  </a:extLst>
                </a:gridCol>
                <a:gridCol w="488644">
                  <a:extLst>
                    <a:ext uri="{9D8B030D-6E8A-4147-A177-3AD203B41FA5}">
                      <a16:colId xmlns:a16="http://schemas.microsoft.com/office/drawing/2014/main" xmlns="" val="3965027755"/>
                    </a:ext>
                  </a:extLst>
                </a:gridCol>
                <a:gridCol w="2425700">
                  <a:extLst>
                    <a:ext uri="{9D8B030D-6E8A-4147-A177-3AD203B41FA5}">
                      <a16:colId xmlns:a16="http://schemas.microsoft.com/office/drawing/2014/main" xmlns="" val="3619912790"/>
                    </a:ext>
                  </a:extLst>
                </a:gridCol>
              </a:tblGrid>
              <a:tr h="268317">
                <a:tc>
                  <a:txBody>
                    <a:bodyPr/>
                    <a:lstStyle/>
                    <a:p>
                      <a:pPr algn="r" fontAlgn="b"/>
                      <a:r>
                        <a:rPr lang="en-GB" sz="1400" b="0" i="0" u="none" strike="noStrike" dirty="0">
                          <a:solidFill>
                            <a:srgbClr val="004C6A"/>
                          </a:solidFill>
                          <a:effectLst/>
                          <a:latin typeface="Trebuchet MS" panose="020B0703020202090204" pitchFamily="34" charset="0"/>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4C6A"/>
                          </a:solidFill>
                          <a:effectLst/>
                          <a:latin typeface="Trebuchet MS" panose="020B0703020202090204" pitchFamily="34" charset="0"/>
                        </a:rPr>
                        <a:t>Comfort eating / not eating enough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92025584"/>
                  </a:ext>
                </a:extLst>
              </a:tr>
              <a:tr h="268317">
                <a:tc>
                  <a:txBody>
                    <a:bodyPr/>
                    <a:lstStyle/>
                    <a:p>
                      <a:pPr algn="r" fontAlgn="b"/>
                      <a:r>
                        <a:rPr lang="en-GB" sz="1400" b="0" i="0" u="none" strike="noStrike">
                          <a:solidFill>
                            <a:srgbClr val="004C6A"/>
                          </a:solidFill>
                          <a:effectLst/>
                          <a:latin typeface="Trebuchet MS" panose="020B0703020202090204" pitchFamily="34" charset="0"/>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4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Experiencing trouble sleeping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7978221"/>
                  </a:ext>
                </a:extLst>
              </a:tr>
              <a:tr h="268317">
                <a:tc>
                  <a:txBody>
                    <a:bodyPr/>
                    <a:lstStyle/>
                    <a:p>
                      <a:pPr algn="r" fontAlgn="b"/>
                      <a:r>
                        <a:rPr lang="en-GB" sz="1400" b="0" i="0" u="none" strike="noStrike" dirty="0">
                          <a:solidFill>
                            <a:srgbClr val="004C6A"/>
                          </a:solidFill>
                          <a:effectLst/>
                          <a:latin typeface="Trebuchet MS" panose="020B070302020209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4C6A"/>
                          </a:solidFill>
                          <a:effectLst/>
                          <a:latin typeface="Trebuchet MS" panose="020B0703020202090204" pitchFamily="34" charset="0"/>
                        </a:rPr>
                        <a:t>Retreating from people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69739253"/>
                  </a:ext>
                </a:extLst>
              </a:tr>
              <a:tr h="268317">
                <a:tc>
                  <a:txBody>
                    <a:bodyPr/>
                    <a:lstStyle/>
                    <a:p>
                      <a:pPr algn="r" fontAlgn="b"/>
                      <a:r>
                        <a:rPr lang="en-GB" sz="1400" b="0" i="0" u="none" strike="noStrike">
                          <a:solidFill>
                            <a:srgbClr val="004C6A"/>
                          </a:solidFill>
                          <a:effectLst/>
                          <a:latin typeface="Trebuchet MS" panose="020B070302020209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4C6A"/>
                          </a:solidFill>
                          <a:effectLst/>
                          <a:latin typeface="Trebuchet MS" panose="020B0703020202090204" pitchFamily="34" charset="0"/>
                        </a:rPr>
                        <a:t>Snapping at family/friends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2771496"/>
                  </a:ext>
                </a:extLst>
              </a:tr>
              <a:tr h="268317">
                <a:tc>
                  <a:txBody>
                    <a:bodyPr/>
                    <a:lstStyle/>
                    <a:p>
                      <a:pPr algn="r" fontAlgn="b"/>
                      <a:r>
                        <a:rPr lang="en-GB" sz="1400" b="0" i="0" u="none" strike="noStrike">
                          <a:solidFill>
                            <a:srgbClr val="004C6A"/>
                          </a:solidFill>
                          <a:effectLst/>
                          <a:latin typeface="Trebuchet MS" panose="020B070302020209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Losing interest in your own self care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36647999"/>
                  </a:ext>
                </a:extLst>
              </a:tr>
              <a:tr h="268317">
                <a:tc>
                  <a:txBody>
                    <a:bodyPr/>
                    <a:lstStyle/>
                    <a:p>
                      <a:pPr algn="r" fontAlgn="b"/>
                      <a:r>
                        <a:rPr lang="en-GB" sz="1400" b="0" i="0" u="none" strike="noStrike">
                          <a:solidFill>
                            <a:srgbClr val="004C6A"/>
                          </a:solidFill>
                          <a:effectLst/>
                          <a:latin typeface="Trebuchet MS" panose="020B070302020209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Drinking more alcohol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68503894"/>
                  </a:ext>
                </a:extLst>
              </a:tr>
              <a:tr h="268317">
                <a:tc>
                  <a:txBody>
                    <a:bodyPr/>
                    <a:lstStyle/>
                    <a:p>
                      <a:pPr algn="r" fontAlgn="b"/>
                      <a:r>
                        <a:rPr lang="en-GB" sz="1400" b="0" i="0" u="none" strike="noStrike">
                          <a:solidFill>
                            <a:srgbClr val="004C6A"/>
                          </a:solidFill>
                          <a:effectLst/>
                          <a:latin typeface="Trebuchet MS" panose="020B070302020209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Overexercising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71517084"/>
                  </a:ext>
                </a:extLst>
              </a:tr>
              <a:tr h="268317">
                <a:tc>
                  <a:txBody>
                    <a:bodyPr/>
                    <a:lstStyle/>
                    <a:p>
                      <a:pPr algn="r" fontAlgn="b"/>
                      <a:r>
                        <a:rPr lang="en-GB" sz="1400" b="0" i="0" u="none" strike="noStrike">
                          <a:solidFill>
                            <a:srgbClr val="004C6A"/>
                          </a:solidFill>
                          <a:effectLst/>
                          <a:latin typeface="Trebuchet MS" panose="020B070302020209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4C6A"/>
                          </a:solidFill>
                          <a:effectLst/>
                          <a:latin typeface="Trebuchet MS" panose="020B0703020202090204" pitchFamily="34" charset="0"/>
                        </a:rPr>
                        <a:t>Taking more illegal drugs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54343148"/>
                  </a:ext>
                </a:extLst>
              </a:tr>
              <a:tr h="268317">
                <a:tc>
                  <a:txBody>
                    <a:bodyPr/>
                    <a:lstStyle/>
                    <a:p>
                      <a:pPr algn="r" fontAlgn="b"/>
                      <a:r>
                        <a:rPr lang="en-GB" sz="1400" b="0" i="0" u="none" strike="noStrike">
                          <a:solidFill>
                            <a:srgbClr val="004C6A"/>
                          </a:solidFill>
                          <a:effectLst/>
                          <a:latin typeface="Trebuchet MS" panose="020B070302020209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None of the above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25446183"/>
                  </a:ext>
                </a:extLst>
              </a:tr>
            </a:tbl>
          </a:graphicData>
        </a:graphic>
      </p:graphicFrame>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3" cstate="print"/>
          <a:stretch>
            <a:fillRect/>
          </a:stretch>
        </p:blipFill>
        <p:spPr>
          <a:xfrm>
            <a:off x="4685665" y="210820"/>
            <a:ext cx="1997710" cy="498252"/>
          </a:xfrm>
          <a:prstGeom prst="rect">
            <a:avLst/>
          </a:prstGeom>
        </p:spPr>
      </p:pic>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12</a:t>
            </a:r>
          </a:p>
        </p:txBody>
      </p:sp>
      <p:sp>
        <p:nvSpPr>
          <p:cNvPr id="10" name="Content Placeholder 1">
            <a:extLst>
              <a:ext uri="{FF2B5EF4-FFF2-40B4-BE49-F238E27FC236}">
                <a16:creationId xmlns:a16="http://schemas.microsoft.com/office/drawing/2014/main" xmlns="" id="{5FDAAC90-3551-0C41-8E9D-D720027569A5}"/>
              </a:ext>
            </a:extLst>
          </p:cNvPr>
          <p:cNvSpPr txBox="1">
            <a:spLocks/>
          </p:cNvSpPr>
          <p:nvPr/>
        </p:nvSpPr>
        <p:spPr>
          <a:xfrm>
            <a:off x="392885" y="4699376"/>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Q10. </a:t>
            </a:r>
            <a:r>
              <a:rPr lang="en-US" sz="1000" dirty="0">
                <a:solidFill>
                  <a:schemeClr val="tx1"/>
                </a:solidFill>
                <a:latin typeface="Trebuchet MS" panose="020B0703020202090204" pitchFamily="34" charset="0"/>
              </a:rPr>
              <a:t>Since the start of the COVID-19 pandemic, which, if any, of the following have you found yourself engaging with?</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All respondents (196)</a:t>
            </a:r>
            <a:endParaRPr lang="en-US" sz="1600" dirty="0">
              <a:latin typeface="Trebuchet MS" panose="020B0703020202090204" pitchFamily="34" charset="0"/>
            </a:endParaRPr>
          </a:p>
        </p:txBody>
      </p:sp>
      <p:pic>
        <p:nvPicPr>
          <p:cNvPr id="23" name="Picture 22">
            <a:extLst>
              <a:ext uri="{FF2B5EF4-FFF2-40B4-BE49-F238E27FC236}">
                <a16:creationId xmlns:a16="http://schemas.microsoft.com/office/drawing/2014/main" xmlns="" id="{6A5B7941-C848-B349-B169-532ECF474D46}"/>
              </a:ext>
            </a:extLst>
          </p:cNvPr>
          <p:cNvPicPr>
            <a:picLocks noChangeAspect="1"/>
          </p:cNvPicPr>
          <p:nvPr/>
        </p:nvPicPr>
        <p:blipFill>
          <a:blip r:embed="rId4" cstate="print">
            <a:duotone>
              <a:schemeClr val="accent1">
                <a:shade val="45000"/>
                <a:satMod val="135000"/>
              </a:schemeClr>
              <a:prstClr val="white"/>
            </a:duotone>
          </a:blip>
          <a:stretch>
            <a:fillRect/>
          </a:stretch>
        </p:blipFill>
        <p:spPr>
          <a:xfrm>
            <a:off x="2523920" y="3429993"/>
            <a:ext cx="199592" cy="199592"/>
          </a:xfrm>
          <a:prstGeom prst="rect">
            <a:avLst/>
          </a:prstGeom>
        </p:spPr>
      </p:pic>
      <p:pic>
        <p:nvPicPr>
          <p:cNvPr id="25" name="Picture 24">
            <a:extLst>
              <a:ext uri="{FF2B5EF4-FFF2-40B4-BE49-F238E27FC236}">
                <a16:creationId xmlns:a16="http://schemas.microsoft.com/office/drawing/2014/main" xmlns="" id="{A12947DF-126D-7D41-864E-B261685ADA45}"/>
              </a:ext>
            </a:extLst>
          </p:cNvPr>
          <p:cNvPicPr>
            <a:picLocks noChangeAspect="1"/>
          </p:cNvPicPr>
          <p:nvPr/>
        </p:nvPicPr>
        <p:blipFill>
          <a:blip r:embed="rId5" cstate="print">
            <a:duotone>
              <a:schemeClr val="accent1">
                <a:shade val="45000"/>
                <a:satMod val="135000"/>
              </a:schemeClr>
              <a:prstClr val="white"/>
            </a:duotone>
          </a:blip>
          <a:stretch>
            <a:fillRect/>
          </a:stretch>
        </p:blipFill>
        <p:spPr>
          <a:xfrm>
            <a:off x="2530763" y="2373362"/>
            <a:ext cx="199592" cy="199592"/>
          </a:xfrm>
          <a:prstGeom prst="rect">
            <a:avLst/>
          </a:prstGeom>
        </p:spPr>
      </p:pic>
      <p:pic>
        <p:nvPicPr>
          <p:cNvPr id="27" name="Picture 26">
            <a:extLst>
              <a:ext uri="{FF2B5EF4-FFF2-40B4-BE49-F238E27FC236}">
                <a16:creationId xmlns:a16="http://schemas.microsoft.com/office/drawing/2014/main" xmlns="" id="{D66F679D-46AB-3846-8E31-EA25877946DC}"/>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2533447" y="2114043"/>
            <a:ext cx="199661" cy="199661"/>
          </a:xfrm>
          <a:prstGeom prst="rect">
            <a:avLst/>
          </a:prstGeom>
        </p:spPr>
      </p:pic>
      <p:pic>
        <p:nvPicPr>
          <p:cNvPr id="28" name="Picture 27">
            <a:extLst>
              <a:ext uri="{FF2B5EF4-FFF2-40B4-BE49-F238E27FC236}">
                <a16:creationId xmlns:a16="http://schemas.microsoft.com/office/drawing/2014/main" xmlns="" id="{EEDF8747-82A3-5B41-975C-5895B98B7E6B}"/>
              </a:ext>
            </a:extLst>
          </p:cNvPr>
          <p:cNvPicPr>
            <a:picLocks noChangeAspect="1"/>
          </p:cNvPicPr>
          <p:nvPr/>
        </p:nvPicPr>
        <p:blipFill>
          <a:blip r:embed="rId7" cstate="print">
            <a:duotone>
              <a:schemeClr val="accent1">
                <a:shade val="45000"/>
                <a:satMod val="135000"/>
              </a:schemeClr>
              <a:prstClr val="white"/>
            </a:duotone>
          </a:blip>
          <a:stretch>
            <a:fillRect/>
          </a:stretch>
        </p:blipFill>
        <p:spPr>
          <a:xfrm>
            <a:off x="2523850" y="3718238"/>
            <a:ext cx="199662" cy="199662"/>
          </a:xfrm>
          <a:prstGeom prst="rect">
            <a:avLst/>
          </a:prstGeom>
        </p:spPr>
      </p:pic>
      <p:pic>
        <p:nvPicPr>
          <p:cNvPr id="30" name="Picture 29">
            <a:extLst>
              <a:ext uri="{FF2B5EF4-FFF2-40B4-BE49-F238E27FC236}">
                <a16:creationId xmlns:a16="http://schemas.microsoft.com/office/drawing/2014/main" xmlns="" id="{E10A9027-F2C2-334F-B173-168EB99353D1}"/>
              </a:ext>
            </a:extLst>
          </p:cNvPr>
          <p:cNvPicPr>
            <a:picLocks noChangeAspect="1"/>
          </p:cNvPicPr>
          <p:nvPr/>
        </p:nvPicPr>
        <p:blipFill>
          <a:blip r:embed="rId8" cstate="print">
            <a:duotone>
              <a:schemeClr val="accent1">
                <a:shade val="45000"/>
                <a:satMod val="135000"/>
              </a:schemeClr>
              <a:prstClr val="white"/>
            </a:duotone>
          </a:blip>
          <a:stretch>
            <a:fillRect/>
          </a:stretch>
        </p:blipFill>
        <p:spPr>
          <a:xfrm>
            <a:off x="2523850" y="4256038"/>
            <a:ext cx="195832" cy="199662"/>
          </a:xfrm>
          <a:prstGeom prst="rect">
            <a:avLst/>
          </a:prstGeom>
        </p:spPr>
      </p:pic>
      <p:pic>
        <p:nvPicPr>
          <p:cNvPr id="32" name="Picture 31">
            <a:extLst>
              <a:ext uri="{FF2B5EF4-FFF2-40B4-BE49-F238E27FC236}">
                <a16:creationId xmlns:a16="http://schemas.microsoft.com/office/drawing/2014/main" xmlns="" id="{973C0609-A645-A34F-B0FB-8C4FFE086B15}"/>
              </a:ext>
            </a:extLst>
          </p:cNvPr>
          <p:cNvPicPr>
            <a:picLocks noChangeAspect="1"/>
          </p:cNvPicPr>
          <p:nvPr/>
        </p:nvPicPr>
        <p:blipFill>
          <a:blip r:embed="rId9" cstate="print">
            <a:duotone>
              <a:schemeClr val="accent1">
                <a:shade val="45000"/>
                <a:satMod val="135000"/>
              </a:schemeClr>
              <a:prstClr val="white"/>
            </a:duotone>
          </a:blip>
          <a:stretch>
            <a:fillRect/>
          </a:stretch>
        </p:blipFill>
        <p:spPr>
          <a:xfrm>
            <a:off x="2523920" y="3173841"/>
            <a:ext cx="199662" cy="199662"/>
          </a:xfrm>
          <a:prstGeom prst="rect">
            <a:avLst/>
          </a:prstGeom>
        </p:spPr>
      </p:pic>
      <p:pic>
        <p:nvPicPr>
          <p:cNvPr id="35" name="Picture 34">
            <a:extLst>
              <a:ext uri="{FF2B5EF4-FFF2-40B4-BE49-F238E27FC236}">
                <a16:creationId xmlns:a16="http://schemas.microsoft.com/office/drawing/2014/main" xmlns="" id="{787264E6-945E-1746-BD66-2071843A0A94}"/>
              </a:ext>
            </a:extLst>
          </p:cNvPr>
          <p:cNvPicPr>
            <a:picLocks noChangeAspect="1"/>
          </p:cNvPicPr>
          <p:nvPr/>
        </p:nvPicPr>
        <p:blipFill>
          <a:blip r:embed="rId10" cstate="print">
            <a:duotone>
              <a:schemeClr val="accent1">
                <a:shade val="45000"/>
                <a:satMod val="135000"/>
              </a:schemeClr>
              <a:prstClr val="white"/>
            </a:duotone>
          </a:blip>
          <a:stretch>
            <a:fillRect/>
          </a:stretch>
        </p:blipFill>
        <p:spPr>
          <a:xfrm>
            <a:off x="2530728" y="2902282"/>
            <a:ext cx="200465" cy="200465"/>
          </a:xfrm>
          <a:prstGeom prst="rect">
            <a:avLst/>
          </a:prstGeom>
        </p:spPr>
      </p:pic>
      <p:pic>
        <p:nvPicPr>
          <p:cNvPr id="38" name="Picture 37">
            <a:extLst>
              <a:ext uri="{FF2B5EF4-FFF2-40B4-BE49-F238E27FC236}">
                <a16:creationId xmlns:a16="http://schemas.microsoft.com/office/drawing/2014/main" xmlns="" id="{76223536-D4B8-FC43-BE54-A0AA3CE1E9F9}"/>
              </a:ext>
            </a:extLst>
          </p:cNvPr>
          <p:cNvPicPr>
            <a:picLocks noChangeAspect="1"/>
          </p:cNvPicPr>
          <p:nvPr/>
        </p:nvPicPr>
        <p:blipFill>
          <a:blip r:embed="rId11" cstate="print">
            <a:duotone>
              <a:schemeClr val="accent1">
                <a:shade val="45000"/>
                <a:satMod val="135000"/>
              </a:schemeClr>
              <a:prstClr val="white"/>
            </a:duotone>
          </a:blip>
          <a:stretch>
            <a:fillRect/>
          </a:stretch>
        </p:blipFill>
        <p:spPr>
          <a:xfrm>
            <a:off x="2530728" y="2642020"/>
            <a:ext cx="199662" cy="199662"/>
          </a:xfrm>
          <a:prstGeom prst="rect">
            <a:avLst/>
          </a:prstGeom>
        </p:spPr>
      </p:pic>
      <p:graphicFrame>
        <p:nvGraphicFramePr>
          <p:cNvPr id="44" name="Table 43">
            <a:extLst>
              <a:ext uri="{FF2B5EF4-FFF2-40B4-BE49-F238E27FC236}">
                <a16:creationId xmlns:a16="http://schemas.microsoft.com/office/drawing/2014/main" xmlns="" id="{35A07C1C-0BC4-4145-8086-329D6FC041C3}"/>
              </a:ext>
            </a:extLst>
          </p:cNvPr>
          <p:cNvGraphicFramePr>
            <a:graphicFrameLocks noGrp="1"/>
          </p:cNvGraphicFramePr>
          <p:nvPr>
            <p:extLst>
              <p:ext uri="{D42A27DB-BD31-4B8C-83A1-F6EECF244321}">
                <p14:modId xmlns:p14="http://schemas.microsoft.com/office/powerpoint/2010/main" xmlns="" val="2930440538"/>
              </p:ext>
            </p:extLst>
          </p:nvPr>
        </p:nvGraphicFramePr>
        <p:xfrm>
          <a:off x="697596" y="6142300"/>
          <a:ext cx="5553910" cy="2750284"/>
        </p:xfrm>
        <a:graphic>
          <a:graphicData uri="http://schemas.openxmlformats.org/drawingml/2006/table">
            <a:tbl>
              <a:tblPr firstRow="1" bandRow="1">
                <a:tableStyleId>{5C22544A-7EE6-4342-B048-85BDC9FD1C3A}</a:tableStyleId>
              </a:tblPr>
              <a:tblGrid>
                <a:gridCol w="772666">
                  <a:extLst>
                    <a:ext uri="{9D8B030D-6E8A-4147-A177-3AD203B41FA5}">
                      <a16:colId xmlns:a16="http://schemas.microsoft.com/office/drawing/2014/main" xmlns="" val="2007727079"/>
                    </a:ext>
                  </a:extLst>
                </a:gridCol>
                <a:gridCol w="488644">
                  <a:extLst>
                    <a:ext uri="{9D8B030D-6E8A-4147-A177-3AD203B41FA5}">
                      <a16:colId xmlns:a16="http://schemas.microsoft.com/office/drawing/2014/main" xmlns="" val="3965027755"/>
                    </a:ext>
                  </a:extLst>
                </a:gridCol>
                <a:gridCol w="4292600">
                  <a:extLst>
                    <a:ext uri="{9D8B030D-6E8A-4147-A177-3AD203B41FA5}">
                      <a16:colId xmlns:a16="http://schemas.microsoft.com/office/drawing/2014/main" xmlns="" val="3619912790"/>
                    </a:ext>
                  </a:extLst>
                </a:gridCol>
              </a:tblGrid>
              <a:tr h="265833">
                <a:tc>
                  <a:txBody>
                    <a:bodyPr/>
                    <a:lstStyle/>
                    <a:p>
                      <a:pPr algn="r" fontAlgn="b"/>
                      <a:r>
                        <a:rPr lang="en-GB" sz="1400" b="0" i="0" u="none" strike="noStrike" dirty="0">
                          <a:solidFill>
                            <a:srgbClr val="004C6A"/>
                          </a:solidFill>
                          <a:effectLst/>
                          <a:latin typeface="Trebuchet MS" panose="020B0703020202090204" pitchFamily="34" charset="0"/>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4C6A"/>
                          </a:solidFill>
                          <a:effectLst/>
                          <a:latin typeface="Trebuchet MS" panose="020B0703020202090204" pitchFamily="34" charset="0"/>
                        </a:rPr>
                        <a:t>Time with friends and family (online or in-person)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92025584"/>
                  </a:ext>
                </a:extLst>
              </a:tr>
              <a:tr h="265833">
                <a:tc>
                  <a:txBody>
                    <a:bodyPr/>
                    <a:lstStyle/>
                    <a:p>
                      <a:pPr algn="r" fontAlgn="b"/>
                      <a:r>
                        <a:rPr lang="en-GB" sz="1400" b="0" i="0" u="none" strike="noStrike" dirty="0">
                          <a:solidFill>
                            <a:srgbClr val="004C6A"/>
                          </a:solidFill>
                          <a:effectLst/>
                          <a:latin typeface="Trebuchet MS" panose="020B0703020202090204" pitchFamily="34"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4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Exercise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7978221"/>
                  </a:ext>
                </a:extLst>
              </a:tr>
              <a:tr h="265833">
                <a:tc>
                  <a:txBody>
                    <a:bodyPr/>
                    <a:lstStyle/>
                    <a:p>
                      <a:pPr algn="r" fontAlgn="b"/>
                      <a:r>
                        <a:rPr lang="en-GB" sz="1400" b="0" i="0" u="none" strike="noStrike" dirty="0">
                          <a:solidFill>
                            <a:srgbClr val="004C6A"/>
                          </a:solidFill>
                          <a:effectLst/>
                          <a:latin typeface="Trebuchet MS" panose="020B0703020202090204" pitchFamily="34" charset="0"/>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Hobbies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69739253"/>
                  </a:ext>
                </a:extLst>
              </a:tr>
              <a:tr h="265833">
                <a:tc>
                  <a:txBody>
                    <a:bodyPr/>
                    <a:lstStyle/>
                    <a:p>
                      <a:pPr algn="r" fontAlgn="b"/>
                      <a:r>
                        <a:rPr lang="en-GB" sz="1400" b="0" i="0" u="none" strike="noStrike" dirty="0">
                          <a:solidFill>
                            <a:srgbClr val="004C6A"/>
                          </a:solidFill>
                          <a:effectLst/>
                          <a:latin typeface="Trebuchet MS" panose="020B070302020209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Mindfulness / meditation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2771496"/>
                  </a:ext>
                </a:extLst>
              </a:tr>
              <a:tr h="265833">
                <a:tc>
                  <a:txBody>
                    <a:bodyPr/>
                    <a:lstStyle/>
                    <a:p>
                      <a:pPr algn="r" fontAlgn="b"/>
                      <a:r>
                        <a:rPr lang="en-GB" sz="1400" b="0" i="0" u="none" strike="noStrike" dirty="0">
                          <a:solidFill>
                            <a:srgbClr val="004C6A"/>
                          </a:solidFill>
                          <a:effectLst/>
                          <a:latin typeface="Trebuchet MS" panose="020B070302020209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Taken medication linked to a mental health problem </a:t>
                      </a:r>
                      <a:r>
                        <a:rPr lang="en-GB" sz="800" b="0" i="0" u="none" strike="noStrike" dirty="0">
                          <a:solidFill>
                            <a:srgbClr val="004C6A"/>
                          </a:solidFill>
                          <a:effectLst/>
                          <a:latin typeface="Trebuchet MS" panose="020B0703020202090204" pitchFamily="34" charset="0"/>
                        </a:rPr>
                        <a:t>(only shown to those diagnosed at Q3)</a:t>
                      </a:r>
                      <a:endParaRPr lang="en-GB" sz="11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36647999"/>
                  </a:ext>
                </a:extLst>
              </a:tr>
              <a:tr h="265833">
                <a:tc>
                  <a:txBody>
                    <a:bodyPr/>
                    <a:lstStyle/>
                    <a:p>
                      <a:pPr algn="r" fontAlgn="b"/>
                      <a:r>
                        <a:rPr lang="en-GB" sz="1400" b="0" i="0" u="none" strike="noStrike" dirty="0">
                          <a:solidFill>
                            <a:srgbClr val="004C6A"/>
                          </a:solidFill>
                          <a:effectLst/>
                          <a:latin typeface="Trebuchet MS" panose="020B070302020209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Sought professional help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68503894"/>
                  </a:ext>
                </a:extLst>
              </a:tr>
              <a:tr h="265833">
                <a:tc>
                  <a:txBody>
                    <a:bodyPr/>
                    <a:lstStyle/>
                    <a:p>
                      <a:pPr algn="r" fontAlgn="b"/>
                      <a:r>
                        <a:rPr lang="en-GB" sz="1400" b="0" i="0" u="none" strike="noStrike" dirty="0">
                          <a:solidFill>
                            <a:srgbClr val="004C6A"/>
                          </a:solidFill>
                          <a:effectLst/>
                          <a:latin typeface="Trebuchet MS" panose="020B070302020209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Attended support groups (online or in-person)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71517084"/>
                  </a:ext>
                </a:extLst>
              </a:tr>
              <a:tr h="265833">
                <a:tc>
                  <a:txBody>
                    <a:bodyPr/>
                    <a:lstStyle/>
                    <a:p>
                      <a:pPr algn="r" fontAlgn="b"/>
                      <a:r>
                        <a:rPr lang="en-GB" sz="1400" b="0" i="0" u="none" strike="noStrike" dirty="0">
                          <a:solidFill>
                            <a:srgbClr val="004C6A"/>
                          </a:solidFill>
                          <a:effectLst/>
                          <a:latin typeface="Trebuchet MS" panose="020B070302020209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Currently in or completed treatment for a mental health problem </a:t>
                      </a:r>
                      <a:r>
                        <a:rPr lang="en-GB" sz="800" b="0" i="0" u="none" strike="noStrike" dirty="0">
                          <a:solidFill>
                            <a:srgbClr val="004C6A"/>
                          </a:solidFill>
                          <a:effectLst/>
                          <a:latin typeface="Trebuchet MS" panose="020B0703020202090204" pitchFamily="34" charset="0"/>
                        </a:rPr>
                        <a:t>(only shown to those diagnosed at Q3)</a:t>
                      </a:r>
                      <a:endParaRPr lang="en-GB" sz="11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54343148"/>
                  </a:ext>
                </a:extLst>
              </a:tr>
              <a:tr h="265833">
                <a:tc>
                  <a:txBody>
                    <a:bodyPr/>
                    <a:lstStyle/>
                    <a:p>
                      <a:pPr algn="r" fontAlgn="b"/>
                      <a:r>
                        <a:rPr lang="en-GB" sz="1400" b="0" i="0" u="none" strike="noStrike" dirty="0">
                          <a:solidFill>
                            <a:srgbClr val="004C6A"/>
                          </a:solidFill>
                          <a:effectLst/>
                          <a:latin typeface="Trebuchet MS" panose="020B070302020209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Other </a:t>
                      </a:r>
                      <a:r>
                        <a:rPr lang="en-GB" sz="800" b="0" i="0" u="none" strike="noStrike" dirty="0">
                          <a:solidFill>
                            <a:srgbClr val="004C6A"/>
                          </a:solidFill>
                          <a:effectLst/>
                          <a:latin typeface="Trebuchet MS" panose="020B0703020202090204" pitchFamily="34" charset="0"/>
                        </a:rPr>
                        <a:t>(</a:t>
                      </a:r>
                      <a:r>
                        <a:rPr lang="en-US" sz="800" dirty="0">
                          <a:solidFill>
                            <a:schemeClr val="tx1"/>
                          </a:solidFill>
                          <a:latin typeface="Trebuchet MS" panose="020B0703020202090204" pitchFamily="34" charset="0"/>
                        </a:rPr>
                        <a:t>responses include: changing jobs, prayer and spending time with pets/animals)</a:t>
                      </a:r>
                      <a:endParaRPr lang="en-GB" sz="11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25446183"/>
                  </a:ext>
                </a:extLst>
              </a:tr>
              <a:tr h="291283">
                <a:tc>
                  <a:txBody>
                    <a:bodyPr/>
                    <a:lstStyle/>
                    <a:p>
                      <a:pPr algn="r" fontAlgn="b"/>
                      <a:r>
                        <a:rPr lang="en-GB" sz="1400" b="0" i="0" u="none" strike="noStrike" dirty="0">
                          <a:solidFill>
                            <a:srgbClr val="004C6A"/>
                          </a:solidFill>
                          <a:effectLst/>
                          <a:latin typeface="Trebuchet MS" panose="020B070302020209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I don’t actively do anything to look after my mental health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52427661"/>
                  </a:ext>
                </a:extLst>
              </a:tr>
            </a:tbl>
          </a:graphicData>
        </a:graphic>
      </p:graphicFrame>
      <p:sp>
        <p:nvSpPr>
          <p:cNvPr id="45" name="Content Placeholder 1">
            <a:extLst>
              <a:ext uri="{FF2B5EF4-FFF2-40B4-BE49-F238E27FC236}">
                <a16:creationId xmlns:a16="http://schemas.microsoft.com/office/drawing/2014/main" xmlns="" id="{B481A88B-86BB-A546-BE7B-DD2467C8FBB1}"/>
              </a:ext>
            </a:extLst>
          </p:cNvPr>
          <p:cNvSpPr txBox="1">
            <a:spLocks/>
          </p:cNvSpPr>
          <p:nvPr/>
        </p:nvSpPr>
        <p:spPr>
          <a:xfrm>
            <a:off x="392885" y="9025760"/>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Q8. </a:t>
            </a:r>
            <a:r>
              <a:rPr lang="en-US" sz="1000" dirty="0">
                <a:solidFill>
                  <a:schemeClr val="tx1"/>
                </a:solidFill>
                <a:latin typeface="Trebuchet MS" panose="020B0703020202090204" pitchFamily="34" charset="0"/>
              </a:rPr>
              <a:t>In the last 6 months, which, if any, of the following have you used to look after your mental health and wellbeing?</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All respondents (196)</a:t>
            </a:r>
          </a:p>
        </p:txBody>
      </p:sp>
      <p:pic>
        <p:nvPicPr>
          <p:cNvPr id="4" name="Picture 3">
            <a:extLst>
              <a:ext uri="{FF2B5EF4-FFF2-40B4-BE49-F238E27FC236}">
                <a16:creationId xmlns:a16="http://schemas.microsoft.com/office/drawing/2014/main" xmlns="" id="{934FAEB8-DD10-C24A-AD92-5F23B2C67233}"/>
              </a:ext>
            </a:extLst>
          </p:cNvPr>
          <p:cNvPicPr>
            <a:picLocks noChangeAspect="1"/>
          </p:cNvPicPr>
          <p:nvPr/>
        </p:nvPicPr>
        <p:blipFill>
          <a:blip r:embed="rId12" cstate="print">
            <a:duotone>
              <a:schemeClr val="accent1">
                <a:shade val="45000"/>
                <a:satMod val="135000"/>
              </a:schemeClr>
              <a:prstClr val="white"/>
            </a:duotone>
          </a:blip>
          <a:stretch>
            <a:fillRect/>
          </a:stretch>
        </p:blipFill>
        <p:spPr>
          <a:xfrm>
            <a:off x="2539556" y="3990897"/>
            <a:ext cx="200465" cy="200465"/>
          </a:xfrm>
          <a:prstGeom prst="rect">
            <a:avLst/>
          </a:prstGeom>
        </p:spPr>
      </p:pic>
      <p:pic>
        <p:nvPicPr>
          <p:cNvPr id="48" name="Picture 47">
            <a:extLst>
              <a:ext uri="{FF2B5EF4-FFF2-40B4-BE49-F238E27FC236}">
                <a16:creationId xmlns:a16="http://schemas.microsoft.com/office/drawing/2014/main" xmlns="" id="{43E64331-6E3E-0146-9A93-94CA26A18F5E}"/>
              </a:ext>
            </a:extLst>
          </p:cNvPr>
          <p:cNvPicPr>
            <a:picLocks noChangeAspect="1"/>
          </p:cNvPicPr>
          <p:nvPr/>
        </p:nvPicPr>
        <p:blipFill>
          <a:blip r:embed="rId13" cstate="print">
            <a:duotone>
              <a:schemeClr val="accent1">
                <a:shade val="45000"/>
                <a:satMod val="135000"/>
              </a:schemeClr>
              <a:prstClr val="white"/>
            </a:duotone>
          </a:blip>
          <a:stretch>
            <a:fillRect/>
          </a:stretch>
        </p:blipFill>
        <p:spPr>
          <a:xfrm>
            <a:off x="1618644" y="6971832"/>
            <a:ext cx="195255" cy="195255"/>
          </a:xfrm>
          <a:prstGeom prst="rect">
            <a:avLst/>
          </a:prstGeom>
        </p:spPr>
      </p:pic>
      <p:pic>
        <p:nvPicPr>
          <p:cNvPr id="49" name="Picture 48">
            <a:extLst>
              <a:ext uri="{FF2B5EF4-FFF2-40B4-BE49-F238E27FC236}">
                <a16:creationId xmlns:a16="http://schemas.microsoft.com/office/drawing/2014/main" xmlns="" id="{5C5A0412-8010-134C-8C1F-DB3BC1A68C1B}"/>
              </a:ext>
            </a:extLst>
          </p:cNvPr>
          <p:cNvPicPr>
            <a:picLocks noChangeAspect="1"/>
          </p:cNvPicPr>
          <p:nvPr/>
        </p:nvPicPr>
        <p:blipFill>
          <a:blip r:embed="rId14" cstate="print">
            <a:duotone>
              <a:schemeClr val="accent1">
                <a:shade val="45000"/>
                <a:satMod val="135000"/>
              </a:schemeClr>
              <a:prstClr val="white"/>
            </a:duotone>
          </a:blip>
          <a:stretch>
            <a:fillRect/>
          </a:stretch>
        </p:blipFill>
        <p:spPr>
          <a:xfrm>
            <a:off x="1618644" y="7250278"/>
            <a:ext cx="184149" cy="184149"/>
          </a:xfrm>
          <a:prstGeom prst="rect">
            <a:avLst/>
          </a:prstGeom>
        </p:spPr>
      </p:pic>
      <p:pic>
        <p:nvPicPr>
          <p:cNvPr id="50" name="Picture 49">
            <a:extLst>
              <a:ext uri="{FF2B5EF4-FFF2-40B4-BE49-F238E27FC236}">
                <a16:creationId xmlns:a16="http://schemas.microsoft.com/office/drawing/2014/main" xmlns="" id="{9066BED6-792B-D049-9C92-B9B1CD550380}"/>
              </a:ext>
            </a:extLst>
          </p:cNvPr>
          <p:cNvPicPr>
            <a:picLocks noChangeAspect="1"/>
          </p:cNvPicPr>
          <p:nvPr/>
        </p:nvPicPr>
        <p:blipFill>
          <a:blip r:embed="rId7" cstate="print">
            <a:duotone>
              <a:schemeClr val="accent1">
                <a:shade val="45000"/>
                <a:satMod val="135000"/>
              </a:schemeClr>
              <a:prstClr val="white"/>
            </a:duotone>
          </a:blip>
          <a:stretch>
            <a:fillRect/>
          </a:stretch>
        </p:blipFill>
        <p:spPr>
          <a:xfrm>
            <a:off x="1618644" y="6442961"/>
            <a:ext cx="199662" cy="199662"/>
          </a:xfrm>
          <a:prstGeom prst="rect">
            <a:avLst/>
          </a:prstGeom>
        </p:spPr>
      </p:pic>
      <p:pic>
        <p:nvPicPr>
          <p:cNvPr id="51" name="Picture 50">
            <a:extLst>
              <a:ext uri="{FF2B5EF4-FFF2-40B4-BE49-F238E27FC236}">
                <a16:creationId xmlns:a16="http://schemas.microsoft.com/office/drawing/2014/main" xmlns="" id="{3AC33597-C7AE-A948-9BB9-3B39E0C7DAD7}"/>
              </a:ext>
            </a:extLst>
          </p:cNvPr>
          <p:cNvPicPr>
            <a:picLocks noChangeAspect="1"/>
          </p:cNvPicPr>
          <p:nvPr/>
        </p:nvPicPr>
        <p:blipFill>
          <a:blip r:embed="rId15" cstate="print">
            <a:duotone>
              <a:schemeClr val="accent1">
                <a:shade val="45000"/>
                <a:satMod val="135000"/>
              </a:schemeClr>
              <a:prstClr val="white"/>
            </a:duotone>
          </a:blip>
          <a:stretch>
            <a:fillRect/>
          </a:stretch>
        </p:blipFill>
        <p:spPr>
          <a:xfrm>
            <a:off x="1618644" y="7507786"/>
            <a:ext cx="187314" cy="187314"/>
          </a:xfrm>
          <a:prstGeom prst="rect">
            <a:avLst/>
          </a:prstGeom>
        </p:spPr>
      </p:pic>
      <p:pic>
        <p:nvPicPr>
          <p:cNvPr id="52" name="Picture 51">
            <a:extLst>
              <a:ext uri="{FF2B5EF4-FFF2-40B4-BE49-F238E27FC236}">
                <a16:creationId xmlns:a16="http://schemas.microsoft.com/office/drawing/2014/main" xmlns="" id="{A7CC7E2A-448A-FD45-8FE6-45A5BC9F64AD}"/>
              </a:ext>
            </a:extLst>
          </p:cNvPr>
          <p:cNvPicPr>
            <a:picLocks noChangeAspect="1"/>
          </p:cNvPicPr>
          <p:nvPr/>
        </p:nvPicPr>
        <p:blipFill>
          <a:blip r:embed="rId16" cstate="print">
            <a:duotone>
              <a:schemeClr val="accent1">
                <a:shade val="45000"/>
                <a:satMod val="135000"/>
              </a:schemeClr>
              <a:prstClr val="white"/>
            </a:duotone>
          </a:blip>
          <a:stretch>
            <a:fillRect/>
          </a:stretch>
        </p:blipFill>
        <p:spPr>
          <a:xfrm>
            <a:off x="1623919" y="8304826"/>
            <a:ext cx="189112" cy="189112"/>
          </a:xfrm>
          <a:prstGeom prst="rect">
            <a:avLst/>
          </a:prstGeom>
        </p:spPr>
      </p:pic>
      <p:pic>
        <p:nvPicPr>
          <p:cNvPr id="53" name="Picture 52">
            <a:extLst>
              <a:ext uri="{FF2B5EF4-FFF2-40B4-BE49-F238E27FC236}">
                <a16:creationId xmlns:a16="http://schemas.microsoft.com/office/drawing/2014/main" xmlns="" id="{B4399627-3D72-0F49-9B85-D8916605EFA0}"/>
              </a:ext>
            </a:extLst>
          </p:cNvPr>
          <p:cNvPicPr>
            <a:picLocks noChangeAspect="1"/>
          </p:cNvPicPr>
          <p:nvPr/>
        </p:nvPicPr>
        <p:blipFill>
          <a:blip r:embed="rId8" cstate="print">
            <a:duotone>
              <a:schemeClr val="accent1">
                <a:shade val="45000"/>
                <a:satMod val="135000"/>
              </a:schemeClr>
              <a:prstClr val="white"/>
            </a:duotone>
          </a:blip>
          <a:stretch>
            <a:fillRect/>
          </a:stretch>
        </p:blipFill>
        <p:spPr>
          <a:xfrm>
            <a:off x="1612802" y="8583346"/>
            <a:ext cx="195832" cy="199662"/>
          </a:xfrm>
          <a:prstGeom prst="rect">
            <a:avLst/>
          </a:prstGeom>
        </p:spPr>
      </p:pic>
      <p:pic>
        <p:nvPicPr>
          <p:cNvPr id="54" name="Picture 53">
            <a:extLst>
              <a:ext uri="{FF2B5EF4-FFF2-40B4-BE49-F238E27FC236}">
                <a16:creationId xmlns:a16="http://schemas.microsoft.com/office/drawing/2014/main" xmlns="" id="{C36EB18C-A25C-864B-BD64-F179E59A5DCA}"/>
              </a:ext>
            </a:extLst>
          </p:cNvPr>
          <p:cNvPicPr>
            <a:picLocks noChangeAspect="1"/>
          </p:cNvPicPr>
          <p:nvPr/>
        </p:nvPicPr>
        <p:blipFill>
          <a:blip r:embed="rId17" cstate="print">
            <a:duotone>
              <a:schemeClr val="accent1">
                <a:shade val="45000"/>
                <a:satMod val="135000"/>
              </a:schemeClr>
              <a:prstClr val="white"/>
            </a:duotone>
          </a:blip>
          <a:stretch>
            <a:fillRect/>
          </a:stretch>
        </p:blipFill>
        <p:spPr>
          <a:xfrm>
            <a:off x="1622593" y="7770065"/>
            <a:ext cx="190438" cy="190438"/>
          </a:xfrm>
          <a:prstGeom prst="rect">
            <a:avLst/>
          </a:prstGeom>
        </p:spPr>
      </p:pic>
      <p:pic>
        <p:nvPicPr>
          <p:cNvPr id="55" name="Picture 54">
            <a:extLst>
              <a:ext uri="{FF2B5EF4-FFF2-40B4-BE49-F238E27FC236}">
                <a16:creationId xmlns:a16="http://schemas.microsoft.com/office/drawing/2014/main" xmlns="" id="{E50FE669-576B-6C45-9A94-DA91E6C7750C}"/>
              </a:ext>
            </a:extLst>
          </p:cNvPr>
          <p:cNvPicPr>
            <a:picLocks noChangeAspect="1"/>
          </p:cNvPicPr>
          <p:nvPr/>
        </p:nvPicPr>
        <p:blipFill>
          <a:blip r:embed="rId18" cstate="print">
            <a:duotone>
              <a:schemeClr val="accent1">
                <a:shade val="45000"/>
                <a:satMod val="135000"/>
              </a:schemeClr>
              <a:prstClr val="white"/>
            </a:duotone>
          </a:blip>
          <a:stretch>
            <a:fillRect/>
          </a:stretch>
        </p:blipFill>
        <p:spPr>
          <a:xfrm>
            <a:off x="1613369" y="6170969"/>
            <a:ext cx="199662" cy="199662"/>
          </a:xfrm>
          <a:prstGeom prst="rect">
            <a:avLst/>
          </a:prstGeom>
        </p:spPr>
      </p:pic>
      <p:pic>
        <p:nvPicPr>
          <p:cNvPr id="6" name="Picture 5">
            <a:extLst>
              <a:ext uri="{FF2B5EF4-FFF2-40B4-BE49-F238E27FC236}">
                <a16:creationId xmlns:a16="http://schemas.microsoft.com/office/drawing/2014/main" xmlns="" id="{7B9A0C0F-DAA9-BE46-B01E-EE974F7BC960}"/>
              </a:ext>
            </a:extLst>
          </p:cNvPr>
          <p:cNvPicPr>
            <a:picLocks noChangeAspect="1"/>
          </p:cNvPicPr>
          <p:nvPr/>
        </p:nvPicPr>
        <p:blipFill>
          <a:blip r:embed="rId19" cstate="print">
            <a:duotone>
              <a:schemeClr val="accent1">
                <a:shade val="45000"/>
                <a:satMod val="135000"/>
              </a:schemeClr>
              <a:prstClr val="white"/>
            </a:duotone>
          </a:blip>
          <a:stretch>
            <a:fillRect/>
          </a:stretch>
        </p:blipFill>
        <p:spPr>
          <a:xfrm>
            <a:off x="1612355" y="6716502"/>
            <a:ext cx="190438" cy="190438"/>
          </a:xfrm>
          <a:prstGeom prst="rect">
            <a:avLst/>
          </a:prstGeom>
        </p:spPr>
      </p:pic>
      <p:pic>
        <p:nvPicPr>
          <p:cNvPr id="7" name="Picture 6">
            <a:extLst>
              <a:ext uri="{FF2B5EF4-FFF2-40B4-BE49-F238E27FC236}">
                <a16:creationId xmlns:a16="http://schemas.microsoft.com/office/drawing/2014/main" xmlns="" id="{17965106-C7B1-8140-83DD-B741E65199C4}"/>
              </a:ext>
            </a:extLst>
          </p:cNvPr>
          <p:cNvPicPr>
            <a:picLocks noChangeAspect="1"/>
          </p:cNvPicPr>
          <p:nvPr/>
        </p:nvPicPr>
        <p:blipFill>
          <a:blip r:embed="rId20" cstate="print">
            <a:duotone>
              <a:schemeClr val="accent1">
                <a:shade val="45000"/>
                <a:satMod val="135000"/>
              </a:schemeClr>
              <a:prstClr val="white"/>
            </a:duotone>
          </a:blip>
          <a:stretch>
            <a:fillRect/>
          </a:stretch>
        </p:blipFill>
        <p:spPr>
          <a:xfrm>
            <a:off x="1608860" y="8040570"/>
            <a:ext cx="201524" cy="201524"/>
          </a:xfrm>
          <a:prstGeom prst="rect">
            <a:avLst/>
          </a:prstGeom>
        </p:spPr>
      </p:pic>
    </p:spTree>
    <p:extLst>
      <p:ext uri="{BB962C8B-B14F-4D97-AF65-F5344CB8AC3E}">
        <p14:creationId xmlns:p14="http://schemas.microsoft.com/office/powerpoint/2010/main" xmlns="" val="400790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2" cstate="print"/>
          <a:stretch>
            <a:fillRect/>
          </a:stretch>
        </p:blipFill>
        <p:spPr>
          <a:xfrm>
            <a:off x="4685665" y="210820"/>
            <a:ext cx="1997710" cy="498252"/>
          </a:xfrm>
          <a:prstGeom prst="rect">
            <a:avLst/>
          </a:prstGeom>
        </p:spPr>
      </p:pic>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200" b="1" dirty="0">
                <a:solidFill>
                  <a:srgbClr val="D83C8E"/>
                </a:solidFill>
                <a:latin typeface="Trebuchet MS" panose="020B0703020202090204" pitchFamily="34" charset="0"/>
              </a:rPr>
              <a:t>Professional help </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Those who had sought professional help in the last 6 months were asked which services they had used. The full list of services is shown below, with GP frequently mentioned and secondary care services referenced but in ways that imply a potential lack of understanding as to who is responsible for providing said service.</a:t>
            </a:r>
            <a:endParaRPr lang="en-US" dirty="0">
              <a:highlight>
                <a:srgbClr val="00FF00"/>
              </a:highlight>
            </a:endParaRPr>
          </a:p>
        </p:txBody>
      </p:sp>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13</a:t>
            </a:r>
          </a:p>
        </p:txBody>
      </p:sp>
      <p:graphicFrame>
        <p:nvGraphicFramePr>
          <p:cNvPr id="11" name="Table 10">
            <a:extLst>
              <a:ext uri="{FF2B5EF4-FFF2-40B4-BE49-F238E27FC236}">
                <a16:creationId xmlns:a16="http://schemas.microsoft.com/office/drawing/2014/main" xmlns="" id="{DE332BC3-DF07-C94E-B263-49D24D1C42A3}"/>
              </a:ext>
            </a:extLst>
          </p:cNvPr>
          <p:cNvGraphicFramePr>
            <a:graphicFrameLocks noGrp="1"/>
          </p:cNvGraphicFramePr>
          <p:nvPr>
            <p:extLst>
              <p:ext uri="{D42A27DB-BD31-4B8C-83A1-F6EECF244321}">
                <p14:modId xmlns:p14="http://schemas.microsoft.com/office/powerpoint/2010/main" xmlns="" val="2147293098"/>
              </p:ext>
            </p:extLst>
          </p:nvPr>
        </p:nvGraphicFramePr>
        <p:xfrm>
          <a:off x="407330" y="1933094"/>
          <a:ext cx="6072231" cy="6902838"/>
        </p:xfrm>
        <a:graphic>
          <a:graphicData uri="http://schemas.openxmlformats.org/drawingml/2006/table">
            <a:tbl>
              <a:tblPr firstRow="1" bandRow="1">
                <a:tableStyleId>{5C22544A-7EE6-4342-B048-85BDC9FD1C3A}</a:tableStyleId>
              </a:tblPr>
              <a:tblGrid>
                <a:gridCol w="4714896">
                  <a:extLst>
                    <a:ext uri="{9D8B030D-6E8A-4147-A177-3AD203B41FA5}">
                      <a16:colId xmlns:a16="http://schemas.microsoft.com/office/drawing/2014/main" xmlns="" val="3989874697"/>
                    </a:ext>
                  </a:extLst>
                </a:gridCol>
                <a:gridCol w="557213">
                  <a:extLst>
                    <a:ext uri="{9D8B030D-6E8A-4147-A177-3AD203B41FA5}">
                      <a16:colId xmlns:a16="http://schemas.microsoft.com/office/drawing/2014/main" xmlns="" val="3010640667"/>
                    </a:ext>
                  </a:extLst>
                </a:gridCol>
                <a:gridCol w="800122">
                  <a:extLst>
                    <a:ext uri="{9D8B030D-6E8A-4147-A177-3AD203B41FA5}">
                      <a16:colId xmlns:a16="http://schemas.microsoft.com/office/drawing/2014/main" xmlns="" val="3619912790"/>
                    </a:ext>
                  </a:extLst>
                </a:gridCol>
              </a:tblGrid>
              <a:tr h="216316">
                <a:tc>
                  <a:txBody>
                    <a:bodyPr/>
                    <a:lstStyle/>
                    <a:p>
                      <a:pPr algn="l" fontAlgn="b"/>
                      <a:r>
                        <a:rPr lang="en-GB" sz="1200" b="0" u="none" strike="noStrike" dirty="0">
                          <a:solidFill>
                            <a:schemeClr val="bg1"/>
                          </a:solidFill>
                          <a:effectLst/>
                        </a:rPr>
                        <a:t>Professional service</a:t>
                      </a:r>
                      <a:endParaRPr lang="en-GB" sz="1200" b="0" i="0" u="none" strike="noStrike" dirty="0">
                        <a:solidFill>
                          <a:schemeClr val="bg1"/>
                        </a:solidFill>
                        <a:effectLst/>
                        <a:latin typeface="Trebuchet MS" panose="020B0703020202090204" pitchFamily="34" charset="0"/>
                      </a:endParaRPr>
                    </a:p>
                  </a:txBody>
                  <a:tcPr marL="9525" marR="9525" marT="9525" marB="0" anchor="ctr"/>
                </a:tc>
                <a:tc>
                  <a:txBody>
                    <a:bodyPr/>
                    <a:lstStyle/>
                    <a:p>
                      <a:pPr algn="ctr" fontAlgn="b"/>
                      <a:r>
                        <a:rPr lang="en-GB" sz="1200" b="0" u="none" strike="noStrike" dirty="0">
                          <a:solidFill>
                            <a:schemeClr val="bg1"/>
                          </a:solidFill>
                          <a:effectLst/>
                        </a:rPr>
                        <a:t>Gender</a:t>
                      </a:r>
                      <a:endParaRPr lang="en-GB" sz="1200" b="0" i="0" u="none" strike="noStrike" dirty="0">
                        <a:solidFill>
                          <a:schemeClr val="bg1"/>
                        </a:solidFill>
                        <a:effectLst/>
                        <a:latin typeface="Trebuchet MS" panose="020B0703020202090204" pitchFamily="34" charset="0"/>
                      </a:endParaRPr>
                    </a:p>
                  </a:txBody>
                  <a:tcPr marL="9525" marR="9525" marT="9525" marB="0" anchor="ctr"/>
                </a:tc>
                <a:tc>
                  <a:txBody>
                    <a:bodyPr/>
                    <a:lstStyle/>
                    <a:p>
                      <a:pPr algn="ctr" fontAlgn="b"/>
                      <a:r>
                        <a:rPr lang="en-GB" sz="1200" b="0" u="none" strike="noStrike" dirty="0">
                          <a:solidFill>
                            <a:schemeClr val="bg1"/>
                          </a:solidFill>
                          <a:effectLst/>
                        </a:rPr>
                        <a:t>Age</a:t>
                      </a:r>
                      <a:endParaRPr lang="en-GB" sz="1200" b="0" i="0" u="none" strike="noStrike" dirty="0">
                        <a:solidFill>
                          <a:schemeClr val="bg1"/>
                        </a:solidFill>
                        <a:effectLst/>
                        <a:latin typeface="Trebuchet MS" panose="020B0703020202090204" pitchFamily="34" charset="0"/>
                      </a:endParaRPr>
                    </a:p>
                  </a:txBody>
                  <a:tcPr marL="9525" marR="9525" marT="9525" marB="0" anchor="ctr"/>
                </a:tc>
                <a:extLst>
                  <a:ext uri="{0D108BD9-81ED-4DB2-BD59-A6C34878D82A}">
                    <a16:rowId xmlns:a16="http://schemas.microsoft.com/office/drawing/2014/main" xmlns="" val="698415078"/>
                  </a:ext>
                </a:extLst>
              </a:tr>
              <a:tr h="199182">
                <a:tc>
                  <a:txBody>
                    <a:bodyPr/>
                    <a:lstStyle/>
                    <a:p>
                      <a:pPr algn="l" rtl="0" fontAlgn="b"/>
                      <a:r>
                        <a:rPr lang="en-GB" sz="1100" b="0" i="0" u="none" strike="noStrike" dirty="0">
                          <a:solidFill>
                            <a:srgbClr val="004C6A"/>
                          </a:solidFill>
                          <a:effectLst/>
                          <a:latin typeface="Tahoma" panose="020B0604030504040204" pitchFamily="34" charset="0"/>
                        </a:rPr>
                        <a:t>Via G.P. </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19-24 years </a:t>
                      </a:r>
                    </a:p>
                  </a:txBody>
                  <a:tcPr marL="9525" marR="9525" marT="9525" marB="0" anchor="ctr"/>
                </a:tc>
                <a:extLst>
                  <a:ext uri="{0D108BD9-81ED-4DB2-BD59-A6C34878D82A}">
                    <a16:rowId xmlns:a16="http://schemas.microsoft.com/office/drawing/2014/main" xmlns="" val="2992025584"/>
                  </a:ext>
                </a:extLst>
              </a:tr>
              <a:tr h="387656">
                <a:tc>
                  <a:txBody>
                    <a:bodyPr/>
                    <a:lstStyle/>
                    <a:p>
                      <a:pPr algn="l" rtl="0" fontAlgn="b"/>
                      <a:r>
                        <a:rPr lang="en-GB" sz="1100" b="0" i="0" u="none" strike="noStrike" dirty="0">
                          <a:solidFill>
                            <a:srgbClr val="004C6A"/>
                          </a:solidFill>
                          <a:effectLst/>
                          <a:latin typeface="Tahoma" panose="020B0604030504040204" pitchFamily="34" charset="0"/>
                        </a:rPr>
                        <a:t>A counselling practice got in touch with my workplace offering 6 weeks of free talking therapies support so took them up on that.</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25-34 years </a:t>
                      </a:r>
                    </a:p>
                  </a:txBody>
                  <a:tcPr marL="9525" marR="9525" marT="9525" marB="0" anchor="ctr"/>
                </a:tc>
                <a:extLst>
                  <a:ext uri="{0D108BD9-81ED-4DB2-BD59-A6C34878D82A}">
                    <a16:rowId xmlns:a16="http://schemas.microsoft.com/office/drawing/2014/main" xmlns="" val="957978221"/>
                  </a:ext>
                </a:extLst>
              </a:tr>
              <a:tr h="199182">
                <a:tc>
                  <a:txBody>
                    <a:bodyPr/>
                    <a:lstStyle/>
                    <a:p>
                      <a:pPr algn="l" rtl="0" fontAlgn="b"/>
                      <a:r>
                        <a:rPr lang="en-GB" sz="1100" b="0" i="0" u="none" strike="noStrike">
                          <a:solidFill>
                            <a:srgbClr val="004C6A"/>
                          </a:solidFill>
                          <a:effectLst/>
                          <a:latin typeface="Tahoma" panose="020B0604030504040204" pitchFamily="34" charset="0"/>
                        </a:rPr>
                        <a:t>Flagg Court Health Centre and Bensham Hospital </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25-34 years </a:t>
                      </a:r>
                    </a:p>
                  </a:txBody>
                  <a:tcPr marL="9525" marR="9525" marT="9525" marB="0" anchor="ctr"/>
                </a:tc>
                <a:extLst>
                  <a:ext uri="{0D108BD9-81ED-4DB2-BD59-A6C34878D82A}">
                    <a16:rowId xmlns:a16="http://schemas.microsoft.com/office/drawing/2014/main" xmlns="" val="3469739253"/>
                  </a:ext>
                </a:extLst>
              </a:tr>
              <a:tr h="387656">
                <a:tc>
                  <a:txBody>
                    <a:bodyPr/>
                    <a:lstStyle/>
                    <a:p>
                      <a:pPr algn="l" rtl="0" fontAlgn="b"/>
                      <a:r>
                        <a:rPr lang="en-GB" sz="1100" b="0" i="0" u="none" strike="noStrike">
                          <a:solidFill>
                            <a:srgbClr val="004C6A"/>
                          </a:solidFill>
                          <a:effectLst/>
                          <a:latin typeface="Tahoma" panose="020B0604030504040204" pitchFamily="34" charset="0"/>
                        </a:rPr>
                        <a:t>I had Counselling from South Tyneside services by Helen Graham - 10 out of 10</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25-34 years </a:t>
                      </a:r>
                    </a:p>
                  </a:txBody>
                  <a:tcPr marL="9525" marR="9525" marT="9525" marB="0" anchor="ctr"/>
                </a:tc>
                <a:extLst>
                  <a:ext uri="{0D108BD9-81ED-4DB2-BD59-A6C34878D82A}">
                    <a16:rowId xmlns:a16="http://schemas.microsoft.com/office/drawing/2014/main" xmlns="" val="2162771496"/>
                  </a:ext>
                </a:extLst>
              </a:tr>
              <a:tr h="199182">
                <a:tc>
                  <a:txBody>
                    <a:bodyPr/>
                    <a:lstStyle/>
                    <a:p>
                      <a:pPr algn="l" rtl="0" fontAlgn="b"/>
                      <a:r>
                        <a:rPr lang="en-GB" sz="1100" b="0" i="0" u="none" strike="noStrike">
                          <a:solidFill>
                            <a:srgbClr val="004C6A"/>
                          </a:solidFill>
                          <a:effectLst/>
                          <a:latin typeface="Tahoma" panose="020B0604030504040204" pitchFamily="34" charset="0"/>
                        </a:rPr>
                        <a:t>In the house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25-34 years </a:t>
                      </a:r>
                    </a:p>
                  </a:txBody>
                  <a:tcPr marL="9525" marR="9525" marT="9525" marB="0" anchor="ctr"/>
                </a:tc>
                <a:extLst>
                  <a:ext uri="{0D108BD9-81ED-4DB2-BD59-A6C34878D82A}">
                    <a16:rowId xmlns:a16="http://schemas.microsoft.com/office/drawing/2014/main" xmlns="" val="2036647999"/>
                  </a:ext>
                </a:extLst>
              </a:tr>
              <a:tr h="199182">
                <a:tc>
                  <a:txBody>
                    <a:bodyPr/>
                    <a:lstStyle/>
                    <a:p>
                      <a:pPr algn="l" rtl="0" fontAlgn="b"/>
                      <a:r>
                        <a:rPr lang="en-GB" sz="1100" b="0" i="0" u="none" strike="noStrike">
                          <a:solidFill>
                            <a:srgbClr val="004C6A"/>
                          </a:solidFill>
                          <a:effectLst/>
                          <a:latin typeface="Tahoma" panose="020B0604030504040204" pitchFamily="34" charset="0"/>
                        </a:rPr>
                        <a:t>Lifecycle, STARs (South Tyneside Adult Recovery Service), Friends / Family </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25-34 years </a:t>
                      </a:r>
                    </a:p>
                  </a:txBody>
                  <a:tcPr marL="9525" marR="9525" marT="9525" marB="0" anchor="ctr"/>
                </a:tc>
                <a:extLst>
                  <a:ext uri="{0D108BD9-81ED-4DB2-BD59-A6C34878D82A}">
                    <a16:rowId xmlns:a16="http://schemas.microsoft.com/office/drawing/2014/main" xmlns="" val="1868503894"/>
                  </a:ext>
                </a:extLst>
              </a:tr>
              <a:tr h="576129">
                <a:tc>
                  <a:txBody>
                    <a:bodyPr/>
                    <a:lstStyle/>
                    <a:p>
                      <a:pPr algn="l" rtl="0" fontAlgn="b"/>
                      <a:r>
                        <a:rPr lang="en-GB" sz="1100" b="0" i="0" u="none" strike="noStrike" dirty="0">
                          <a:solidFill>
                            <a:srgbClr val="004C6A"/>
                          </a:solidFill>
                          <a:effectLst/>
                          <a:latin typeface="Tahoma" panose="020B0604030504040204" pitchFamily="34" charset="0"/>
                        </a:rPr>
                        <a:t>My G.P., I was advised to take a sick note. Work gave me numbers for the Improving Access to Psychological Therapies (IAPT) service for professionals but despite referral twice I was never contacted. </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25-34 years </a:t>
                      </a:r>
                    </a:p>
                  </a:txBody>
                  <a:tcPr marL="9525" marR="9525" marT="9525" marB="0" anchor="ctr"/>
                </a:tc>
                <a:extLst>
                  <a:ext uri="{0D108BD9-81ED-4DB2-BD59-A6C34878D82A}">
                    <a16:rowId xmlns:a16="http://schemas.microsoft.com/office/drawing/2014/main" xmlns="" val="2571517084"/>
                  </a:ext>
                </a:extLst>
              </a:tr>
              <a:tr h="199182">
                <a:tc>
                  <a:txBody>
                    <a:bodyPr/>
                    <a:lstStyle/>
                    <a:p>
                      <a:pPr algn="l" rtl="0" fontAlgn="b"/>
                      <a:r>
                        <a:rPr lang="en-GB" sz="1100" b="0" i="0" u="none" strike="noStrike">
                          <a:solidFill>
                            <a:srgbClr val="004C6A"/>
                          </a:solidFill>
                          <a:effectLst/>
                          <a:latin typeface="Tahoma" panose="020B0604030504040204" pitchFamily="34" charset="0"/>
                        </a:rPr>
                        <a:t>Talking Therapies</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25-34 years </a:t>
                      </a:r>
                    </a:p>
                  </a:txBody>
                  <a:tcPr marL="9525" marR="9525" marT="9525" marB="0" anchor="ctr"/>
                </a:tc>
                <a:extLst>
                  <a:ext uri="{0D108BD9-81ED-4DB2-BD59-A6C34878D82A}">
                    <a16:rowId xmlns:a16="http://schemas.microsoft.com/office/drawing/2014/main" xmlns="" val="3554343148"/>
                  </a:ext>
                </a:extLst>
              </a:tr>
              <a:tr h="199182">
                <a:tc>
                  <a:txBody>
                    <a:bodyPr/>
                    <a:lstStyle/>
                    <a:p>
                      <a:pPr algn="l" rtl="0" fontAlgn="b"/>
                      <a:r>
                        <a:rPr lang="en-GB" sz="1100" b="0" i="0" u="none" strike="noStrike" dirty="0">
                          <a:solidFill>
                            <a:srgbClr val="004C6A"/>
                          </a:solidFill>
                          <a:effectLst/>
                          <a:latin typeface="Tahoma" panose="020B0604030504040204" pitchFamily="34" charset="0"/>
                        </a:rPr>
                        <a:t>Via the NHS Mental Health team</a:t>
                      </a:r>
                    </a:p>
                  </a:txBody>
                  <a:tcPr marL="9525" marR="9525" marT="9525" marB="0" anchor="ctr"/>
                </a:tc>
                <a:tc>
                  <a:txBody>
                    <a:bodyPr/>
                    <a:lstStyle/>
                    <a:p>
                      <a:pPr algn="ctr" rtl="0" fontAlgn="b"/>
                      <a:r>
                        <a:rPr lang="en-GB" sz="1100" b="0" i="0" u="none" strike="noStrike" dirty="0">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25-34 years </a:t>
                      </a:r>
                    </a:p>
                  </a:txBody>
                  <a:tcPr marL="9525" marR="9525" marT="9525" marB="0" anchor="ctr"/>
                </a:tc>
                <a:extLst>
                  <a:ext uri="{0D108BD9-81ED-4DB2-BD59-A6C34878D82A}">
                    <a16:rowId xmlns:a16="http://schemas.microsoft.com/office/drawing/2014/main" xmlns="" val="3125446183"/>
                  </a:ext>
                </a:extLst>
              </a:tr>
              <a:tr h="199182">
                <a:tc>
                  <a:txBody>
                    <a:bodyPr/>
                    <a:lstStyle/>
                    <a:p>
                      <a:pPr algn="l" rtl="0" fontAlgn="b"/>
                      <a:r>
                        <a:rPr lang="en-GB" sz="1100" b="0" i="0" u="none" strike="noStrike">
                          <a:solidFill>
                            <a:srgbClr val="004C6A"/>
                          </a:solidFill>
                          <a:effectLst/>
                          <a:latin typeface="Tahoma" panose="020B0604030504040204" pitchFamily="34" charset="0"/>
                        </a:rPr>
                        <a:t>With my CPN nurse at the mental health care team and the CRISIS team. </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25-34 years </a:t>
                      </a:r>
                    </a:p>
                  </a:txBody>
                  <a:tcPr marL="9525" marR="9525" marT="9525" marB="0" anchor="ctr"/>
                </a:tc>
                <a:extLst>
                  <a:ext uri="{0D108BD9-81ED-4DB2-BD59-A6C34878D82A}">
                    <a16:rowId xmlns:a16="http://schemas.microsoft.com/office/drawing/2014/main" xmlns="" val="2852427661"/>
                  </a:ext>
                </a:extLst>
              </a:tr>
              <a:tr h="199182">
                <a:tc>
                  <a:txBody>
                    <a:bodyPr/>
                    <a:lstStyle/>
                    <a:p>
                      <a:pPr algn="l" rtl="0" fontAlgn="b"/>
                      <a:r>
                        <a:rPr lang="en-GB" sz="1100" b="0" i="0" u="none" strike="noStrike" dirty="0">
                          <a:solidFill>
                            <a:srgbClr val="004C6A"/>
                          </a:solidFill>
                          <a:effectLst/>
                          <a:latin typeface="Tahoma" panose="020B0604030504040204" pitchFamily="34" charset="0"/>
                        </a:rPr>
                        <a:t>G.P.</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35-44 years </a:t>
                      </a:r>
                    </a:p>
                  </a:txBody>
                  <a:tcPr marL="9525" marR="9525" marT="9525" marB="0" anchor="ctr"/>
                </a:tc>
                <a:extLst>
                  <a:ext uri="{0D108BD9-81ED-4DB2-BD59-A6C34878D82A}">
                    <a16:rowId xmlns:a16="http://schemas.microsoft.com/office/drawing/2014/main" xmlns="" val="709054089"/>
                  </a:ext>
                </a:extLst>
              </a:tr>
              <a:tr h="199182">
                <a:tc>
                  <a:txBody>
                    <a:bodyPr/>
                    <a:lstStyle/>
                    <a:p>
                      <a:pPr algn="l" rtl="0" fontAlgn="b"/>
                      <a:r>
                        <a:rPr lang="en-GB" sz="1100" b="0" i="0" u="none" strike="noStrike">
                          <a:solidFill>
                            <a:srgbClr val="004C6A"/>
                          </a:solidFill>
                          <a:effectLst/>
                          <a:latin typeface="Tahoma" panose="020B0604030504040204" pitchFamily="34" charset="0"/>
                        </a:rPr>
                        <a:t>Grace House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35-44 years </a:t>
                      </a:r>
                    </a:p>
                  </a:txBody>
                  <a:tcPr marL="9525" marR="9525" marT="9525" marB="0" anchor="ctr"/>
                </a:tc>
                <a:extLst>
                  <a:ext uri="{0D108BD9-81ED-4DB2-BD59-A6C34878D82A}">
                    <a16:rowId xmlns:a16="http://schemas.microsoft.com/office/drawing/2014/main" xmlns="" val="2151235661"/>
                  </a:ext>
                </a:extLst>
              </a:tr>
              <a:tr h="199182">
                <a:tc>
                  <a:txBody>
                    <a:bodyPr/>
                    <a:lstStyle/>
                    <a:p>
                      <a:pPr algn="l" rtl="0" fontAlgn="b"/>
                      <a:r>
                        <a:rPr lang="en-GB" sz="1100" b="0" i="0" u="none" strike="noStrike">
                          <a:solidFill>
                            <a:srgbClr val="004C6A"/>
                          </a:solidFill>
                          <a:effectLst/>
                          <a:latin typeface="Tahoma" panose="020B0604030504040204" pitchFamily="34" charset="0"/>
                        </a:rPr>
                        <a:t>Lifecycle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35-44 years </a:t>
                      </a:r>
                    </a:p>
                  </a:txBody>
                  <a:tcPr marL="9525" marR="9525" marT="9525" marB="0" anchor="ctr"/>
                </a:tc>
                <a:extLst>
                  <a:ext uri="{0D108BD9-81ED-4DB2-BD59-A6C34878D82A}">
                    <a16:rowId xmlns:a16="http://schemas.microsoft.com/office/drawing/2014/main" xmlns="" val="1976611548"/>
                  </a:ext>
                </a:extLst>
              </a:tr>
              <a:tr h="199182">
                <a:tc>
                  <a:txBody>
                    <a:bodyPr/>
                    <a:lstStyle/>
                    <a:p>
                      <a:pPr algn="l" rtl="0" fontAlgn="b"/>
                      <a:r>
                        <a:rPr lang="en-GB" sz="1100" b="0" i="0" u="none" strike="noStrike" dirty="0">
                          <a:solidFill>
                            <a:srgbClr val="004C6A"/>
                          </a:solidFill>
                          <a:effectLst/>
                          <a:latin typeface="Tahoma" panose="020B0604030504040204" pitchFamily="34" charset="0"/>
                        </a:rPr>
                        <a:t>Through my G.P.</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35-44 years </a:t>
                      </a:r>
                    </a:p>
                  </a:txBody>
                  <a:tcPr marL="9525" marR="9525" marT="9525" marB="0" anchor="ctr"/>
                </a:tc>
                <a:extLst>
                  <a:ext uri="{0D108BD9-81ED-4DB2-BD59-A6C34878D82A}">
                    <a16:rowId xmlns:a16="http://schemas.microsoft.com/office/drawing/2014/main" xmlns="" val="2909807593"/>
                  </a:ext>
                </a:extLst>
              </a:tr>
              <a:tr h="199182">
                <a:tc>
                  <a:txBody>
                    <a:bodyPr/>
                    <a:lstStyle/>
                    <a:p>
                      <a:pPr algn="l" rtl="0" fontAlgn="b"/>
                      <a:r>
                        <a:rPr lang="en-GB" sz="1100" b="0" i="0" u="none" strike="noStrike" dirty="0">
                          <a:solidFill>
                            <a:srgbClr val="004C6A"/>
                          </a:solidFill>
                          <a:effectLst/>
                          <a:latin typeface="Tahoma" panose="020B0604030504040204" pitchFamily="34" charset="0"/>
                        </a:rPr>
                        <a:t>Been to my G.P.</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45-54 years </a:t>
                      </a:r>
                    </a:p>
                  </a:txBody>
                  <a:tcPr marL="9525" marR="9525" marT="9525" marB="0" anchor="ctr"/>
                </a:tc>
                <a:extLst>
                  <a:ext uri="{0D108BD9-81ED-4DB2-BD59-A6C34878D82A}">
                    <a16:rowId xmlns:a16="http://schemas.microsoft.com/office/drawing/2014/main" xmlns="" val="2000003457"/>
                  </a:ext>
                </a:extLst>
              </a:tr>
              <a:tr h="199182">
                <a:tc>
                  <a:txBody>
                    <a:bodyPr/>
                    <a:lstStyle/>
                    <a:p>
                      <a:pPr algn="l" rtl="0" fontAlgn="b"/>
                      <a:r>
                        <a:rPr lang="en-GB" sz="1100" b="0" i="0" u="none" strike="noStrike" dirty="0">
                          <a:solidFill>
                            <a:srgbClr val="004C6A"/>
                          </a:solidFill>
                          <a:effectLst/>
                          <a:latin typeface="Tahoma" panose="020B0604030504040204" pitchFamily="34" charset="0"/>
                        </a:rPr>
                        <a:t>Doctors</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45-54 years </a:t>
                      </a:r>
                    </a:p>
                  </a:txBody>
                  <a:tcPr marL="9525" marR="9525" marT="9525" marB="0" anchor="ctr"/>
                </a:tc>
                <a:extLst>
                  <a:ext uri="{0D108BD9-81ED-4DB2-BD59-A6C34878D82A}">
                    <a16:rowId xmlns:a16="http://schemas.microsoft.com/office/drawing/2014/main" xmlns="" val="188433458"/>
                  </a:ext>
                </a:extLst>
              </a:tr>
              <a:tr h="764603">
                <a:tc>
                  <a:txBody>
                    <a:bodyPr/>
                    <a:lstStyle/>
                    <a:p>
                      <a:pPr algn="l" rtl="0" fontAlgn="b"/>
                      <a:r>
                        <a:rPr lang="en-GB" sz="1100" b="0" i="0" u="none" strike="noStrike" dirty="0">
                          <a:solidFill>
                            <a:srgbClr val="004C6A"/>
                          </a:solidFill>
                          <a:effectLst/>
                          <a:latin typeface="Tahoma" panose="020B0604030504040204" pitchFamily="34" charset="0"/>
                        </a:rPr>
                        <a:t>I rang my consultant at SRH regarding a blood test as my thyroid can cause anxiety if bloods are not controlled properly. Blood result was within range. I rang my G.P. and G.P. started me on hormone replacement treatment. My anxiety and depression are now controlled.</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45-54 years </a:t>
                      </a:r>
                    </a:p>
                  </a:txBody>
                  <a:tcPr marL="9525" marR="9525" marT="9525" marB="0" anchor="ctr"/>
                </a:tc>
                <a:extLst>
                  <a:ext uri="{0D108BD9-81ED-4DB2-BD59-A6C34878D82A}">
                    <a16:rowId xmlns:a16="http://schemas.microsoft.com/office/drawing/2014/main" xmlns="" val="4287921498"/>
                  </a:ext>
                </a:extLst>
              </a:tr>
              <a:tr h="199182">
                <a:tc>
                  <a:txBody>
                    <a:bodyPr/>
                    <a:lstStyle/>
                    <a:p>
                      <a:pPr algn="l" rtl="0" fontAlgn="b"/>
                      <a:r>
                        <a:rPr lang="en-GB" sz="1100" b="0" i="0" u="none" strike="noStrike">
                          <a:solidFill>
                            <a:srgbClr val="004C6A"/>
                          </a:solidFill>
                          <a:effectLst/>
                          <a:latin typeface="Tahoma" panose="020B0604030504040204" pitchFamily="34" charset="0"/>
                        </a:rPr>
                        <a:t>Workplace counselling </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45-54 years </a:t>
                      </a:r>
                    </a:p>
                  </a:txBody>
                  <a:tcPr marL="9525" marR="9525" marT="9525" marB="0" anchor="ctr"/>
                </a:tc>
                <a:extLst>
                  <a:ext uri="{0D108BD9-81ED-4DB2-BD59-A6C34878D82A}">
                    <a16:rowId xmlns:a16="http://schemas.microsoft.com/office/drawing/2014/main" xmlns="" val="83466617"/>
                  </a:ext>
                </a:extLst>
              </a:tr>
              <a:tr h="199182">
                <a:tc>
                  <a:txBody>
                    <a:bodyPr/>
                    <a:lstStyle/>
                    <a:p>
                      <a:pPr algn="l" rtl="0" fontAlgn="b"/>
                      <a:r>
                        <a:rPr lang="en-GB" sz="1100" b="0" i="0" u="none" strike="noStrike">
                          <a:solidFill>
                            <a:srgbClr val="004C6A"/>
                          </a:solidFill>
                          <a:effectLst/>
                          <a:latin typeface="Tahoma" panose="020B0604030504040204" pitchFamily="34" charset="0"/>
                        </a:rPr>
                        <a:t>Doctor</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55-64 years  </a:t>
                      </a:r>
                    </a:p>
                  </a:txBody>
                  <a:tcPr marL="9525" marR="9525" marT="9525" marB="0" anchor="ctr"/>
                </a:tc>
                <a:extLst>
                  <a:ext uri="{0D108BD9-81ED-4DB2-BD59-A6C34878D82A}">
                    <a16:rowId xmlns:a16="http://schemas.microsoft.com/office/drawing/2014/main" xmlns="" val="3778208548"/>
                  </a:ext>
                </a:extLst>
              </a:tr>
              <a:tr h="199182">
                <a:tc>
                  <a:txBody>
                    <a:bodyPr/>
                    <a:lstStyle/>
                    <a:p>
                      <a:pPr algn="l" rtl="0" fontAlgn="b"/>
                      <a:r>
                        <a:rPr lang="en-GB" sz="1100" b="0" i="0" u="none" strike="noStrike" dirty="0">
                          <a:solidFill>
                            <a:srgbClr val="004C6A"/>
                          </a:solidFill>
                          <a:effectLst/>
                          <a:latin typeface="Tahoma" panose="020B0604030504040204" pitchFamily="34" charset="0"/>
                        </a:rPr>
                        <a:t>G.P. and colleagues</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55-64 years  </a:t>
                      </a:r>
                    </a:p>
                  </a:txBody>
                  <a:tcPr marL="9525" marR="9525" marT="9525" marB="0" anchor="ctr"/>
                </a:tc>
                <a:extLst>
                  <a:ext uri="{0D108BD9-81ED-4DB2-BD59-A6C34878D82A}">
                    <a16:rowId xmlns:a16="http://schemas.microsoft.com/office/drawing/2014/main" xmlns="" val="1074806427"/>
                  </a:ext>
                </a:extLst>
              </a:tr>
              <a:tr h="387656">
                <a:tc>
                  <a:txBody>
                    <a:bodyPr/>
                    <a:lstStyle/>
                    <a:p>
                      <a:pPr algn="l" rtl="0" fontAlgn="b"/>
                      <a:r>
                        <a:rPr lang="en-GB" sz="1100" b="0" i="0" u="none" strike="noStrike" dirty="0">
                          <a:solidFill>
                            <a:srgbClr val="004C6A"/>
                          </a:solidFill>
                          <a:effectLst/>
                          <a:latin typeface="Tahoma" panose="020B0604030504040204" pitchFamily="34" charset="0"/>
                        </a:rPr>
                        <a:t>I started binge eating so when I went for my diabetes check I told the nurse how I felt, and she referred me for counselling </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55-64 years  </a:t>
                      </a:r>
                    </a:p>
                  </a:txBody>
                  <a:tcPr marL="9525" marR="9525" marT="9525" marB="0" anchor="ctr"/>
                </a:tc>
                <a:extLst>
                  <a:ext uri="{0D108BD9-81ED-4DB2-BD59-A6C34878D82A}">
                    <a16:rowId xmlns:a16="http://schemas.microsoft.com/office/drawing/2014/main" xmlns="" val="3699134634"/>
                  </a:ext>
                </a:extLst>
              </a:tr>
              <a:tr h="199182">
                <a:tc>
                  <a:txBody>
                    <a:bodyPr/>
                    <a:lstStyle/>
                    <a:p>
                      <a:pPr algn="l" rtl="0" fontAlgn="b"/>
                      <a:r>
                        <a:rPr lang="en-GB" sz="1100" b="0" i="0" u="none" strike="noStrike">
                          <a:solidFill>
                            <a:srgbClr val="004C6A"/>
                          </a:solidFill>
                          <a:effectLst/>
                          <a:latin typeface="Tahoma" panose="020B0604030504040204" pitchFamily="34" charset="0"/>
                        </a:rPr>
                        <a:t>My doctors</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55-64 years  </a:t>
                      </a:r>
                    </a:p>
                  </a:txBody>
                  <a:tcPr marL="9525" marR="9525" marT="9525" marB="0" anchor="ctr"/>
                </a:tc>
                <a:extLst>
                  <a:ext uri="{0D108BD9-81ED-4DB2-BD59-A6C34878D82A}">
                    <a16:rowId xmlns:a16="http://schemas.microsoft.com/office/drawing/2014/main" xmlns="" val="2345554736"/>
                  </a:ext>
                </a:extLst>
              </a:tr>
              <a:tr h="199182">
                <a:tc>
                  <a:txBody>
                    <a:bodyPr/>
                    <a:lstStyle/>
                    <a:p>
                      <a:pPr algn="l" rtl="0" fontAlgn="b"/>
                      <a:r>
                        <a:rPr lang="en-GB" sz="1100" b="0" i="0" u="none" strike="noStrike" dirty="0">
                          <a:solidFill>
                            <a:srgbClr val="004C6A"/>
                          </a:solidFill>
                          <a:effectLst/>
                          <a:latin typeface="Tahoma" panose="020B0604030504040204" pitchFamily="34" charset="0"/>
                        </a:rPr>
                        <a:t>Professional counselling services, G.P. practice, ADHD assessment team. </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55-64 years  </a:t>
                      </a:r>
                    </a:p>
                  </a:txBody>
                  <a:tcPr marL="9525" marR="9525" marT="9525" marB="0" anchor="ctr"/>
                </a:tc>
                <a:extLst>
                  <a:ext uri="{0D108BD9-81ED-4DB2-BD59-A6C34878D82A}">
                    <a16:rowId xmlns:a16="http://schemas.microsoft.com/office/drawing/2014/main" xmlns="" val="3177311688"/>
                  </a:ext>
                </a:extLst>
              </a:tr>
              <a:tr h="199182">
                <a:tc>
                  <a:txBody>
                    <a:bodyPr/>
                    <a:lstStyle/>
                    <a:p>
                      <a:pPr algn="l" rtl="0" fontAlgn="b"/>
                      <a:r>
                        <a:rPr lang="en-GB" sz="1100" b="0" i="0" u="none" strike="noStrike">
                          <a:solidFill>
                            <a:srgbClr val="004C6A"/>
                          </a:solidFill>
                          <a:effectLst/>
                          <a:latin typeface="Tahoma" panose="020B0604030504040204" pitchFamily="34" charset="0"/>
                        </a:rPr>
                        <a:t>CNTW Trust </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65+ years  </a:t>
                      </a:r>
                    </a:p>
                  </a:txBody>
                  <a:tcPr marL="9525" marR="9525" marT="9525" marB="0" anchor="ctr"/>
                </a:tc>
                <a:extLst>
                  <a:ext uri="{0D108BD9-81ED-4DB2-BD59-A6C34878D82A}">
                    <a16:rowId xmlns:a16="http://schemas.microsoft.com/office/drawing/2014/main" xmlns="" val="3954840173"/>
                  </a:ext>
                </a:extLst>
              </a:tr>
              <a:tr h="199182">
                <a:tc>
                  <a:txBody>
                    <a:bodyPr/>
                    <a:lstStyle/>
                    <a:p>
                      <a:pPr algn="l" rtl="0" fontAlgn="b"/>
                      <a:r>
                        <a:rPr lang="en-GB" sz="1100" b="0" i="0" u="none" strike="noStrike">
                          <a:solidFill>
                            <a:srgbClr val="004C6A"/>
                          </a:solidFill>
                          <a:effectLst/>
                          <a:latin typeface="Tahoma" panose="020B0604030504040204" pitchFamily="34" charset="0"/>
                        </a:rPr>
                        <a:t>Talking Therapy</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65+ years  </a:t>
                      </a:r>
                    </a:p>
                  </a:txBody>
                  <a:tcPr marL="9525" marR="9525" marT="9525" marB="0" anchor="ctr"/>
                </a:tc>
                <a:extLst>
                  <a:ext uri="{0D108BD9-81ED-4DB2-BD59-A6C34878D82A}">
                    <a16:rowId xmlns:a16="http://schemas.microsoft.com/office/drawing/2014/main" xmlns="" val="737670362"/>
                  </a:ext>
                </a:extLst>
              </a:tr>
              <a:tr h="199182">
                <a:tc>
                  <a:txBody>
                    <a:bodyPr/>
                    <a:lstStyle/>
                    <a:p>
                      <a:pPr algn="l" rtl="0" fontAlgn="b"/>
                      <a:r>
                        <a:rPr lang="en-GB" sz="1100" b="0" i="0" u="none" strike="noStrike" dirty="0">
                          <a:solidFill>
                            <a:srgbClr val="004C6A"/>
                          </a:solidFill>
                          <a:effectLst/>
                          <a:latin typeface="Tahoma" panose="020B0604030504040204" pitchFamily="34" charset="0"/>
                        </a:rPr>
                        <a:t>WHIST South Shields </a:t>
                      </a:r>
                    </a:p>
                  </a:txBody>
                  <a:tcPr marL="9525" marR="9525" marT="9525" marB="0" anchor="ctr"/>
                </a:tc>
                <a:tc>
                  <a:txBody>
                    <a:bodyPr/>
                    <a:lstStyle/>
                    <a:p>
                      <a:pPr algn="ctr" rtl="0" fontAlgn="b"/>
                      <a:r>
                        <a:rPr lang="en-GB" sz="1100" b="0" i="0" u="none" strike="noStrike">
                          <a:solidFill>
                            <a:srgbClr val="004C6A"/>
                          </a:solidFill>
                          <a:effectLst/>
                          <a:latin typeface="Tahoma" panose="020B0604030504040204" pitchFamily="34" charset="0"/>
                        </a:rPr>
                        <a:t>Female</a:t>
                      </a:r>
                    </a:p>
                  </a:txBody>
                  <a:tcPr marL="9525" marR="9525" marT="9525" marB="0" anchor="ctr"/>
                </a:tc>
                <a:tc>
                  <a:txBody>
                    <a:bodyPr/>
                    <a:lstStyle/>
                    <a:p>
                      <a:pPr algn="ctr" rtl="0" fontAlgn="b"/>
                      <a:r>
                        <a:rPr lang="en-GB" sz="1100" b="0" i="0" u="none" strike="noStrike" dirty="0">
                          <a:solidFill>
                            <a:srgbClr val="004C6A"/>
                          </a:solidFill>
                          <a:effectLst/>
                          <a:latin typeface="Tahoma" panose="020B0604030504040204" pitchFamily="34" charset="0"/>
                        </a:rPr>
                        <a:t>65+ years  </a:t>
                      </a:r>
                    </a:p>
                  </a:txBody>
                  <a:tcPr marL="9525" marR="9525" marT="9525" marB="0" anchor="ctr"/>
                </a:tc>
                <a:extLst>
                  <a:ext uri="{0D108BD9-81ED-4DB2-BD59-A6C34878D82A}">
                    <a16:rowId xmlns:a16="http://schemas.microsoft.com/office/drawing/2014/main" xmlns="" val="4031528348"/>
                  </a:ext>
                </a:extLst>
              </a:tr>
            </a:tbl>
          </a:graphicData>
        </a:graphic>
      </p:graphicFrame>
      <p:sp>
        <p:nvSpPr>
          <p:cNvPr id="12" name="Content Placeholder 1">
            <a:extLst>
              <a:ext uri="{FF2B5EF4-FFF2-40B4-BE49-F238E27FC236}">
                <a16:creationId xmlns:a16="http://schemas.microsoft.com/office/drawing/2014/main" xmlns="" id="{7576FADB-0515-D448-BBBA-29F5FD18C405}"/>
              </a:ext>
            </a:extLst>
          </p:cNvPr>
          <p:cNvSpPr txBox="1">
            <a:spLocks/>
          </p:cNvSpPr>
          <p:nvPr/>
        </p:nvSpPr>
        <p:spPr>
          <a:xfrm>
            <a:off x="392885" y="9025760"/>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Q9: </a:t>
            </a:r>
            <a:r>
              <a:rPr lang="en-US" sz="1000" dirty="0">
                <a:solidFill>
                  <a:schemeClr val="tx1"/>
                </a:solidFill>
                <a:latin typeface="Trebuchet MS" panose="020B0703020202090204" pitchFamily="34" charset="0"/>
              </a:rPr>
              <a:t>You said you’ve sought professional help for your mental health and wellbeing in the last 6 months. Please can you tell us where you sought help?</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Those who have sought professional help in the last 6 months at Q8 (26)</a:t>
            </a:r>
          </a:p>
        </p:txBody>
      </p:sp>
    </p:spTree>
    <p:extLst>
      <p:ext uri="{BB962C8B-B14F-4D97-AF65-F5344CB8AC3E}">
        <p14:creationId xmlns:p14="http://schemas.microsoft.com/office/powerpoint/2010/main" xmlns="" val="174696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600" b="1" dirty="0">
                <a:latin typeface="Trebuchet MS" panose="020B0703020202090204" pitchFamily="34" charset="0"/>
              </a:rPr>
              <a:t>Mental health services   </a:t>
            </a:r>
            <a:endParaRPr lang="en-GB" sz="1400" b="1" dirty="0">
              <a:solidFill>
                <a:schemeClr val="tx1"/>
              </a:solidFill>
              <a:latin typeface="Trebuchet MS" panose="020B0703020202090204" pitchFamily="34" charset="0"/>
            </a:endParaRPr>
          </a:p>
          <a:p>
            <a:pPr>
              <a:lnSpc>
                <a:spcPct val="100000"/>
              </a:lnSpc>
            </a:pPr>
            <a:r>
              <a:rPr lang="en-US" sz="1200" b="1" dirty="0">
                <a:solidFill>
                  <a:srgbClr val="D83C8E"/>
                </a:solidFill>
                <a:latin typeface="Trebuchet MS" panose="020B0703020202090204" pitchFamily="34" charset="0"/>
              </a:rPr>
              <a:t>Discussing mental health</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Of those who either struggle with their mental health or have been diagnosed with a mental health problem, 71% said they have used professional services such as a G.P. or counsellor to talk about their mental health and wellbeing in the past.  </a:t>
            </a: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r>
              <a:rPr lang="en-US" sz="1200" dirty="0">
                <a:solidFill>
                  <a:schemeClr val="tx1"/>
                </a:solidFill>
                <a:latin typeface="Trebuchet MS" panose="020B0703020202090204" pitchFamily="34" charset="0"/>
              </a:rPr>
              <a:t>Unsurprisingly, amongst those with a diagnosis </a:t>
            </a:r>
            <a:r>
              <a:rPr lang="en-US" sz="1000" dirty="0">
                <a:solidFill>
                  <a:schemeClr val="tx1"/>
                </a:solidFill>
                <a:latin typeface="Trebuchet MS" panose="020B0703020202090204" pitchFamily="34" charset="0"/>
              </a:rPr>
              <a:t>(51 respondents)</a:t>
            </a:r>
            <a:r>
              <a:rPr lang="en-US" sz="1200" dirty="0">
                <a:solidFill>
                  <a:schemeClr val="tx1"/>
                </a:solidFill>
                <a:latin typeface="Trebuchet MS" panose="020B0703020202090204" pitchFamily="34" charset="0"/>
              </a:rPr>
              <a:t>, the number who had talked to a professional service about their mental health increased from the combined total of 71% to 84%, whilst just 58% of those who sometimes struggles with their mental health </a:t>
            </a:r>
            <a:r>
              <a:rPr lang="en-US" sz="1000" dirty="0">
                <a:solidFill>
                  <a:schemeClr val="tx1"/>
                </a:solidFill>
                <a:latin typeface="Trebuchet MS" panose="020B0703020202090204" pitchFamily="34" charset="0"/>
              </a:rPr>
              <a:t>(55 respondents) </a:t>
            </a:r>
            <a:r>
              <a:rPr lang="en-US" sz="1200" dirty="0">
                <a:solidFill>
                  <a:schemeClr val="tx1"/>
                </a:solidFill>
                <a:latin typeface="Trebuchet MS" panose="020B0703020202090204" pitchFamily="34" charset="0"/>
              </a:rPr>
              <a:t>said they had talked to a professional service about what they were experiencing.  </a:t>
            </a:r>
          </a:p>
          <a:p>
            <a:pPr>
              <a:lnSpc>
                <a:spcPct val="100000"/>
              </a:lnSpc>
            </a:pPr>
            <a:r>
              <a:rPr lang="en-US" sz="1200" b="1" dirty="0">
                <a:solidFill>
                  <a:srgbClr val="D83C8E"/>
                </a:solidFill>
                <a:latin typeface="Trebuchet MS" panose="020B0703020202090204" pitchFamily="34" charset="0"/>
              </a:rPr>
              <a:t>Barriers to seeking help </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When those who had not talked to a professional service about their mental health and wellbeing were asked why, 45% explained that they didn’t think they were in need of that level of support. 29% indicated that waiting list timings were off-putting, and a further 29% shared that they were uncomfortable at the thought of discussing the topic.</a:t>
            </a:r>
          </a:p>
        </p:txBody>
      </p:sp>
      <p:pic>
        <p:nvPicPr>
          <p:cNvPr id="32" name="Picture 31">
            <a:extLst>
              <a:ext uri="{FF2B5EF4-FFF2-40B4-BE49-F238E27FC236}">
                <a16:creationId xmlns:a16="http://schemas.microsoft.com/office/drawing/2014/main" xmlns="" id="{1EB860A6-5CD6-7B4C-BCCE-073624A7EEC8}"/>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3072756" y="2380698"/>
            <a:ext cx="584775" cy="584775"/>
          </a:xfrm>
          <a:prstGeom prst="rect">
            <a:avLst/>
          </a:prstGeom>
        </p:spPr>
      </p:pic>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4" cstate="print"/>
          <a:stretch>
            <a:fillRect/>
          </a:stretch>
        </p:blipFill>
        <p:spPr>
          <a:xfrm>
            <a:off x="4685665" y="210820"/>
            <a:ext cx="1997710" cy="498252"/>
          </a:xfrm>
          <a:prstGeom prst="rect">
            <a:avLst/>
          </a:prstGeom>
        </p:spPr>
      </p:pic>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14</a:t>
            </a:r>
          </a:p>
        </p:txBody>
      </p:sp>
      <p:sp>
        <p:nvSpPr>
          <p:cNvPr id="10" name="Content Placeholder 1">
            <a:extLst>
              <a:ext uri="{FF2B5EF4-FFF2-40B4-BE49-F238E27FC236}">
                <a16:creationId xmlns:a16="http://schemas.microsoft.com/office/drawing/2014/main" xmlns="" id="{5FDAAC90-3551-0C41-8E9D-D720027569A5}"/>
              </a:ext>
            </a:extLst>
          </p:cNvPr>
          <p:cNvSpPr txBox="1">
            <a:spLocks/>
          </p:cNvSpPr>
          <p:nvPr/>
        </p:nvSpPr>
        <p:spPr>
          <a:xfrm>
            <a:off x="392885" y="3371276"/>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Q11. </a:t>
            </a:r>
            <a:r>
              <a:rPr lang="en-US" sz="1000" dirty="0">
                <a:solidFill>
                  <a:schemeClr val="tx1"/>
                </a:solidFill>
                <a:latin typeface="Trebuchet MS" panose="020B0703020202090204" pitchFamily="34" charset="0"/>
              </a:rPr>
              <a:t>Have you ever used any professional services to talk about your mental health and wellbeing? By professional, we’re referring to services such as your G.P., or counsellor.</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Those who have been diagnosed or struggle with their mental health at Q3 (106)</a:t>
            </a:r>
          </a:p>
        </p:txBody>
      </p:sp>
      <p:grpSp>
        <p:nvGrpSpPr>
          <p:cNvPr id="25" name="Group 24">
            <a:extLst>
              <a:ext uri="{FF2B5EF4-FFF2-40B4-BE49-F238E27FC236}">
                <a16:creationId xmlns:a16="http://schemas.microsoft.com/office/drawing/2014/main" xmlns="" id="{4BD3F452-0DF5-EB4A-9ADC-89E81BEFC7DF}"/>
              </a:ext>
            </a:extLst>
          </p:cNvPr>
          <p:cNvGrpSpPr/>
          <p:nvPr/>
        </p:nvGrpSpPr>
        <p:grpSpPr>
          <a:xfrm>
            <a:off x="2104339" y="2491683"/>
            <a:ext cx="2581326" cy="584775"/>
            <a:chOff x="1003438" y="1931183"/>
            <a:chExt cx="2581326" cy="584775"/>
          </a:xfrm>
        </p:grpSpPr>
        <p:sp>
          <p:nvSpPr>
            <p:cNvPr id="27" name="TextBox 26">
              <a:extLst>
                <a:ext uri="{FF2B5EF4-FFF2-40B4-BE49-F238E27FC236}">
                  <a16:creationId xmlns:a16="http://schemas.microsoft.com/office/drawing/2014/main" xmlns="" id="{61A98AE7-B75D-1A4E-A2D3-3B1103E23FA0}"/>
                </a:ext>
              </a:extLst>
            </p:cNvPr>
            <p:cNvSpPr txBox="1"/>
            <p:nvPr/>
          </p:nvSpPr>
          <p:spPr>
            <a:xfrm>
              <a:off x="2812435" y="1931183"/>
              <a:ext cx="772329" cy="584775"/>
            </a:xfrm>
            <a:prstGeom prst="rect">
              <a:avLst/>
            </a:prstGeom>
            <a:noFill/>
          </p:spPr>
          <p:txBody>
            <a:bodyPr wrap="square" rtlCol="0">
              <a:spAutoFit/>
            </a:bodyPr>
            <a:lstStyle/>
            <a:p>
              <a:pPr algn="ctr"/>
              <a:r>
                <a:rPr lang="en-US" dirty="0">
                  <a:latin typeface="Trebuchet MS" panose="020B0703020202090204" pitchFamily="34" charset="0"/>
                  <a:cs typeface="Open Sans"/>
                </a:rPr>
                <a:t>29%</a:t>
              </a:r>
            </a:p>
            <a:p>
              <a:pPr algn="ctr"/>
              <a:r>
                <a:rPr lang="en-US" sz="1400" dirty="0">
                  <a:latin typeface="Trebuchet MS" panose="020B0703020202090204" pitchFamily="34" charset="0"/>
                  <a:cs typeface="Open Sans"/>
                </a:rPr>
                <a:t>No</a:t>
              </a:r>
            </a:p>
          </p:txBody>
        </p:sp>
        <p:sp>
          <p:nvSpPr>
            <p:cNvPr id="28" name="TextBox 27">
              <a:extLst>
                <a:ext uri="{FF2B5EF4-FFF2-40B4-BE49-F238E27FC236}">
                  <a16:creationId xmlns:a16="http://schemas.microsoft.com/office/drawing/2014/main" xmlns="" id="{3128A55F-8BD1-EF40-A7F2-98387803CBE2}"/>
                </a:ext>
              </a:extLst>
            </p:cNvPr>
            <p:cNvSpPr txBox="1"/>
            <p:nvPr/>
          </p:nvSpPr>
          <p:spPr>
            <a:xfrm>
              <a:off x="1003438" y="1931183"/>
              <a:ext cx="772329" cy="584775"/>
            </a:xfrm>
            <a:prstGeom prst="rect">
              <a:avLst/>
            </a:prstGeom>
            <a:noFill/>
          </p:spPr>
          <p:txBody>
            <a:bodyPr wrap="square" rtlCol="0">
              <a:spAutoFit/>
            </a:bodyPr>
            <a:lstStyle/>
            <a:p>
              <a:pPr algn="ctr"/>
              <a:r>
                <a:rPr lang="en-US" dirty="0">
                  <a:latin typeface="Trebuchet MS" panose="020B0703020202090204" pitchFamily="34" charset="0"/>
                  <a:cs typeface="Open Sans"/>
                </a:rPr>
                <a:t>71%</a:t>
              </a:r>
            </a:p>
            <a:p>
              <a:pPr algn="ctr"/>
              <a:r>
                <a:rPr lang="en-US" sz="1400" dirty="0">
                  <a:latin typeface="Trebuchet MS" panose="020B0703020202090204" pitchFamily="34" charset="0"/>
                  <a:cs typeface="Open Sans"/>
                </a:rPr>
                <a:t>Yes</a:t>
              </a:r>
            </a:p>
          </p:txBody>
        </p:sp>
      </p:grpSp>
      <p:sp>
        <p:nvSpPr>
          <p:cNvPr id="44" name="Content Placeholder 1">
            <a:extLst>
              <a:ext uri="{FF2B5EF4-FFF2-40B4-BE49-F238E27FC236}">
                <a16:creationId xmlns:a16="http://schemas.microsoft.com/office/drawing/2014/main" xmlns="" id="{650E379A-7FB1-C84A-871B-EB8952965BB6}"/>
              </a:ext>
            </a:extLst>
          </p:cNvPr>
          <p:cNvSpPr txBox="1">
            <a:spLocks/>
          </p:cNvSpPr>
          <p:nvPr/>
        </p:nvSpPr>
        <p:spPr>
          <a:xfrm>
            <a:off x="392885" y="8988182"/>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rgbClr val="004C6A"/>
                </a:solidFill>
                <a:latin typeface="Trebuchet MS" panose="020B0703020202090204" pitchFamily="34" charset="0"/>
              </a:rPr>
              <a:t>Q12. </a:t>
            </a:r>
            <a:r>
              <a:rPr lang="en-US" sz="1000" dirty="0">
                <a:solidFill>
                  <a:srgbClr val="004C6A"/>
                </a:solidFill>
                <a:latin typeface="Trebuchet MS" panose="020B0703020202090204" pitchFamily="34" charset="0"/>
              </a:rPr>
              <a:t>Which, if any, of the statements below describe why you haven’t used any professional services to talk about your mental health and wellbeing?</a:t>
            </a:r>
          </a:p>
          <a:p>
            <a:pPr algn="ctr" fontAlgn="ctr">
              <a:lnSpc>
                <a:spcPct val="100000"/>
              </a:lnSpc>
              <a:spcAft>
                <a:spcPts val="300"/>
              </a:spcAft>
            </a:pPr>
            <a:r>
              <a:rPr lang="en-US" sz="1000" b="1" dirty="0">
                <a:solidFill>
                  <a:srgbClr val="004C6A"/>
                </a:solidFill>
                <a:latin typeface="Trebuchet MS" panose="020B0703020202090204" pitchFamily="34" charset="0"/>
              </a:rPr>
              <a:t>Base size: </a:t>
            </a:r>
            <a:r>
              <a:rPr lang="en-US" sz="1000" dirty="0">
                <a:solidFill>
                  <a:srgbClr val="004C6A"/>
                </a:solidFill>
                <a:latin typeface="Trebuchet MS" panose="020B0703020202090204" pitchFamily="34" charset="0"/>
              </a:rPr>
              <a:t>Those who have never talked about their mental health and wellbeing with a professional service at Q11 (31)</a:t>
            </a:r>
          </a:p>
        </p:txBody>
      </p:sp>
      <p:graphicFrame>
        <p:nvGraphicFramePr>
          <p:cNvPr id="45" name="Table 44">
            <a:extLst>
              <a:ext uri="{FF2B5EF4-FFF2-40B4-BE49-F238E27FC236}">
                <a16:creationId xmlns:a16="http://schemas.microsoft.com/office/drawing/2014/main" xmlns="" id="{DB22A8A5-A418-FD43-8B2A-C92DE3689B1A}"/>
              </a:ext>
            </a:extLst>
          </p:cNvPr>
          <p:cNvGraphicFramePr>
            <a:graphicFrameLocks noGrp="1"/>
          </p:cNvGraphicFramePr>
          <p:nvPr>
            <p:extLst>
              <p:ext uri="{D42A27DB-BD31-4B8C-83A1-F6EECF244321}">
                <p14:modId xmlns:p14="http://schemas.microsoft.com/office/powerpoint/2010/main" xmlns="" val="1218985258"/>
              </p:ext>
            </p:extLst>
          </p:nvPr>
        </p:nvGraphicFramePr>
        <p:xfrm>
          <a:off x="0" y="6306943"/>
          <a:ext cx="6465115" cy="2547867"/>
        </p:xfrm>
        <a:graphic>
          <a:graphicData uri="http://schemas.openxmlformats.org/drawingml/2006/table">
            <a:tbl>
              <a:tblPr firstRow="1" bandRow="1">
                <a:tableStyleId>{5C22544A-7EE6-4342-B048-85BDC9FD1C3A}</a:tableStyleId>
              </a:tblPr>
              <a:tblGrid>
                <a:gridCol w="827527">
                  <a:extLst>
                    <a:ext uri="{9D8B030D-6E8A-4147-A177-3AD203B41FA5}">
                      <a16:colId xmlns:a16="http://schemas.microsoft.com/office/drawing/2014/main" xmlns="" val="2007727079"/>
                    </a:ext>
                  </a:extLst>
                </a:gridCol>
                <a:gridCol w="163828">
                  <a:extLst>
                    <a:ext uri="{9D8B030D-6E8A-4147-A177-3AD203B41FA5}">
                      <a16:colId xmlns:a16="http://schemas.microsoft.com/office/drawing/2014/main" xmlns="" val="3965027755"/>
                    </a:ext>
                  </a:extLst>
                </a:gridCol>
                <a:gridCol w="5473760">
                  <a:extLst>
                    <a:ext uri="{9D8B030D-6E8A-4147-A177-3AD203B41FA5}">
                      <a16:colId xmlns:a16="http://schemas.microsoft.com/office/drawing/2014/main" xmlns="" val="3619912790"/>
                    </a:ext>
                  </a:extLst>
                </a:gridCol>
              </a:tblGrid>
              <a:tr h="286635">
                <a:tc>
                  <a:txBody>
                    <a:bodyPr/>
                    <a:lstStyle/>
                    <a:p>
                      <a:pPr algn="r" fontAlgn="b"/>
                      <a:r>
                        <a:rPr lang="en-GB" sz="1400" b="0" i="0" u="none" strike="noStrike">
                          <a:solidFill>
                            <a:srgbClr val="D83C8E"/>
                          </a:solidFill>
                          <a:effectLst/>
                          <a:latin typeface="Trebuchet MS" panose="020B0703020202090204" pitchFamily="34" charset="0"/>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a:solidFill>
                          <a:srgbClr val="004C6A"/>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I don’t think I’m in need of that level of support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92025584"/>
                  </a:ext>
                </a:extLst>
              </a:tr>
              <a:tr h="286635">
                <a:tc>
                  <a:txBody>
                    <a:bodyPr/>
                    <a:lstStyle/>
                    <a:p>
                      <a:pPr algn="r" fontAlgn="b"/>
                      <a:r>
                        <a:rPr lang="en-GB" sz="1400" b="0" i="0" u="none" strike="noStrike">
                          <a:solidFill>
                            <a:srgbClr val="D83C8E"/>
                          </a:solidFill>
                          <a:effectLst/>
                          <a:latin typeface="Trebuchet MS" panose="020B070302020209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200" b="0" i="0" u="none" strike="noStrike" dirty="0">
                        <a:solidFill>
                          <a:srgbClr val="004C6A"/>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I’m uncomfortable at the thought of sharing this with anyone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7978221"/>
                  </a:ext>
                </a:extLst>
              </a:tr>
              <a:tr h="443427">
                <a:tc>
                  <a:txBody>
                    <a:bodyPr/>
                    <a:lstStyle/>
                    <a:p>
                      <a:pPr algn="r" fontAlgn="b"/>
                      <a:r>
                        <a:rPr lang="en-GB" sz="1400" b="0" i="0" u="none" strike="noStrike">
                          <a:solidFill>
                            <a:srgbClr val="D83C8E"/>
                          </a:solidFill>
                          <a:effectLst/>
                          <a:latin typeface="Trebuchet MS" panose="020B070302020209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a:solidFill>
                          <a:srgbClr val="004C6A"/>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I’ve heard the waiting lists for free services are really long so there doesn’t seem much point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69739253"/>
                  </a:ext>
                </a:extLst>
              </a:tr>
              <a:tr h="286635">
                <a:tc>
                  <a:txBody>
                    <a:bodyPr/>
                    <a:lstStyle/>
                    <a:p>
                      <a:pPr algn="r" fontAlgn="b"/>
                      <a:r>
                        <a:rPr lang="en-GB" sz="1400" b="0" i="0" u="none" strike="noStrike">
                          <a:solidFill>
                            <a:srgbClr val="D83C8E"/>
                          </a:solidFill>
                          <a:effectLst/>
                          <a:latin typeface="Trebuchet MS" panose="020B070302020209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effectLst/>
                          <a:latin typeface="Trebuchet MS" panose="020B0703020202090204" pitchFamily="34" charset="0"/>
                        </a:rPr>
                        <a:t>I haven’t heard good things about the help you can get from professionals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2771496"/>
                  </a:ext>
                </a:extLst>
              </a:tr>
              <a:tr h="286635">
                <a:tc>
                  <a:txBody>
                    <a:bodyPr/>
                    <a:lstStyle/>
                    <a:p>
                      <a:pPr algn="r" fontAlgn="b"/>
                      <a:r>
                        <a:rPr lang="en-GB" sz="1400" b="0" i="0" u="none" strike="noStrike">
                          <a:solidFill>
                            <a:srgbClr val="D83C8E"/>
                          </a:solidFill>
                          <a:effectLst/>
                          <a:latin typeface="Trebuchet MS" panose="020B070302020209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effectLst/>
                          <a:latin typeface="Trebuchet MS" panose="020B0703020202090204" pitchFamily="34" charset="0"/>
                        </a:rPr>
                        <a:t>I’m worried about having something related to mental health on my medical records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36647999"/>
                  </a:ext>
                </a:extLst>
              </a:tr>
              <a:tr h="286635">
                <a:tc>
                  <a:txBody>
                    <a:bodyPr/>
                    <a:lstStyle/>
                    <a:p>
                      <a:pPr algn="r" fontAlgn="b"/>
                      <a:r>
                        <a:rPr lang="en-GB" sz="1400" b="0" i="0" u="none" strike="noStrike">
                          <a:solidFill>
                            <a:srgbClr val="D83C8E"/>
                          </a:solidFill>
                          <a:effectLst/>
                          <a:latin typeface="Trebuchet MS" panose="020B070302020209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effectLst/>
                          <a:latin typeface="Trebuchet MS" panose="020B0703020202090204" pitchFamily="34" charset="0"/>
                        </a:rPr>
                        <a:t>I don’t know where to go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68503894"/>
                  </a:ext>
                </a:extLst>
              </a:tr>
              <a:tr h="286635">
                <a:tc>
                  <a:txBody>
                    <a:bodyPr/>
                    <a:lstStyle/>
                    <a:p>
                      <a:pPr algn="r" fontAlgn="b"/>
                      <a:r>
                        <a:rPr lang="en-GB" sz="1400" b="0" i="0" u="none" strike="noStrike">
                          <a:solidFill>
                            <a:srgbClr val="D83C8E"/>
                          </a:solidFill>
                          <a:effectLst/>
                          <a:latin typeface="Trebuchet MS" panose="020B070302020209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effectLst/>
                          <a:latin typeface="Trebuchet MS" panose="020B0703020202090204" pitchFamily="34" charset="0"/>
                        </a:rPr>
                        <a:t>I can’t afford to pay for counselling etc.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71517084"/>
                  </a:ext>
                </a:extLst>
              </a:tr>
              <a:tr h="384630">
                <a:tc>
                  <a:txBody>
                    <a:bodyPr/>
                    <a:lstStyle/>
                    <a:p>
                      <a:pPr algn="r" fontAlgn="b"/>
                      <a:r>
                        <a:rPr lang="en-GB" sz="1400" b="0" i="0" u="none" strike="noStrike">
                          <a:solidFill>
                            <a:srgbClr val="D83C8E"/>
                          </a:solidFill>
                          <a:effectLst/>
                          <a:latin typeface="Trebuchet MS" panose="020B070302020209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effectLst/>
                          <a:latin typeface="Trebuchet MS" panose="020B0703020202090204" pitchFamily="34" charset="0"/>
                        </a:rPr>
                        <a:t>Other </a:t>
                      </a:r>
                      <a:r>
                        <a:rPr lang="en-GB" sz="800" b="0" i="0" u="none" strike="noStrike" dirty="0">
                          <a:effectLst/>
                          <a:latin typeface="Trebuchet MS" panose="020B0703020202090204" pitchFamily="34" charset="0"/>
                        </a:rPr>
                        <a:t>(responses include: worried about existing strain on services, tried to access help but still waiting and concerns around sharing in a group setting)</a:t>
                      </a:r>
                      <a:endParaRPr lang="en-GB" sz="1100" b="0" i="0" u="none" strike="noStrike" dirty="0">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54343148"/>
                  </a:ext>
                </a:extLst>
              </a:tr>
            </a:tbl>
          </a:graphicData>
        </a:graphic>
      </p:graphicFrame>
    </p:spTree>
    <p:extLst>
      <p:ext uri="{BB962C8B-B14F-4D97-AF65-F5344CB8AC3E}">
        <p14:creationId xmlns:p14="http://schemas.microsoft.com/office/powerpoint/2010/main" xmlns="" val="2231072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200" b="1" dirty="0">
                <a:solidFill>
                  <a:srgbClr val="D83C8E"/>
                </a:solidFill>
                <a:latin typeface="Trebuchet MS" panose="020B0703020202090204" pitchFamily="34" charset="0"/>
              </a:rPr>
              <a:t>Support from professional services </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Those who had previously talked to professional services about their mental health and wellbeing were asked if specific publicly-funded services had supported them in the last 2 years. 41% said they had reached out to their G.P., with a further 33% having been supported by Lifecycle Service. 13% had accessed services that were not listed and when asked to share which services had provided them with support, services such as Women’s Health in South Tyneside (WHIST) and counselling sessions that were provided for via private health insurance and/or workplace insurance were disclosed.</a:t>
            </a:r>
          </a:p>
          <a:p>
            <a:pPr>
              <a:lnSpc>
                <a:spcPct val="100000"/>
              </a:lnSpc>
            </a:pPr>
            <a:endParaRPr lang="en-US" sz="1200" dirty="0">
              <a:solidFill>
                <a:schemeClr val="tx1"/>
              </a:solidFill>
              <a:latin typeface="Trebuchet MS" panose="020B0703020202090204" pitchFamily="34" charset="0"/>
            </a:endParaRPr>
          </a:p>
          <a:p>
            <a:pPr>
              <a:lnSpc>
                <a:spcPct val="100000"/>
              </a:lnSpc>
            </a:pPr>
            <a:endParaRPr lang="en-US" sz="1200"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r>
              <a:rPr lang="en-US" sz="1200" dirty="0">
                <a:solidFill>
                  <a:schemeClr val="tx1"/>
                </a:solidFill>
                <a:latin typeface="Trebuchet MS" panose="020B0703020202090204" pitchFamily="34" charset="0"/>
              </a:rPr>
              <a:t>Due to low base sizes for most services listed above, the final section of the report will focus on understanding how, if at all, the services provided by G.P.’s and Lifecycle Service were impacted during the COVID-19 pandemic.</a:t>
            </a:r>
          </a:p>
        </p:txBody>
      </p:sp>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3" cstate="print"/>
          <a:stretch>
            <a:fillRect/>
          </a:stretch>
        </p:blipFill>
        <p:spPr>
          <a:xfrm>
            <a:off x="4685665" y="210820"/>
            <a:ext cx="1997710" cy="498252"/>
          </a:xfrm>
          <a:prstGeom prst="rect">
            <a:avLst/>
          </a:prstGeom>
        </p:spPr>
      </p:pic>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15</a:t>
            </a:r>
          </a:p>
        </p:txBody>
      </p:sp>
      <p:sp>
        <p:nvSpPr>
          <p:cNvPr id="10" name="Content Placeholder 1">
            <a:extLst>
              <a:ext uri="{FF2B5EF4-FFF2-40B4-BE49-F238E27FC236}">
                <a16:creationId xmlns:a16="http://schemas.microsoft.com/office/drawing/2014/main" xmlns="" id="{5FDAAC90-3551-0C41-8E9D-D720027569A5}"/>
              </a:ext>
            </a:extLst>
          </p:cNvPr>
          <p:cNvSpPr txBox="1">
            <a:spLocks/>
          </p:cNvSpPr>
          <p:nvPr/>
        </p:nvSpPr>
        <p:spPr>
          <a:xfrm>
            <a:off x="392885" y="8043474"/>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Q13. </a:t>
            </a:r>
            <a:r>
              <a:rPr lang="en-US" sz="1000" dirty="0">
                <a:solidFill>
                  <a:schemeClr val="tx1"/>
                </a:solidFill>
                <a:latin typeface="Trebuchet MS" panose="020B0703020202090204" pitchFamily="34" charset="0"/>
              </a:rPr>
              <a:t>In the last 2 years, which, if any, of the following services have supported you with your mental health and wellbeing?</a:t>
            </a:r>
          </a:p>
          <a:p>
            <a:pPr algn="ctr" fontAlgn="ctr">
              <a:lnSpc>
                <a:spcPct val="100000"/>
              </a:lnSpc>
              <a:spcAft>
                <a:spcPts val="300"/>
              </a:spcAft>
            </a:pPr>
            <a:r>
              <a:rPr lang="en-US" sz="1000" b="1" dirty="0">
                <a:solidFill>
                  <a:srgbClr val="004C6A"/>
                </a:solidFill>
                <a:latin typeface="Trebuchet MS" panose="020B0703020202090204" pitchFamily="34" charset="0"/>
              </a:rPr>
              <a:t>Base size: </a:t>
            </a:r>
            <a:r>
              <a:rPr lang="en-US" sz="1000" dirty="0">
                <a:solidFill>
                  <a:srgbClr val="004C6A"/>
                </a:solidFill>
                <a:latin typeface="Trebuchet MS" panose="020B0703020202090204" pitchFamily="34" charset="0"/>
              </a:rPr>
              <a:t>Those who have talked about their mental health and wellbeing with a professional service at Q11 (75)</a:t>
            </a:r>
          </a:p>
        </p:txBody>
      </p:sp>
      <p:graphicFrame>
        <p:nvGraphicFramePr>
          <p:cNvPr id="45" name="Table 44">
            <a:extLst>
              <a:ext uri="{FF2B5EF4-FFF2-40B4-BE49-F238E27FC236}">
                <a16:creationId xmlns:a16="http://schemas.microsoft.com/office/drawing/2014/main" xmlns="" id="{DB22A8A5-A418-FD43-8B2A-C92DE3689B1A}"/>
              </a:ext>
            </a:extLst>
          </p:cNvPr>
          <p:cNvGraphicFramePr>
            <a:graphicFrameLocks noGrp="1"/>
          </p:cNvGraphicFramePr>
          <p:nvPr>
            <p:extLst>
              <p:ext uri="{D42A27DB-BD31-4B8C-83A1-F6EECF244321}">
                <p14:modId xmlns:p14="http://schemas.microsoft.com/office/powerpoint/2010/main" xmlns="" val="3359679219"/>
              </p:ext>
            </p:extLst>
          </p:nvPr>
        </p:nvGraphicFramePr>
        <p:xfrm>
          <a:off x="789139" y="2542792"/>
          <a:ext cx="5185778" cy="5280112"/>
        </p:xfrm>
        <a:graphic>
          <a:graphicData uri="http://schemas.openxmlformats.org/drawingml/2006/table">
            <a:tbl>
              <a:tblPr firstRow="1" bandRow="1">
                <a:tableStyleId>{5C22544A-7EE6-4342-B048-85BDC9FD1C3A}</a:tableStyleId>
              </a:tblPr>
              <a:tblGrid>
                <a:gridCol w="570781">
                  <a:extLst>
                    <a:ext uri="{9D8B030D-6E8A-4147-A177-3AD203B41FA5}">
                      <a16:colId xmlns:a16="http://schemas.microsoft.com/office/drawing/2014/main" xmlns="" val="2007727079"/>
                    </a:ext>
                  </a:extLst>
                </a:gridCol>
                <a:gridCol w="112999">
                  <a:extLst>
                    <a:ext uri="{9D8B030D-6E8A-4147-A177-3AD203B41FA5}">
                      <a16:colId xmlns:a16="http://schemas.microsoft.com/office/drawing/2014/main" xmlns="" val="3965027755"/>
                    </a:ext>
                  </a:extLst>
                </a:gridCol>
                <a:gridCol w="4501998">
                  <a:extLst>
                    <a:ext uri="{9D8B030D-6E8A-4147-A177-3AD203B41FA5}">
                      <a16:colId xmlns:a16="http://schemas.microsoft.com/office/drawing/2014/main" xmlns="" val="3619912790"/>
                    </a:ext>
                  </a:extLst>
                </a:gridCol>
              </a:tblGrid>
              <a:tr h="303052">
                <a:tc>
                  <a:txBody>
                    <a:bodyPr/>
                    <a:lstStyle/>
                    <a:p>
                      <a:pPr algn="r" fontAlgn="b"/>
                      <a:r>
                        <a:rPr lang="en-GB" sz="1600" b="0" i="0" u="none" strike="noStrike" dirty="0">
                          <a:solidFill>
                            <a:srgbClr val="D83C8E"/>
                          </a:solidFill>
                          <a:effectLst/>
                          <a:latin typeface="Trebuchet MS" panose="020B070302020209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rgbClr val="004C6A"/>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G.P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92025584"/>
                  </a:ext>
                </a:extLst>
              </a:tr>
              <a:tr h="303052">
                <a:tc>
                  <a:txBody>
                    <a:bodyPr/>
                    <a:lstStyle/>
                    <a:p>
                      <a:pPr algn="r" fontAlgn="b"/>
                      <a:r>
                        <a:rPr lang="en-GB" sz="1600" b="0" i="0" u="none" strike="noStrike">
                          <a:solidFill>
                            <a:srgbClr val="D83C8E"/>
                          </a:solidFill>
                          <a:effectLst/>
                          <a:latin typeface="Trebuchet MS" panose="020B0703020202090204" pitchFamily="34" charset="0"/>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400" b="0" i="0" u="none" strike="noStrike" dirty="0">
                        <a:solidFill>
                          <a:srgbClr val="004C6A"/>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Lifecycle Service (NHS Talking Therapies)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7978221"/>
                  </a:ext>
                </a:extLst>
              </a:tr>
              <a:tr h="303052">
                <a:tc>
                  <a:txBody>
                    <a:bodyPr/>
                    <a:lstStyle/>
                    <a:p>
                      <a:pPr algn="r" fontAlgn="b"/>
                      <a:r>
                        <a:rPr lang="en-GB" sz="1600" b="0" i="0" u="none" strike="noStrike">
                          <a:solidFill>
                            <a:srgbClr val="D83C8E"/>
                          </a:solidFill>
                          <a:effectLst/>
                          <a:latin typeface="Trebuchet MS" panose="020B070302020209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rgbClr val="004C6A"/>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Initial Response Team (formerly Crisis Team)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69739253"/>
                  </a:ext>
                </a:extLst>
              </a:tr>
              <a:tr h="303052">
                <a:tc>
                  <a:txBody>
                    <a:bodyPr/>
                    <a:lstStyle/>
                    <a:p>
                      <a:pPr algn="r" fontAlgn="b"/>
                      <a:r>
                        <a:rPr lang="en-GB" sz="1600" b="0" i="0" u="none" strike="noStrike">
                          <a:solidFill>
                            <a:srgbClr val="D83C8E"/>
                          </a:solidFill>
                          <a:effectLst/>
                          <a:latin typeface="Trebuchet MS" panose="020B070302020209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Samaritans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2771496"/>
                  </a:ext>
                </a:extLst>
              </a:tr>
              <a:tr h="303052">
                <a:tc>
                  <a:txBody>
                    <a:bodyPr/>
                    <a:lstStyle/>
                    <a:p>
                      <a:pPr algn="r" fontAlgn="b"/>
                      <a:r>
                        <a:rPr lang="en-GB" sz="1600" b="0" i="0" u="none" strike="noStrike">
                          <a:solidFill>
                            <a:srgbClr val="D83C8E"/>
                          </a:solidFill>
                          <a:effectLst/>
                          <a:latin typeface="Trebuchet MS" panose="020B070302020209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CNTW</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36647999"/>
                  </a:ext>
                </a:extLst>
              </a:tr>
              <a:tr h="303052">
                <a:tc>
                  <a:txBody>
                    <a:bodyPr/>
                    <a:lstStyle/>
                    <a:p>
                      <a:pPr algn="r" fontAlgn="b"/>
                      <a:r>
                        <a:rPr lang="en-GB" sz="1600" b="0" i="0" u="none" strike="noStrike">
                          <a:solidFill>
                            <a:srgbClr val="D83C8E"/>
                          </a:solidFill>
                          <a:effectLst/>
                          <a:latin typeface="Trebuchet MS" panose="020B070302020209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Mental Health Concern / Kind Mind Community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68503894"/>
                  </a:ext>
                </a:extLst>
              </a:tr>
              <a:tr h="303052">
                <a:tc>
                  <a:txBody>
                    <a:bodyPr/>
                    <a:lstStyle/>
                    <a:p>
                      <a:pPr algn="r" fontAlgn="b"/>
                      <a:r>
                        <a:rPr lang="en-GB" sz="1600" b="0" i="0" u="none" strike="noStrike">
                          <a:solidFill>
                            <a:srgbClr val="D83C8E"/>
                          </a:solidFill>
                          <a:effectLst/>
                          <a:latin typeface="Trebuchet MS" panose="020B070302020209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Listening 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71517084"/>
                  </a:ext>
                </a:extLst>
              </a:tr>
              <a:tr h="303052">
                <a:tc>
                  <a:txBody>
                    <a:bodyPr/>
                    <a:lstStyle/>
                    <a:p>
                      <a:pPr algn="r" fontAlgn="b"/>
                      <a:r>
                        <a:rPr lang="en-GB" sz="1600" b="0" i="0" u="none" strike="noStrike">
                          <a:solidFill>
                            <a:srgbClr val="D83C8E"/>
                          </a:solidFill>
                          <a:effectLst/>
                          <a:latin typeface="Trebuchet MS" panose="020B070302020209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Humankind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54343148"/>
                  </a:ext>
                </a:extLst>
              </a:tr>
              <a:tr h="303052">
                <a:tc>
                  <a:txBody>
                    <a:bodyPr/>
                    <a:lstStyle/>
                    <a:p>
                      <a:pPr algn="r" fontAlgn="b"/>
                      <a:r>
                        <a:rPr lang="en-GB" sz="1600" b="0" i="0" u="none" strike="noStrike">
                          <a:solidFill>
                            <a:srgbClr val="D83C8E"/>
                          </a:solidFill>
                          <a:effectLst/>
                          <a:latin typeface="Trebuchet MS" panose="020B070302020209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4C6A"/>
                          </a:solidFill>
                          <a:effectLst/>
                          <a:latin typeface="Trebuchet MS" panose="020B0703020202090204" pitchFamily="34" charset="0"/>
                        </a:rPr>
                        <a:t>A &amp; 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40887295"/>
                  </a:ext>
                </a:extLst>
              </a:tr>
              <a:tr h="303052">
                <a:tc>
                  <a:txBody>
                    <a:bodyPr/>
                    <a:lstStyle/>
                    <a:p>
                      <a:pPr algn="r" fontAlgn="b"/>
                      <a:r>
                        <a:rPr lang="en-GB" sz="1600" b="0" i="0" u="none" strike="noStrike">
                          <a:solidFill>
                            <a:srgbClr val="D83C8E"/>
                          </a:solidFill>
                          <a:effectLst/>
                          <a:latin typeface="Trebuchet MS" panose="020B070302020209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Mental Health Matters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93056872"/>
                  </a:ext>
                </a:extLst>
              </a:tr>
              <a:tr h="303052">
                <a:tc>
                  <a:txBody>
                    <a:bodyPr/>
                    <a:lstStyle/>
                    <a:p>
                      <a:pPr algn="r" fontAlgn="b"/>
                      <a:r>
                        <a:rPr lang="en-GB" sz="1600" b="0" i="0" u="none" strike="noStrike">
                          <a:solidFill>
                            <a:srgbClr val="D83C8E"/>
                          </a:solidFill>
                          <a:effectLst/>
                          <a:latin typeface="Trebuchet MS" panose="020B070302020209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Moving Forward South Tyneside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08973274"/>
                  </a:ext>
                </a:extLst>
              </a:tr>
              <a:tr h="303052">
                <a:tc>
                  <a:txBody>
                    <a:bodyPr/>
                    <a:lstStyle/>
                    <a:p>
                      <a:pPr algn="r" fontAlgn="b"/>
                      <a:r>
                        <a:rPr lang="en-GB" sz="1600" b="0" i="0" u="none" strike="noStrike" dirty="0">
                          <a:solidFill>
                            <a:srgbClr val="D83C8E"/>
                          </a:solidFill>
                          <a:effectLst/>
                          <a:latin typeface="Trebuchet MS" panose="020B070302020209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CREST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09081388"/>
                  </a:ext>
                </a:extLst>
              </a:tr>
              <a:tr h="339510">
                <a:tc>
                  <a:txBody>
                    <a:bodyPr/>
                    <a:lstStyle/>
                    <a:p>
                      <a:pPr algn="r" fontAlgn="b"/>
                      <a:r>
                        <a:rPr kumimoji="0" lang="en-US" sz="1800" b="0" i="0" u="none" strike="noStrike" kern="1200" cap="none" spc="0" normalizeH="0" baseline="0" noProof="0" dirty="0">
                          <a:ln>
                            <a:noFill/>
                          </a:ln>
                          <a:solidFill>
                            <a:srgbClr val="D83C8E"/>
                          </a:solidFill>
                          <a:effectLst/>
                          <a:uLnTx/>
                          <a:uFillTx/>
                          <a:latin typeface="Trebuchet MS" panose="020B0703020202090204" pitchFamily="34" charset="0"/>
                          <a:ea typeface="+mn-ea"/>
                          <a:cs typeface="Open Sans"/>
                        </a:rPr>
                        <a:t>–</a:t>
                      </a:r>
                      <a:endParaRPr lang="en-GB" sz="1600" b="0" i="0" u="none" strike="noStrike" dirty="0">
                        <a:solidFill>
                          <a:srgbClr val="D83C8E"/>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MIND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24146610"/>
                  </a:ext>
                </a:extLst>
              </a:tr>
              <a:tr h="339510">
                <a:tc>
                  <a:txBody>
                    <a:bodyPr/>
                    <a:lstStyle/>
                    <a:p>
                      <a:pPr algn="r" fontAlgn="b"/>
                      <a:r>
                        <a:rPr kumimoji="0" lang="en-US" sz="1800" b="0" i="0" u="none" strike="noStrike" kern="1200" cap="none" spc="0" normalizeH="0" baseline="0" noProof="0">
                          <a:ln>
                            <a:noFill/>
                          </a:ln>
                          <a:solidFill>
                            <a:srgbClr val="D83C8E"/>
                          </a:solidFill>
                          <a:effectLst/>
                          <a:uLnTx/>
                          <a:uFillTx/>
                          <a:latin typeface="Trebuchet MS" panose="020B0703020202090204" pitchFamily="34" charset="0"/>
                          <a:ea typeface="+mn-ea"/>
                          <a:cs typeface="Open Sans"/>
                        </a:rPr>
                        <a:t>–</a:t>
                      </a:r>
                      <a:endParaRPr lang="en-GB" sz="1600" b="0" i="0" u="none" strike="noStrike" dirty="0">
                        <a:solidFill>
                          <a:srgbClr val="D83C8E"/>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4C6A"/>
                          </a:solidFill>
                          <a:effectLst/>
                          <a:latin typeface="Trebuchet MS" panose="020B0703020202090204" pitchFamily="34" charset="0"/>
                        </a:rPr>
                        <a:t>NECA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81279931"/>
                  </a:ext>
                </a:extLst>
              </a:tr>
              <a:tr h="339510">
                <a:tc>
                  <a:txBody>
                    <a:bodyPr/>
                    <a:lstStyle/>
                    <a:p>
                      <a:pPr algn="r" fontAlgn="b"/>
                      <a:r>
                        <a:rPr kumimoji="0" lang="en-US" sz="1800" b="0" i="0" u="none" strike="noStrike" kern="1200" cap="none" spc="0" normalizeH="0" baseline="0" noProof="0" dirty="0">
                          <a:ln>
                            <a:noFill/>
                          </a:ln>
                          <a:solidFill>
                            <a:srgbClr val="D83C8E"/>
                          </a:solidFill>
                          <a:effectLst/>
                          <a:uLnTx/>
                          <a:uFillTx/>
                          <a:latin typeface="Trebuchet MS" panose="020B0703020202090204" pitchFamily="34" charset="0"/>
                          <a:ea typeface="+mn-ea"/>
                          <a:cs typeface="Open Sans"/>
                        </a:rPr>
                        <a:t>–</a:t>
                      </a:r>
                      <a:endParaRPr lang="en-GB" sz="1600" b="0" i="0" u="none" strike="noStrike" dirty="0">
                        <a:solidFill>
                          <a:srgbClr val="D83C8E"/>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Emmaus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3590018"/>
                  </a:ext>
                </a:extLst>
              </a:tr>
              <a:tr h="321906">
                <a:tc>
                  <a:txBody>
                    <a:bodyPr/>
                    <a:lstStyle/>
                    <a:p>
                      <a:pPr algn="r" fontAlgn="b"/>
                      <a:r>
                        <a:rPr lang="en-GB" sz="1600" b="0" i="0" u="none" strike="noStrike">
                          <a:solidFill>
                            <a:srgbClr val="D83C8E"/>
                          </a:solidFill>
                          <a:effectLst/>
                          <a:latin typeface="Trebuchet MS" panose="020B070302020209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4C6A"/>
                          </a:solidFill>
                          <a:effectLst/>
                          <a:latin typeface="Trebuchet MS" panose="020B0703020202090204" pitchFamily="34" charset="0"/>
                        </a:rPr>
                        <a:t>Other </a:t>
                      </a:r>
                      <a:r>
                        <a:rPr lang="en-GB" sz="800" b="0" i="0" u="none" strike="noStrike" dirty="0">
                          <a:solidFill>
                            <a:srgbClr val="004C6A"/>
                          </a:solidFill>
                          <a:effectLst/>
                          <a:latin typeface="Trebuchet MS" panose="020B0703020202090204" pitchFamily="34" charset="0"/>
                        </a:rPr>
                        <a:t>(responses include: WHIST (Women’s Health in South Tyneside), Creative Minds - North Star Counselling and private counselling sessions via health or workplace insurance)</a:t>
                      </a:r>
                      <a:endParaRPr lang="en-GB" sz="12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9310707"/>
                  </a:ext>
                </a:extLst>
              </a:tr>
              <a:tr h="303052">
                <a:tc>
                  <a:txBody>
                    <a:bodyPr/>
                    <a:lstStyle/>
                    <a:p>
                      <a:pPr algn="r" fontAlgn="b"/>
                      <a:r>
                        <a:rPr lang="en-GB" sz="1600" b="0" i="0" u="none" strike="noStrike" dirty="0">
                          <a:solidFill>
                            <a:srgbClr val="D83C8E"/>
                          </a:solidFill>
                          <a:effectLst/>
                          <a:latin typeface="Trebuchet MS" panose="020B070302020209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4C6A"/>
                          </a:solidFill>
                          <a:effectLst/>
                          <a:latin typeface="Trebuchet MS" panose="020B0703020202090204" pitchFamily="34" charset="0"/>
                        </a:rPr>
                        <a:t>None of the above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31966057"/>
                  </a:ext>
                </a:extLst>
              </a:tr>
            </a:tbl>
          </a:graphicData>
        </a:graphic>
      </p:graphicFrame>
    </p:spTree>
    <p:extLst>
      <p:ext uri="{BB962C8B-B14F-4D97-AF65-F5344CB8AC3E}">
        <p14:creationId xmlns:p14="http://schemas.microsoft.com/office/powerpoint/2010/main" xmlns="" val="1080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600" b="1" dirty="0">
                <a:solidFill>
                  <a:srgbClr val="D83C8E"/>
                </a:solidFill>
                <a:latin typeface="Trebuchet MS" panose="020B0703020202090204" pitchFamily="34" charset="0"/>
              </a:rPr>
              <a:t>The COVID-19 pandemic’s impact on GP service delivery</a:t>
            </a:r>
          </a:p>
          <a:p>
            <a:pPr>
              <a:lnSpc>
                <a:spcPct val="100000"/>
              </a:lnSpc>
            </a:pPr>
            <a:r>
              <a:rPr lang="en-US" sz="1200" b="1" dirty="0">
                <a:solidFill>
                  <a:srgbClr val="D83C8E"/>
                </a:solidFill>
                <a:latin typeface="Trebuchet MS" panose="020B0703020202090204" pitchFamily="34" charset="0"/>
              </a:rPr>
              <a:t>Service Satisfaction</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When asked to rate their overall experience with their G.P. service, 39% of those who had sought help from their G.P indicated it was excellent, with around half rating it as fair. Just 1 in 10 respondents rated the service as poor. </a:t>
            </a: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r>
              <a:rPr lang="en-US" sz="1200" b="1" dirty="0">
                <a:solidFill>
                  <a:srgbClr val="D83C8E"/>
                </a:solidFill>
                <a:latin typeface="Trebuchet MS" panose="020B0703020202090204" pitchFamily="34" charset="0"/>
              </a:rPr>
              <a:t>Pandemic’s impact on service delivery </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74% of those who had sought help from their GP had first interacted with the service prior to the pandemic. The respondents with prior knowledge and experience of the quality of service were then asked if any changes to service delivery as a result of adhering to Government guidelines had had an impact on the quality and they were asked to say to what extent. Around a quarter thought the pandemic had had a negative impact on the quality of the service provided by their GP. </a:t>
            </a:r>
          </a:p>
        </p:txBody>
      </p:sp>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3" cstate="print"/>
          <a:stretch>
            <a:fillRect/>
          </a:stretch>
        </p:blipFill>
        <p:spPr>
          <a:xfrm>
            <a:off x="4685665" y="210820"/>
            <a:ext cx="1997710" cy="498252"/>
          </a:xfrm>
          <a:prstGeom prst="rect">
            <a:avLst/>
          </a:prstGeom>
        </p:spPr>
      </p:pic>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16</a:t>
            </a:r>
          </a:p>
        </p:txBody>
      </p:sp>
      <p:sp>
        <p:nvSpPr>
          <p:cNvPr id="10" name="Content Placeholder 1">
            <a:extLst>
              <a:ext uri="{FF2B5EF4-FFF2-40B4-BE49-F238E27FC236}">
                <a16:creationId xmlns:a16="http://schemas.microsoft.com/office/drawing/2014/main" xmlns="" id="{5FDAAC90-3551-0C41-8E9D-D720027569A5}"/>
              </a:ext>
            </a:extLst>
          </p:cNvPr>
          <p:cNvSpPr txBox="1">
            <a:spLocks/>
          </p:cNvSpPr>
          <p:nvPr/>
        </p:nvSpPr>
        <p:spPr>
          <a:xfrm>
            <a:off x="392885" y="3859790"/>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Q15. </a:t>
            </a:r>
            <a:r>
              <a:rPr lang="en-US" sz="1000" dirty="0">
                <a:solidFill>
                  <a:schemeClr val="tx1"/>
                </a:solidFill>
                <a:latin typeface="Trebuchet MS" panose="020B0703020202090204" pitchFamily="34" charset="0"/>
              </a:rPr>
              <a:t>Overall, how would you rate your experience with G.P?</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Those who had accessed G.P. services to support mental health and wellbeing at Q13 (31)</a:t>
            </a:r>
            <a:endParaRPr lang="en-US" sz="1600" dirty="0">
              <a:latin typeface="Trebuchet MS" panose="020B0703020202090204" pitchFamily="34" charset="0"/>
            </a:endParaRPr>
          </a:p>
        </p:txBody>
      </p:sp>
      <p:sp>
        <p:nvSpPr>
          <p:cNvPr id="11" name="Content Placeholder 1">
            <a:extLst>
              <a:ext uri="{FF2B5EF4-FFF2-40B4-BE49-F238E27FC236}">
                <a16:creationId xmlns:a16="http://schemas.microsoft.com/office/drawing/2014/main" xmlns="" id="{FF109E06-BABB-A348-9366-9D9481684D72}"/>
              </a:ext>
            </a:extLst>
          </p:cNvPr>
          <p:cNvSpPr txBox="1">
            <a:spLocks/>
          </p:cNvSpPr>
          <p:nvPr/>
        </p:nvSpPr>
        <p:spPr>
          <a:xfrm>
            <a:off x="392885" y="8469484"/>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Q16. </a:t>
            </a:r>
            <a:r>
              <a:rPr lang="en-US" sz="1000" dirty="0">
                <a:solidFill>
                  <a:schemeClr val="tx1"/>
                </a:solidFill>
                <a:latin typeface="Trebuchet MS" panose="020B0703020202090204" pitchFamily="34" charset="0"/>
              </a:rPr>
              <a:t>Thinking of how, if at all, the pandemic and subsequent adaptations your G.P. has had to make in order to adhere to Government guidelines, please can you tell us whether you perceive these changes to have had a positive or negative effect on the quality of the service delivered, or if there has been no change at all?</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Those who had accessed G.P. services prior to the start of the pandemic at Q14 (23)</a:t>
            </a:r>
            <a:endParaRPr lang="en-US" sz="1600" dirty="0">
              <a:latin typeface="Trebuchet MS" panose="020B0703020202090204" pitchFamily="34" charset="0"/>
            </a:endParaRPr>
          </a:p>
        </p:txBody>
      </p:sp>
      <p:sp>
        <p:nvSpPr>
          <p:cNvPr id="33" name="TextBox 32">
            <a:extLst>
              <a:ext uri="{FF2B5EF4-FFF2-40B4-BE49-F238E27FC236}">
                <a16:creationId xmlns:a16="http://schemas.microsoft.com/office/drawing/2014/main" xmlns="" id="{02D16AC4-612E-AB42-A7B3-7F3F85D2DD36}"/>
              </a:ext>
            </a:extLst>
          </p:cNvPr>
          <p:cNvSpPr txBox="1"/>
          <p:nvPr/>
        </p:nvSpPr>
        <p:spPr>
          <a:xfrm>
            <a:off x="956486" y="2315508"/>
            <a:ext cx="817174" cy="369332"/>
          </a:xfrm>
          <a:prstGeom prst="rect">
            <a:avLst/>
          </a:prstGeom>
          <a:noFill/>
        </p:spPr>
        <p:txBody>
          <a:bodyPr wrap="square" rtlCol="0">
            <a:spAutoFit/>
          </a:bodyPr>
          <a:lstStyle/>
          <a:p>
            <a:pPr algn="ctr"/>
            <a:r>
              <a:rPr lang="en-US" dirty="0">
                <a:latin typeface="Trebuchet MS" panose="020B0703020202090204" pitchFamily="34" charset="0"/>
                <a:cs typeface="Open Sans"/>
              </a:rPr>
              <a:t>39%</a:t>
            </a:r>
          </a:p>
        </p:txBody>
      </p:sp>
      <p:sp>
        <p:nvSpPr>
          <p:cNvPr id="34" name="TextBox 33">
            <a:extLst>
              <a:ext uri="{FF2B5EF4-FFF2-40B4-BE49-F238E27FC236}">
                <a16:creationId xmlns:a16="http://schemas.microsoft.com/office/drawing/2014/main" xmlns="" id="{80BB807C-3D58-924F-99FA-236EE6EE3918}"/>
              </a:ext>
            </a:extLst>
          </p:cNvPr>
          <p:cNvSpPr txBox="1"/>
          <p:nvPr/>
        </p:nvSpPr>
        <p:spPr>
          <a:xfrm>
            <a:off x="311860" y="3354725"/>
            <a:ext cx="2060493" cy="253916"/>
          </a:xfrm>
          <a:prstGeom prst="rect">
            <a:avLst/>
          </a:prstGeom>
          <a:noFill/>
        </p:spPr>
        <p:txBody>
          <a:bodyPr wrap="square" rtlCol="0">
            <a:spAutoFit/>
          </a:bodyPr>
          <a:lstStyle/>
          <a:p>
            <a:pPr algn="ctr"/>
            <a:r>
              <a:rPr lang="en-US" sz="1050" dirty="0">
                <a:solidFill>
                  <a:srgbClr val="004C6A"/>
                </a:solidFill>
                <a:latin typeface="Trebuchet MS" panose="020B0703020202090204" pitchFamily="34" charset="0"/>
                <a:cs typeface="Open Sans"/>
              </a:rPr>
              <a:t>Excellent</a:t>
            </a:r>
          </a:p>
        </p:txBody>
      </p:sp>
      <p:sp>
        <p:nvSpPr>
          <p:cNvPr id="36" name="TextBox 35">
            <a:extLst>
              <a:ext uri="{FF2B5EF4-FFF2-40B4-BE49-F238E27FC236}">
                <a16:creationId xmlns:a16="http://schemas.microsoft.com/office/drawing/2014/main" xmlns="" id="{1EB86958-0D6D-6647-B0B5-C10F690FE1D2}"/>
              </a:ext>
            </a:extLst>
          </p:cNvPr>
          <p:cNvSpPr txBox="1"/>
          <p:nvPr/>
        </p:nvSpPr>
        <p:spPr>
          <a:xfrm>
            <a:off x="3136923" y="2327904"/>
            <a:ext cx="817174" cy="369332"/>
          </a:xfrm>
          <a:prstGeom prst="rect">
            <a:avLst/>
          </a:prstGeom>
          <a:noFill/>
        </p:spPr>
        <p:txBody>
          <a:bodyPr wrap="square" rtlCol="0">
            <a:spAutoFit/>
          </a:bodyPr>
          <a:lstStyle/>
          <a:p>
            <a:pPr algn="ctr"/>
            <a:r>
              <a:rPr lang="en-US" dirty="0">
                <a:latin typeface="Trebuchet MS" panose="020B0703020202090204" pitchFamily="34" charset="0"/>
                <a:cs typeface="Open Sans"/>
              </a:rPr>
              <a:t>52%</a:t>
            </a:r>
          </a:p>
        </p:txBody>
      </p:sp>
      <p:sp>
        <p:nvSpPr>
          <p:cNvPr id="37" name="TextBox 36">
            <a:extLst>
              <a:ext uri="{FF2B5EF4-FFF2-40B4-BE49-F238E27FC236}">
                <a16:creationId xmlns:a16="http://schemas.microsoft.com/office/drawing/2014/main" xmlns="" id="{35962D2C-72C8-5A45-8352-7D1843174D2A}"/>
              </a:ext>
            </a:extLst>
          </p:cNvPr>
          <p:cNvSpPr txBox="1"/>
          <p:nvPr/>
        </p:nvSpPr>
        <p:spPr>
          <a:xfrm>
            <a:off x="2408481" y="3359991"/>
            <a:ext cx="2210994" cy="253916"/>
          </a:xfrm>
          <a:prstGeom prst="rect">
            <a:avLst/>
          </a:prstGeom>
          <a:noFill/>
        </p:spPr>
        <p:txBody>
          <a:bodyPr wrap="square" rtlCol="0">
            <a:spAutoFit/>
          </a:bodyPr>
          <a:lstStyle/>
          <a:p>
            <a:pPr algn="ctr"/>
            <a:r>
              <a:rPr lang="en-US" sz="1050" dirty="0">
                <a:solidFill>
                  <a:srgbClr val="004C6A"/>
                </a:solidFill>
                <a:latin typeface="Trebuchet MS" panose="020B0703020202090204" pitchFamily="34" charset="0"/>
                <a:cs typeface="Open Sans"/>
              </a:rPr>
              <a:t>Fair</a:t>
            </a:r>
          </a:p>
        </p:txBody>
      </p:sp>
      <p:sp>
        <p:nvSpPr>
          <p:cNvPr id="39" name="TextBox 38">
            <a:extLst>
              <a:ext uri="{FF2B5EF4-FFF2-40B4-BE49-F238E27FC236}">
                <a16:creationId xmlns:a16="http://schemas.microsoft.com/office/drawing/2014/main" xmlns="" id="{78B9877B-742B-DD4A-9580-84D8A34FB69C}"/>
              </a:ext>
            </a:extLst>
          </p:cNvPr>
          <p:cNvSpPr txBox="1"/>
          <p:nvPr/>
        </p:nvSpPr>
        <p:spPr>
          <a:xfrm>
            <a:off x="5227456" y="2315508"/>
            <a:ext cx="817174" cy="369332"/>
          </a:xfrm>
          <a:prstGeom prst="rect">
            <a:avLst/>
          </a:prstGeom>
          <a:noFill/>
        </p:spPr>
        <p:txBody>
          <a:bodyPr wrap="square" rtlCol="0">
            <a:spAutoFit/>
          </a:bodyPr>
          <a:lstStyle/>
          <a:p>
            <a:pPr algn="ctr"/>
            <a:r>
              <a:rPr lang="en-US" dirty="0">
                <a:latin typeface="Trebuchet MS" panose="020B0703020202090204" pitchFamily="34" charset="0"/>
                <a:cs typeface="Open Sans"/>
              </a:rPr>
              <a:t>10%</a:t>
            </a:r>
          </a:p>
        </p:txBody>
      </p:sp>
      <p:sp>
        <p:nvSpPr>
          <p:cNvPr id="40" name="TextBox 39">
            <a:extLst>
              <a:ext uri="{FF2B5EF4-FFF2-40B4-BE49-F238E27FC236}">
                <a16:creationId xmlns:a16="http://schemas.microsoft.com/office/drawing/2014/main" xmlns="" id="{05DC1B55-59E4-1344-86A3-20DB4584F5B8}"/>
              </a:ext>
            </a:extLst>
          </p:cNvPr>
          <p:cNvSpPr txBox="1"/>
          <p:nvPr/>
        </p:nvSpPr>
        <p:spPr>
          <a:xfrm>
            <a:off x="4530545" y="3354725"/>
            <a:ext cx="2210994" cy="253916"/>
          </a:xfrm>
          <a:prstGeom prst="rect">
            <a:avLst/>
          </a:prstGeom>
          <a:noFill/>
        </p:spPr>
        <p:txBody>
          <a:bodyPr wrap="square" rtlCol="0">
            <a:spAutoFit/>
          </a:bodyPr>
          <a:lstStyle/>
          <a:p>
            <a:pPr algn="ctr"/>
            <a:r>
              <a:rPr lang="en-US" sz="1050" dirty="0">
                <a:solidFill>
                  <a:srgbClr val="004C6A"/>
                </a:solidFill>
                <a:latin typeface="Trebuchet MS" panose="020B0703020202090204" pitchFamily="34" charset="0"/>
                <a:cs typeface="Open Sans"/>
              </a:rPr>
              <a:t>Poor</a:t>
            </a:r>
          </a:p>
        </p:txBody>
      </p:sp>
      <p:pic>
        <p:nvPicPr>
          <p:cNvPr id="41" name="Picture 40">
            <a:extLst>
              <a:ext uri="{FF2B5EF4-FFF2-40B4-BE49-F238E27FC236}">
                <a16:creationId xmlns:a16="http://schemas.microsoft.com/office/drawing/2014/main" xmlns="" id="{C4FC8FBD-20BD-C944-9A8A-7CA5B9D9D774}"/>
              </a:ext>
            </a:extLst>
          </p:cNvPr>
          <p:cNvPicPr>
            <a:picLocks noChangeAspect="1"/>
          </p:cNvPicPr>
          <p:nvPr/>
        </p:nvPicPr>
        <p:blipFill>
          <a:blip r:embed="rId4" cstate="print">
            <a:duotone>
              <a:schemeClr val="accent1">
                <a:shade val="45000"/>
                <a:satMod val="135000"/>
              </a:schemeClr>
              <a:prstClr val="white"/>
            </a:duotone>
          </a:blip>
          <a:stretch>
            <a:fillRect/>
          </a:stretch>
        </p:blipFill>
        <p:spPr>
          <a:xfrm>
            <a:off x="3311204" y="2833348"/>
            <a:ext cx="405547" cy="405547"/>
          </a:xfrm>
          <a:prstGeom prst="rect">
            <a:avLst/>
          </a:prstGeom>
        </p:spPr>
      </p:pic>
      <p:pic>
        <p:nvPicPr>
          <p:cNvPr id="42" name="Picture 41">
            <a:extLst>
              <a:ext uri="{FF2B5EF4-FFF2-40B4-BE49-F238E27FC236}">
                <a16:creationId xmlns:a16="http://schemas.microsoft.com/office/drawing/2014/main" xmlns="" id="{59E84D8D-6871-F047-9731-3CFEC25237D0}"/>
              </a:ext>
            </a:extLst>
          </p:cNvPr>
          <p:cNvPicPr>
            <a:picLocks noChangeAspect="1"/>
          </p:cNvPicPr>
          <p:nvPr/>
        </p:nvPicPr>
        <p:blipFill>
          <a:blip r:embed="rId5" cstate="print">
            <a:duotone>
              <a:schemeClr val="accent1">
                <a:shade val="45000"/>
                <a:satMod val="135000"/>
              </a:schemeClr>
              <a:prstClr val="white"/>
            </a:duotone>
          </a:blip>
          <a:stretch>
            <a:fillRect/>
          </a:stretch>
        </p:blipFill>
        <p:spPr>
          <a:xfrm>
            <a:off x="1134724" y="2783744"/>
            <a:ext cx="460697" cy="460697"/>
          </a:xfrm>
          <a:prstGeom prst="rect">
            <a:avLst/>
          </a:prstGeom>
        </p:spPr>
      </p:pic>
      <p:pic>
        <p:nvPicPr>
          <p:cNvPr id="43" name="Picture 42">
            <a:extLst>
              <a:ext uri="{FF2B5EF4-FFF2-40B4-BE49-F238E27FC236}">
                <a16:creationId xmlns:a16="http://schemas.microsoft.com/office/drawing/2014/main" xmlns="" id="{FD0E67CC-C049-A74D-9907-A07FC616F5AC}"/>
              </a:ext>
            </a:extLst>
          </p:cNvPr>
          <p:cNvPicPr>
            <a:picLocks noChangeAspect="1"/>
          </p:cNvPicPr>
          <p:nvPr/>
        </p:nvPicPr>
        <p:blipFill>
          <a:blip r:embed="rId5" cstate="print">
            <a:duotone>
              <a:schemeClr val="accent1">
                <a:shade val="45000"/>
                <a:satMod val="135000"/>
              </a:schemeClr>
              <a:prstClr val="white"/>
            </a:duotone>
          </a:blip>
          <a:stretch>
            <a:fillRect/>
          </a:stretch>
        </p:blipFill>
        <p:spPr>
          <a:xfrm rot="10800000">
            <a:off x="5405693" y="2783744"/>
            <a:ext cx="460697" cy="460697"/>
          </a:xfrm>
          <a:prstGeom prst="rect">
            <a:avLst/>
          </a:prstGeom>
        </p:spPr>
      </p:pic>
      <p:sp>
        <p:nvSpPr>
          <p:cNvPr id="27" name="Right Brace 26">
            <a:extLst>
              <a:ext uri="{FF2B5EF4-FFF2-40B4-BE49-F238E27FC236}">
                <a16:creationId xmlns:a16="http://schemas.microsoft.com/office/drawing/2014/main" xmlns="" id="{EFA6AA9E-A8E9-1C4D-86B6-9AB8F4929FFA}"/>
              </a:ext>
            </a:extLst>
          </p:cNvPr>
          <p:cNvSpPr/>
          <p:nvPr/>
        </p:nvSpPr>
        <p:spPr>
          <a:xfrm rot="16200000">
            <a:off x="1022274" y="6073841"/>
            <a:ext cx="451413" cy="1577276"/>
          </a:xfrm>
          <a:prstGeom prst="rightBrace">
            <a:avLst/>
          </a:prstGeom>
          <a:ln w="12700">
            <a:solidFill>
              <a:srgbClr val="004C6A"/>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    </a:t>
            </a:r>
          </a:p>
        </p:txBody>
      </p:sp>
      <p:sp>
        <p:nvSpPr>
          <p:cNvPr id="30" name="TextBox 29">
            <a:extLst>
              <a:ext uri="{FF2B5EF4-FFF2-40B4-BE49-F238E27FC236}">
                <a16:creationId xmlns:a16="http://schemas.microsoft.com/office/drawing/2014/main" xmlns="" id="{1B7309B2-20DB-564F-B6C7-B0DB03DBE5EC}"/>
              </a:ext>
            </a:extLst>
          </p:cNvPr>
          <p:cNvSpPr txBox="1"/>
          <p:nvPr/>
        </p:nvSpPr>
        <p:spPr>
          <a:xfrm>
            <a:off x="516720" y="5971772"/>
            <a:ext cx="1462519" cy="584775"/>
          </a:xfrm>
          <a:prstGeom prst="rect">
            <a:avLst/>
          </a:prstGeom>
          <a:noFill/>
        </p:spPr>
        <p:txBody>
          <a:bodyPr wrap="square" rtlCol="0" anchor="ctr">
            <a:spAutoFit/>
          </a:bodyPr>
          <a:lstStyle/>
          <a:p>
            <a:pPr algn="ctr"/>
            <a:r>
              <a:rPr lang="en-US" sz="1600" dirty="0">
                <a:solidFill>
                  <a:srgbClr val="D83C8E"/>
                </a:solidFill>
                <a:latin typeface="Trebuchet MS" panose="020B0703020202090204" pitchFamily="34" charset="0"/>
                <a:cs typeface="Open Sans"/>
              </a:rPr>
              <a:t>4% </a:t>
            </a:r>
          </a:p>
          <a:p>
            <a:pPr algn="ctr"/>
            <a:r>
              <a:rPr lang="en-US" sz="1600" dirty="0">
                <a:solidFill>
                  <a:srgbClr val="D83C8E"/>
                </a:solidFill>
                <a:latin typeface="Trebuchet MS" panose="020B0703020202090204" pitchFamily="34" charset="0"/>
                <a:cs typeface="Open Sans"/>
              </a:rPr>
              <a:t>Positive</a:t>
            </a:r>
          </a:p>
        </p:txBody>
      </p:sp>
      <p:sp>
        <p:nvSpPr>
          <p:cNvPr id="32" name="TextBox 31">
            <a:extLst>
              <a:ext uri="{FF2B5EF4-FFF2-40B4-BE49-F238E27FC236}">
                <a16:creationId xmlns:a16="http://schemas.microsoft.com/office/drawing/2014/main" xmlns="" id="{1E31AD29-0457-504F-B7AD-A11A088F572C}"/>
              </a:ext>
            </a:extLst>
          </p:cNvPr>
          <p:cNvSpPr txBox="1"/>
          <p:nvPr/>
        </p:nvSpPr>
        <p:spPr>
          <a:xfrm>
            <a:off x="4953260" y="5966073"/>
            <a:ext cx="1462519" cy="584775"/>
          </a:xfrm>
          <a:prstGeom prst="rect">
            <a:avLst/>
          </a:prstGeom>
          <a:noFill/>
        </p:spPr>
        <p:txBody>
          <a:bodyPr wrap="square" rtlCol="0" anchor="ctr">
            <a:spAutoFit/>
          </a:bodyPr>
          <a:lstStyle/>
          <a:p>
            <a:pPr algn="ctr"/>
            <a:r>
              <a:rPr lang="en-US" sz="1600" dirty="0">
                <a:solidFill>
                  <a:srgbClr val="D83C8E"/>
                </a:solidFill>
                <a:latin typeface="Trebuchet MS" panose="020B0703020202090204" pitchFamily="34" charset="0"/>
                <a:cs typeface="Open Sans"/>
              </a:rPr>
              <a:t>26% </a:t>
            </a:r>
          </a:p>
          <a:p>
            <a:pPr algn="ctr"/>
            <a:r>
              <a:rPr lang="en-US" sz="1600" dirty="0">
                <a:solidFill>
                  <a:srgbClr val="D83C8E"/>
                </a:solidFill>
                <a:latin typeface="Trebuchet MS" panose="020B0703020202090204" pitchFamily="34" charset="0"/>
                <a:cs typeface="Open Sans"/>
              </a:rPr>
              <a:t>Negative</a:t>
            </a:r>
          </a:p>
        </p:txBody>
      </p:sp>
      <p:graphicFrame>
        <p:nvGraphicFramePr>
          <p:cNvPr id="6" name="Table 6">
            <a:extLst>
              <a:ext uri="{FF2B5EF4-FFF2-40B4-BE49-F238E27FC236}">
                <a16:creationId xmlns:a16="http://schemas.microsoft.com/office/drawing/2014/main" xmlns="" id="{055C7008-8336-5944-B1E7-0C83165D29F3}"/>
              </a:ext>
            </a:extLst>
          </p:cNvPr>
          <p:cNvGraphicFramePr>
            <a:graphicFrameLocks noGrp="1"/>
          </p:cNvGraphicFramePr>
          <p:nvPr>
            <p:extLst>
              <p:ext uri="{D42A27DB-BD31-4B8C-83A1-F6EECF244321}">
                <p14:modId xmlns:p14="http://schemas.microsoft.com/office/powerpoint/2010/main" xmlns="" val="1409196686"/>
              </p:ext>
            </p:extLst>
          </p:nvPr>
        </p:nvGraphicFramePr>
        <p:xfrm>
          <a:off x="428605" y="7225708"/>
          <a:ext cx="6072231" cy="451414"/>
        </p:xfrm>
        <a:graphic>
          <a:graphicData uri="http://schemas.openxmlformats.org/drawingml/2006/table">
            <a:tbl>
              <a:tblPr firstRow="1" bandRow="1">
                <a:tableStyleId>{5C22544A-7EE6-4342-B048-85BDC9FD1C3A}</a:tableStyleId>
              </a:tblPr>
              <a:tblGrid>
                <a:gridCol w="552021">
                  <a:extLst>
                    <a:ext uri="{9D8B030D-6E8A-4147-A177-3AD203B41FA5}">
                      <a16:colId xmlns:a16="http://schemas.microsoft.com/office/drawing/2014/main" xmlns="" val="1483111184"/>
                    </a:ext>
                  </a:extLst>
                </a:gridCol>
                <a:gridCol w="552021">
                  <a:extLst>
                    <a:ext uri="{9D8B030D-6E8A-4147-A177-3AD203B41FA5}">
                      <a16:colId xmlns:a16="http://schemas.microsoft.com/office/drawing/2014/main" xmlns="" val="2914962079"/>
                    </a:ext>
                  </a:extLst>
                </a:gridCol>
                <a:gridCol w="552021">
                  <a:extLst>
                    <a:ext uri="{9D8B030D-6E8A-4147-A177-3AD203B41FA5}">
                      <a16:colId xmlns:a16="http://schemas.microsoft.com/office/drawing/2014/main" xmlns="" val="1065659319"/>
                    </a:ext>
                  </a:extLst>
                </a:gridCol>
                <a:gridCol w="552021">
                  <a:extLst>
                    <a:ext uri="{9D8B030D-6E8A-4147-A177-3AD203B41FA5}">
                      <a16:colId xmlns:a16="http://schemas.microsoft.com/office/drawing/2014/main" xmlns="" val="2868481125"/>
                    </a:ext>
                  </a:extLst>
                </a:gridCol>
                <a:gridCol w="552021">
                  <a:extLst>
                    <a:ext uri="{9D8B030D-6E8A-4147-A177-3AD203B41FA5}">
                      <a16:colId xmlns:a16="http://schemas.microsoft.com/office/drawing/2014/main" xmlns="" val="318144907"/>
                    </a:ext>
                  </a:extLst>
                </a:gridCol>
                <a:gridCol w="552021">
                  <a:extLst>
                    <a:ext uri="{9D8B030D-6E8A-4147-A177-3AD203B41FA5}">
                      <a16:colId xmlns:a16="http://schemas.microsoft.com/office/drawing/2014/main" xmlns="" val="1294896069"/>
                    </a:ext>
                  </a:extLst>
                </a:gridCol>
                <a:gridCol w="552021">
                  <a:extLst>
                    <a:ext uri="{9D8B030D-6E8A-4147-A177-3AD203B41FA5}">
                      <a16:colId xmlns:a16="http://schemas.microsoft.com/office/drawing/2014/main" xmlns="" val="1393588652"/>
                    </a:ext>
                  </a:extLst>
                </a:gridCol>
                <a:gridCol w="552021">
                  <a:extLst>
                    <a:ext uri="{9D8B030D-6E8A-4147-A177-3AD203B41FA5}">
                      <a16:colId xmlns:a16="http://schemas.microsoft.com/office/drawing/2014/main" xmlns="" val="1172216361"/>
                    </a:ext>
                  </a:extLst>
                </a:gridCol>
                <a:gridCol w="552021">
                  <a:extLst>
                    <a:ext uri="{9D8B030D-6E8A-4147-A177-3AD203B41FA5}">
                      <a16:colId xmlns:a16="http://schemas.microsoft.com/office/drawing/2014/main" xmlns="" val="1378098843"/>
                    </a:ext>
                  </a:extLst>
                </a:gridCol>
                <a:gridCol w="552021">
                  <a:extLst>
                    <a:ext uri="{9D8B030D-6E8A-4147-A177-3AD203B41FA5}">
                      <a16:colId xmlns:a16="http://schemas.microsoft.com/office/drawing/2014/main" xmlns="" val="2124937749"/>
                    </a:ext>
                  </a:extLst>
                </a:gridCol>
                <a:gridCol w="552021">
                  <a:extLst>
                    <a:ext uri="{9D8B030D-6E8A-4147-A177-3AD203B41FA5}">
                      <a16:colId xmlns:a16="http://schemas.microsoft.com/office/drawing/2014/main" xmlns="" val="2214475809"/>
                    </a:ext>
                  </a:extLst>
                </a:gridCol>
              </a:tblGrid>
              <a:tr h="451414">
                <a:tc>
                  <a:txBody>
                    <a:bodyPr/>
                    <a:lstStyle/>
                    <a:p>
                      <a:pPr algn="ctr"/>
                      <a:r>
                        <a:rPr lang="en-US" sz="1400" dirty="0">
                          <a:latin typeface="Trebuchet MS" panose="020B0703020202090204" pitchFamily="34" charset="0"/>
                        </a:rPr>
                        <a:t>+5</a:t>
                      </a:r>
                    </a:p>
                  </a:txBody>
                  <a:tcPr anchor="ctr"/>
                </a:tc>
                <a:tc>
                  <a:txBody>
                    <a:bodyPr/>
                    <a:lstStyle/>
                    <a:p>
                      <a:pPr algn="ctr"/>
                      <a:r>
                        <a:rPr lang="en-US" sz="1400" dirty="0">
                          <a:latin typeface="Trebuchet MS" panose="020B0703020202090204" pitchFamily="34" charset="0"/>
                        </a:rPr>
                        <a:t>+4</a:t>
                      </a:r>
                    </a:p>
                  </a:txBody>
                  <a:tcPr anchor="ctr"/>
                </a:tc>
                <a:tc>
                  <a:txBody>
                    <a:bodyPr/>
                    <a:lstStyle/>
                    <a:p>
                      <a:pPr algn="ctr"/>
                      <a:r>
                        <a:rPr lang="en-US" sz="1400" dirty="0">
                          <a:latin typeface="Trebuchet MS" panose="020B0703020202090204" pitchFamily="34" charset="0"/>
                        </a:rPr>
                        <a:t>+3</a:t>
                      </a:r>
                    </a:p>
                  </a:txBody>
                  <a:tcPr anchor="ctr"/>
                </a:tc>
                <a:tc>
                  <a:txBody>
                    <a:bodyPr/>
                    <a:lstStyle/>
                    <a:p>
                      <a:pPr algn="ctr"/>
                      <a:r>
                        <a:rPr lang="en-US" sz="1400" dirty="0">
                          <a:latin typeface="Trebuchet MS" panose="020B0703020202090204" pitchFamily="34" charset="0"/>
                        </a:rPr>
                        <a:t>+2</a:t>
                      </a:r>
                    </a:p>
                  </a:txBody>
                  <a:tcPr anchor="ctr"/>
                </a:tc>
                <a:tc>
                  <a:txBody>
                    <a:bodyPr/>
                    <a:lstStyle/>
                    <a:p>
                      <a:pPr algn="ctr"/>
                      <a:r>
                        <a:rPr lang="en-US" sz="1400" dirty="0">
                          <a:latin typeface="Trebuchet MS" panose="020B0703020202090204" pitchFamily="34" charset="0"/>
                        </a:rPr>
                        <a:t>+1</a:t>
                      </a:r>
                    </a:p>
                  </a:txBody>
                  <a:tcPr anchor="ctr"/>
                </a:tc>
                <a:tc>
                  <a:txBody>
                    <a:bodyPr/>
                    <a:lstStyle/>
                    <a:p>
                      <a:pPr algn="ctr"/>
                      <a:r>
                        <a:rPr lang="en-US" sz="1400" dirty="0">
                          <a:latin typeface="Trebuchet MS" panose="020B0703020202090204" pitchFamily="34" charset="0"/>
                        </a:rPr>
                        <a:t>0</a:t>
                      </a:r>
                    </a:p>
                  </a:txBody>
                  <a:tcPr anchor="ctr"/>
                </a:tc>
                <a:tc>
                  <a:txBody>
                    <a:bodyPr/>
                    <a:lstStyle/>
                    <a:p>
                      <a:pPr algn="ctr"/>
                      <a:r>
                        <a:rPr lang="en-US" sz="1400" dirty="0">
                          <a:latin typeface="Trebuchet MS" panose="020B0703020202090204" pitchFamily="34" charset="0"/>
                        </a:rPr>
                        <a:t>-1</a:t>
                      </a:r>
                    </a:p>
                  </a:txBody>
                  <a:tcPr anchor="ctr"/>
                </a:tc>
                <a:tc>
                  <a:txBody>
                    <a:bodyPr/>
                    <a:lstStyle/>
                    <a:p>
                      <a:pPr algn="ctr"/>
                      <a:r>
                        <a:rPr lang="en-US" sz="1400" dirty="0">
                          <a:latin typeface="Trebuchet MS" panose="020B0703020202090204" pitchFamily="34" charset="0"/>
                        </a:rPr>
                        <a:t>-2</a:t>
                      </a:r>
                    </a:p>
                  </a:txBody>
                  <a:tcPr anchor="ctr"/>
                </a:tc>
                <a:tc>
                  <a:txBody>
                    <a:bodyPr/>
                    <a:lstStyle/>
                    <a:p>
                      <a:pPr algn="ctr"/>
                      <a:r>
                        <a:rPr lang="en-US" sz="1400" dirty="0">
                          <a:latin typeface="Trebuchet MS" panose="020B0703020202090204" pitchFamily="34" charset="0"/>
                        </a:rPr>
                        <a:t>-3</a:t>
                      </a:r>
                    </a:p>
                  </a:txBody>
                  <a:tcPr anchor="ctr"/>
                </a:tc>
                <a:tc>
                  <a:txBody>
                    <a:bodyPr/>
                    <a:lstStyle/>
                    <a:p>
                      <a:pPr algn="ctr"/>
                      <a:r>
                        <a:rPr lang="en-US" sz="1400" dirty="0">
                          <a:latin typeface="Trebuchet MS" panose="020B0703020202090204" pitchFamily="34" charset="0"/>
                        </a:rPr>
                        <a:t>-4</a:t>
                      </a:r>
                    </a:p>
                  </a:txBody>
                  <a:tcPr anchor="ctr"/>
                </a:tc>
                <a:tc>
                  <a:txBody>
                    <a:bodyPr/>
                    <a:lstStyle/>
                    <a:p>
                      <a:pPr algn="ctr"/>
                      <a:r>
                        <a:rPr lang="en-US" sz="1400" dirty="0">
                          <a:latin typeface="Trebuchet MS" panose="020B0703020202090204" pitchFamily="34" charset="0"/>
                        </a:rPr>
                        <a:t>-5</a:t>
                      </a:r>
                    </a:p>
                  </a:txBody>
                  <a:tcPr anchor="ctr"/>
                </a:tc>
                <a:extLst>
                  <a:ext uri="{0D108BD9-81ED-4DB2-BD59-A6C34878D82A}">
                    <a16:rowId xmlns:a16="http://schemas.microsoft.com/office/drawing/2014/main" xmlns="" val="1713054249"/>
                  </a:ext>
                </a:extLst>
              </a:tr>
            </a:tbl>
          </a:graphicData>
        </a:graphic>
      </p:graphicFrame>
      <p:sp>
        <p:nvSpPr>
          <p:cNvPr id="45" name="TextBox 44">
            <a:extLst>
              <a:ext uri="{FF2B5EF4-FFF2-40B4-BE49-F238E27FC236}">
                <a16:creationId xmlns:a16="http://schemas.microsoft.com/office/drawing/2014/main" xmlns="" id="{961330CB-6002-CC4D-9706-93D37B4E0527}"/>
              </a:ext>
            </a:extLst>
          </p:cNvPr>
          <p:cNvSpPr txBox="1"/>
          <p:nvPr/>
        </p:nvSpPr>
        <p:spPr>
          <a:xfrm>
            <a:off x="1108300" y="7837594"/>
            <a:ext cx="4641400" cy="461665"/>
          </a:xfrm>
          <a:prstGeom prst="rect">
            <a:avLst/>
          </a:prstGeom>
          <a:noFill/>
        </p:spPr>
        <p:txBody>
          <a:bodyPr wrap="square" rtlCol="0">
            <a:spAutoFit/>
          </a:bodyPr>
          <a:lstStyle/>
          <a:p>
            <a:pPr algn="ctr"/>
            <a:r>
              <a:rPr lang="en-US" sz="1200" b="1" dirty="0">
                <a:solidFill>
                  <a:srgbClr val="D83C8E"/>
                </a:solidFill>
                <a:latin typeface="Trebuchet MS" panose="020B0703020202090204" pitchFamily="34" charset="0"/>
                <a:cs typeface="Open Sans"/>
              </a:rPr>
              <a:t>17% </a:t>
            </a:r>
            <a:r>
              <a:rPr lang="en-US" sz="1200" dirty="0">
                <a:solidFill>
                  <a:srgbClr val="D83C8E"/>
                </a:solidFill>
                <a:latin typeface="Trebuchet MS" panose="020B0703020202090204" pitchFamily="34" charset="0"/>
                <a:cs typeface="Open Sans"/>
              </a:rPr>
              <a:t>said all their interactions with their G.P were prior to the start of the pandemic so they could not comment</a:t>
            </a:r>
          </a:p>
        </p:txBody>
      </p:sp>
      <p:sp>
        <p:nvSpPr>
          <p:cNvPr id="46" name="Right Brace 45">
            <a:extLst>
              <a:ext uri="{FF2B5EF4-FFF2-40B4-BE49-F238E27FC236}">
                <a16:creationId xmlns:a16="http://schemas.microsoft.com/office/drawing/2014/main" xmlns="" id="{2811318C-D01A-3944-A38F-68849B60F58B}"/>
              </a:ext>
            </a:extLst>
          </p:cNvPr>
          <p:cNvSpPr/>
          <p:nvPr/>
        </p:nvSpPr>
        <p:spPr>
          <a:xfrm rot="16200000">
            <a:off x="3235286" y="5501490"/>
            <a:ext cx="451413" cy="2720781"/>
          </a:xfrm>
          <a:prstGeom prst="rightBrace">
            <a:avLst/>
          </a:prstGeom>
          <a:ln w="12700">
            <a:solidFill>
              <a:srgbClr val="004C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xmlns="" id="{40712F8E-6A67-694A-8FF2-E15D34AA46A8}"/>
              </a:ext>
            </a:extLst>
          </p:cNvPr>
          <p:cNvSpPr txBox="1"/>
          <p:nvPr/>
        </p:nvSpPr>
        <p:spPr>
          <a:xfrm>
            <a:off x="2729733" y="5966073"/>
            <a:ext cx="1462519" cy="584775"/>
          </a:xfrm>
          <a:prstGeom prst="rect">
            <a:avLst/>
          </a:prstGeom>
          <a:noFill/>
        </p:spPr>
        <p:txBody>
          <a:bodyPr wrap="square" rtlCol="0" anchor="ctr">
            <a:spAutoFit/>
          </a:bodyPr>
          <a:lstStyle/>
          <a:p>
            <a:pPr algn="ctr"/>
            <a:r>
              <a:rPr lang="en-US" sz="1600" dirty="0">
                <a:solidFill>
                  <a:srgbClr val="D83C8E"/>
                </a:solidFill>
                <a:latin typeface="Trebuchet MS" panose="020B0703020202090204" pitchFamily="34" charset="0"/>
                <a:cs typeface="Open Sans"/>
              </a:rPr>
              <a:t>52% </a:t>
            </a:r>
          </a:p>
          <a:p>
            <a:pPr algn="ctr"/>
            <a:r>
              <a:rPr lang="en-US" sz="1600" dirty="0">
                <a:solidFill>
                  <a:srgbClr val="D83C8E"/>
                </a:solidFill>
                <a:latin typeface="Trebuchet MS" panose="020B0703020202090204" pitchFamily="34" charset="0"/>
                <a:cs typeface="Open Sans"/>
              </a:rPr>
              <a:t>Neutral</a:t>
            </a:r>
          </a:p>
        </p:txBody>
      </p:sp>
      <p:sp>
        <p:nvSpPr>
          <p:cNvPr id="48" name="Right Brace 47">
            <a:extLst>
              <a:ext uri="{FF2B5EF4-FFF2-40B4-BE49-F238E27FC236}">
                <a16:creationId xmlns:a16="http://schemas.microsoft.com/office/drawing/2014/main" xmlns="" id="{7FD7A782-9D76-BF41-9765-B051A2475005}"/>
              </a:ext>
            </a:extLst>
          </p:cNvPr>
          <p:cNvSpPr/>
          <p:nvPr/>
        </p:nvSpPr>
        <p:spPr>
          <a:xfrm rot="16200000">
            <a:off x="5458814" y="6073244"/>
            <a:ext cx="451413" cy="1577276"/>
          </a:xfrm>
          <a:prstGeom prst="rightBrace">
            <a:avLst/>
          </a:prstGeom>
          <a:ln w="12700">
            <a:solidFill>
              <a:srgbClr val="004C6A"/>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    </a:t>
            </a:r>
          </a:p>
        </p:txBody>
      </p:sp>
    </p:spTree>
    <p:extLst>
      <p:ext uri="{BB962C8B-B14F-4D97-AF65-F5344CB8AC3E}">
        <p14:creationId xmlns:p14="http://schemas.microsoft.com/office/powerpoint/2010/main" xmlns="" val="914656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200" b="1" dirty="0">
                <a:solidFill>
                  <a:srgbClr val="D83C8E"/>
                </a:solidFill>
                <a:latin typeface="Trebuchet MS" panose="020B0703020202090204" pitchFamily="34" charset="0"/>
              </a:rPr>
              <a:t>Reasoning behind changes in quality of service  </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Having rated how they perceived the pandemic and subsequent adaptions made by their G.P.’s in response to Government guidelines to have affected the quality of service delivered, respondents were asked to provide context for their answer and a selection of responses are shown below. </a:t>
            </a:r>
          </a:p>
          <a:p>
            <a:pPr>
              <a:lnSpc>
                <a:spcPct val="100000"/>
              </a:lnSpc>
            </a:pPr>
            <a:r>
              <a:rPr lang="en-US" sz="1200" b="1" dirty="0">
                <a:solidFill>
                  <a:schemeClr val="tx1"/>
                </a:solidFill>
                <a:latin typeface="Trebuchet MS" panose="020B0703020202090204" pitchFamily="34" charset="0"/>
              </a:rPr>
              <a:t>Positive </a:t>
            </a: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r>
              <a:rPr lang="en-US" sz="1200" b="1" dirty="0">
                <a:solidFill>
                  <a:schemeClr val="tx1"/>
                </a:solidFill>
                <a:latin typeface="Trebuchet MS" panose="020B0703020202090204" pitchFamily="34" charset="0"/>
              </a:rPr>
              <a:t>Neutral</a:t>
            </a: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r>
              <a:rPr lang="en-US" sz="1200" b="1" dirty="0">
                <a:solidFill>
                  <a:schemeClr val="tx1"/>
                </a:solidFill>
                <a:latin typeface="Trebuchet MS" panose="020B0703020202090204" pitchFamily="34" charset="0"/>
              </a:rPr>
              <a:t>Negative </a:t>
            </a:r>
          </a:p>
          <a:p>
            <a:pPr>
              <a:lnSpc>
                <a:spcPct val="100000"/>
              </a:lnSpc>
            </a:pPr>
            <a:endParaRPr lang="en-US" sz="1200" dirty="0">
              <a:solidFill>
                <a:schemeClr val="tx1"/>
              </a:solidFill>
              <a:latin typeface="Trebuchet MS" panose="020B0703020202090204" pitchFamily="34" charset="0"/>
            </a:endParaRPr>
          </a:p>
          <a:p>
            <a:pPr>
              <a:lnSpc>
                <a:spcPct val="100000"/>
              </a:lnSpc>
            </a:pPr>
            <a:endParaRPr lang="en-GB" sz="1200" dirty="0">
              <a:solidFill>
                <a:schemeClr val="tx1"/>
              </a:solidFill>
            </a:endParaRPr>
          </a:p>
          <a:p>
            <a:pPr>
              <a:lnSpc>
                <a:spcPct val="100000"/>
              </a:lnSpc>
            </a:pPr>
            <a:endParaRPr lang="en-GB" sz="1200" dirty="0">
              <a:solidFill>
                <a:schemeClr val="tx1"/>
              </a:solidFill>
            </a:endParaRPr>
          </a:p>
          <a:p>
            <a:endParaRPr lang="en-US" dirty="0"/>
          </a:p>
        </p:txBody>
      </p:sp>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2" cstate="print"/>
          <a:stretch>
            <a:fillRect/>
          </a:stretch>
        </p:blipFill>
        <p:spPr>
          <a:xfrm>
            <a:off x="4685665" y="210820"/>
            <a:ext cx="1997710" cy="498252"/>
          </a:xfrm>
          <a:prstGeom prst="rect">
            <a:avLst/>
          </a:prstGeom>
        </p:spPr>
      </p:pic>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17</a:t>
            </a:r>
          </a:p>
        </p:txBody>
      </p:sp>
      <p:sp>
        <p:nvSpPr>
          <p:cNvPr id="14" name="Content Placeholder 1">
            <a:extLst>
              <a:ext uri="{FF2B5EF4-FFF2-40B4-BE49-F238E27FC236}">
                <a16:creationId xmlns:a16="http://schemas.microsoft.com/office/drawing/2014/main" xmlns="" id="{FDC1B4F9-1F4B-2145-B066-ABE5A8B9616C}"/>
              </a:ext>
            </a:extLst>
          </p:cNvPr>
          <p:cNvSpPr txBox="1">
            <a:spLocks/>
          </p:cNvSpPr>
          <p:nvPr/>
        </p:nvSpPr>
        <p:spPr>
          <a:xfrm>
            <a:off x="428604" y="8925397"/>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rgbClr val="004C6A"/>
                </a:solidFill>
                <a:latin typeface="Trebuchet MS" panose="020B0703020202090204" pitchFamily="34" charset="0"/>
              </a:rPr>
              <a:t>Q17. </a:t>
            </a:r>
            <a:r>
              <a:rPr lang="en-US" sz="1000" dirty="0">
                <a:solidFill>
                  <a:srgbClr val="004C6A"/>
                </a:solidFill>
                <a:latin typeface="Trebuchet MS" panose="020B0703020202090204" pitchFamily="34" charset="0"/>
              </a:rPr>
              <a:t>Please call you tell us why that is? </a:t>
            </a:r>
          </a:p>
          <a:p>
            <a:pPr algn="ctr" fontAlgn="ctr">
              <a:lnSpc>
                <a:spcPct val="100000"/>
              </a:lnSpc>
              <a:spcAft>
                <a:spcPts val="300"/>
              </a:spcAft>
            </a:pPr>
            <a:r>
              <a:rPr lang="en-US" sz="1000" b="1" dirty="0">
                <a:solidFill>
                  <a:srgbClr val="004C6A"/>
                </a:solidFill>
                <a:latin typeface="Trebuchet MS" panose="020B0703020202090204" pitchFamily="34" charset="0"/>
              </a:rPr>
              <a:t>Base size: </a:t>
            </a:r>
            <a:r>
              <a:rPr lang="en-US" sz="1000" dirty="0">
                <a:solidFill>
                  <a:srgbClr val="004C6A"/>
                </a:solidFill>
                <a:latin typeface="Trebuchet MS" panose="020B0703020202090204" pitchFamily="34" charset="0"/>
              </a:rPr>
              <a:t>Those who had accessed G.P. services prior to and during the pandemic at Q16 (19)</a:t>
            </a:r>
            <a:endParaRPr lang="en-US" sz="1600" dirty="0">
              <a:solidFill>
                <a:srgbClr val="004C6A"/>
              </a:solidFill>
              <a:latin typeface="Trebuchet MS" panose="020B0703020202090204" pitchFamily="34" charset="0"/>
            </a:endParaRPr>
          </a:p>
        </p:txBody>
      </p:sp>
      <p:sp>
        <p:nvSpPr>
          <p:cNvPr id="22" name="Rounded Rectangular Callout 21">
            <a:extLst>
              <a:ext uri="{FF2B5EF4-FFF2-40B4-BE49-F238E27FC236}">
                <a16:creationId xmlns:a16="http://schemas.microsoft.com/office/drawing/2014/main" xmlns="" id="{AF6A614A-37C5-D447-9373-FD4948897D40}"/>
              </a:ext>
            </a:extLst>
          </p:cNvPr>
          <p:cNvSpPr/>
          <p:nvPr/>
        </p:nvSpPr>
        <p:spPr>
          <a:xfrm>
            <a:off x="1365608" y="2408983"/>
            <a:ext cx="4126781" cy="807912"/>
          </a:xfrm>
          <a:prstGeom prst="wedgeRoundRectCallout">
            <a:avLst>
              <a:gd name="adj1" fmla="val 43138"/>
              <a:gd name="adj2" fmla="val 87803"/>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“The ability to communicate with the G.P. in alternative ways (e consult, phone appointment).” </a:t>
            </a:r>
          </a:p>
          <a:p>
            <a:pPr algn="ctr"/>
            <a:r>
              <a:rPr lang="en-US" sz="1100" b="1" dirty="0">
                <a:solidFill>
                  <a:srgbClr val="D83C8E"/>
                </a:solidFill>
                <a:latin typeface="Trebuchet MS" panose="020B0703020202090204" pitchFamily="34" charset="0"/>
                <a:cs typeface="Open Sans"/>
              </a:rPr>
              <a:t>Female, 25-34 years</a:t>
            </a:r>
          </a:p>
        </p:txBody>
      </p:sp>
      <p:sp>
        <p:nvSpPr>
          <p:cNvPr id="26" name="Rounded Rectangular Callout 25">
            <a:extLst>
              <a:ext uri="{FF2B5EF4-FFF2-40B4-BE49-F238E27FC236}">
                <a16:creationId xmlns:a16="http://schemas.microsoft.com/office/drawing/2014/main" xmlns="" id="{3209392C-4EBD-5840-B37B-45D57D83BDA6}"/>
              </a:ext>
            </a:extLst>
          </p:cNvPr>
          <p:cNvSpPr/>
          <p:nvPr/>
        </p:nvSpPr>
        <p:spPr>
          <a:xfrm>
            <a:off x="464322" y="5189435"/>
            <a:ext cx="3521891" cy="788658"/>
          </a:xfrm>
          <a:prstGeom prst="wedgeRoundRectCallout">
            <a:avLst>
              <a:gd name="adj1" fmla="val 65473"/>
              <a:gd name="adj2" fmla="val -2002"/>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“I have to use an online app to contact the G.P. This is only available for a couple of hours in the morning.” </a:t>
            </a:r>
            <a:r>
              <a:rPr lang="en-US" sz="1100" b="1" dirty="0">
                <a:solidFill>
                  <a:srgbClr val="D83C8E"/>
                </a:solidFill>
                <a:latin typeface="Trebuchet MS" panose="020B0703020202090204" pitchFamily="34" charset="0"/>
                <a:cs typeface="Open Sans"/>
              </a:rPr>
              <a:t>Female, 45+54 years</a:t>
            </a:r>
          </a:p>
        </p:txBody>
      </p:sp>
      <p:sp>
        <p:nvSpPr>
          <p:cNvPr id="27" name="Rounded Rectangular Callout 26">
            <a:extLst>
              <a:ext uri="{FF2B5EF4-FFF2-40B4-BE49-F238E27FC236}">
                <a16:creationId xmlns:a16="http://schemas.microsoft.com/office/drawing/2014/main" xmlns="" id="{25410EFF-B8B6-B14A-B74D-642F997A1A43}"/>
              </a:ext>
            </a:extLst>
          </p:cNvPr>
          <p:cNvSpPr/>
          <p:nvPr/>
        </p:nvSpPr>
        <p:spPr>
          <a:xfrm>
            <a:off x="3429000" y="4021257"/>
            <a:ext cx="3071834" cy="991193"/>
          </a:xfrm>
          <a:prstGeom prst="wedgeRoundRectCallout">
            <a:avLst>
              <a:gd name="adj1" fmla="val 358"/>
              <a:gd name="adj2" fmla="val 80247"/>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“I dislike phone appointments and have anxiety on using the phone. All appointments being telephone appointments has been difficult.” </a:t>
            </a:r>
            <a:r>
              <a:rPr lang="en-US" sz="1100" b="1" dirty="0">
                <a:solidFill>
                  <a:srgbClr val="D83C8E"/>
                </a:solidFill>
                <a:latin typeface="Trebuchet MS" panose="020B0703020202090204" pitchFamily="34" charset="0"/>
                <a:cs typeface="Open Sans"/>
              </a:rPr>
              <a:t>Female, 35-44 years</a:t>
            </a:r>
          </a:p>
        </p:txBody>
      </p:sp>
      <p:sp>
        <p:nvSpPr>
          <p:cNvPr id="28" name="Rounded Rectangular Callout 27">
            <a:extLst>
              <a:ext uri="{FF2B5EF4-FFF2-40B4-BE49-F238E27FC236}">
                <a16:creationId xmlns:a16="http://schemas.microsoft.com/office/drawing/2014/main" xmlns="" id="{034605FA-9B7E-7443-B82E-4925BF1DA7DC}"/>
              </a:ext>
            </a:extLst>
          </p:cNvPr>
          <p:cNvSpPr/>
          <p:nvPr/>
        </p:nvSpPr>
        <p:spPr>
          <a:xfrm>
            <a:off x="464322" y="3942806"/>
            <a:ext cx="2466570" cy="807912"/>
          </a:xfrm>
          <a:prstGeom prst="wedgeRoundRectCallout">
            <a:avLst>
              <a:gd name="adj1" fmla="val 61230"/>
              <a:gd name="adj2" fmla="val 80416"/>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“I have been able to access my G.P. when needed.” </a:t>
            </a:r>
            <a:r>
              <a:rPr lang="en-US" sz="1100" b="1" dirty="0">
                <a:solidFill>
                  <a:srgbClr val="D83C8E"/>
                </a:solidFill>
                <a:latin typeface="Trebuchet MS" panose="020B0703020202090204" pitchFamily="34" charset="0"/>
                <a:cs typeface="Open Sans"/>
              </a:rPr>
              <a:t>Male, 45-54 years</a:t>
            </a:r>
          </a:p>
        </p:txBody>
      </p:sp>
      <p:sp>
        <p:nvSpPr>
          <p:cNvPr id="29" name="Rounded Rectangular Callout 28">
            <a:extLst>
              <a:ext uri="{FF2B5EF4-FFF2-40B4-BE49-F238E27FC236}">
                <a16:creationId xmlns:a16="http://schemas.microsoft.com/office/drawing/2014/main" xmlns="" id="{9F39D4B0-5F10-C144-B11D-F39038F52A0C}"/>
              </a:ext>
            </a:extLst>
          </p:cNvPr>
          <p:cNvSpPr/>
          <p:nvPr/>
        </p:nvSpPr>
        <p:spPr>
          <a:xfrm>
            <a:off x="1114413" y="8005680"/>
            <a:ext cx="4629170" cy="615825"/>
          </a:xfrm>
          <a:prstGeom prst="wedgeRoundRectCallout">
            <a:avLst>
              <a:gd name="adj1" fmla="val -46911"/>
              <a:gd name="adj2" fmla="val -112882"/>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“Not being able to speak to one doctor and having to repeat myself every time to a different person.” </a:t>
            </a:r>
            <a:r>
              <a:rPr lang="en-US" sz="1100" b="1" dirty="0">
                <a:solidFill>
                  <a:srgbClr val="D83C8E"/>
                </a:solidFill>
                <a:latin typeface="Trebuchet MS" panose="020B0703020202090204" pitchFamily="34" charset="0"/>
                <a:cs typeface="Open Sans"/>
              </a:rPr>
              <a:t>Female, 25-34 years</a:t>
            </a:r>
          </a:p>
        </p:txBody>
      </p:sp>
      <p:sp>
        <p:nvSpPr>
          <p:cNvPr id="30" name="Rounded Rectangular Callout 29">
            <a:extLst>
              <a:ext uri="{FF2B5EF4-FFF2-40B4-BE49-F238E27FC236}">
                <a16:creationId xmlns:a16="http://schemas.microsoft.com/office/drawing/2014/main" xmlns="" id="{081F153E-796D-8E43-A361-745F45F9E9B5}"/>
              </a:ext>
            </a:extLst>
          </p:cNvPr>
          <p:cNvSpPr/>
          <p:nvPr/>
        </p:nvSpPr>
        <p:spPr>
          <a:xfrm>
            <a:off x="428604" y="6573848"/>
            <a:ext cx="2823780" cy="828148"/>
          </a:xfrm>
          <a:prstGeom prst="wedgeRoundRectCallout">
            <a:avLst>
              <a:gd name="adj1" fmla="val 60647"/>
              <a:gd name="adj2" fmla="val 44366"/>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“Hard to speak to someone – feel like they don't want to see anyone in person.” </a:t>
            </a:r>
            <a:r>
              <a:rPr lang="en-US" sz="1100" b="1" dirty="0">
                <a:solidFill>
                  <a:srgbClr val="D83C8E"/>
                </a:solidFill>
                <a:latin typeface="Trebuchet MS" panose="020B0703020202090204" pitchFamily="34" charset="0"/>
                <a:cs typeface="Open Sans"/>
              </a:rPr>
              <a:t>Female, 55-64 years</a:t>
            </a:r>
          </a:p>
        </p:txBody>
      </p:sp>
      <p:sp>
        <p:nvSpPr>
          <p:cNvPr id="31" name="Rounded Rectangular Callout 30">
            <a:extLst>
              <a:ext uri="{FF2B5EF4-FFF2-40B4-BE49-F238E27FC236}">
                <a16:creationId xmlns:a16="http://schemas.microsoft.com/office/drawing/2014/main" xmlns="" id="{14FCF02D-021C-884C-837A-900D3E02350E}"/>
              </a:ext>
            </a:extLst>
          </p:cNvPr>
          <p:cNvSpPr/>
          <p:nvPr/>
        </p:nvSpPr>
        <p:spPr>
          <a:xfrm>
            <a:off x="3819875" y="6628807"/>
            <a:ext cx="2525001" cy="828148"/>
          </a:xfrm>
          <a:prstGeom prst="wedgeRoundRectCallout">
            <a:avLst>
              <a:gd name="adj1" fmla="val 214"/>
              <a:gd name="adj2" fmla="val 73986"/>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“I can’t get a face-to-face appointment.” </a:t>
            </a:r>
            <a:r>
              <a:rPr lang="en-US" sz="1100" b="1" dirty="0">
                <a:solidFill>
                  <a:srgbClr val="D83C8E"/>
                </a:solidFill>
                <a:latin typeface="Trebuchet MS" panose="020B0703020202090204" pitchFamily="34" charset="0"/>
                <a:cs typeface="Open Sans"/>
              </a:rPr>
              <a:t>Male, 35-44 years</a:t>
            </a:r>
          </a:p>
        </p:txBody>
      </p:sp>
    </p:spTree>
    <p:extLst>
      <p:ext uri="{BB962C8B-B14F-4D97-AF65-F5344CB8AC3E}">
        <p14:creationId xmlns:p14="http://schemas.microsoft.com/office/powerpoint/2010/main" xmlns="" val="2244069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200" b="1" dirty="0">
                <a:solidFill>
                  <a:srgbClr val="D83C8E"/>
                </a:solidFill>
                <a:latin typeface="Trebuchet MS" panose="020B0703020202090204" pitchFamily="34" charset="0"/>
              </a:rPr>
              <a:t>Waiting lists</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For GP services, 45% of respondents indicated that they had to wait less than a week for appointment, with a further 29% waiting between one and two weeks.  </a:t>
            </a:r>
          </a:p>
          <a:p>
            <a:pPr>
              <a:lnSpc>
                <a:spcPct val="100000"/>
              </a:lnSpc>
            </a:pPr>
            <a:endParaRPr lang="en-US" sz="1200" dirty="0">
              <a:solidFill>
                <a:schemeClr val="tx1"/>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r>
              <a:rPr lang="en-US" sz="1200" b="1" dirty="0">
                <a:solidFill>
                  <a:srgbClr val="D83C8E"/>
                </a:solidFill>
                <a:latin typeface="Trebuchet MS" panose="020B0703020202090204" pitchFamily="34" charset="0"/>
              </a:rPr>
              <a:t>Areas of Improvement</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Despite most respondents waiting less than two weeks for appointment with their GP, the area for improvement selected by 42% was a reduction in waiting times. Around a quarter felt the quality of the treatment could be improved.  </a:t>
            </a:r>
          </a:p>
        </p:txBody>
      </p:sp>
      <p:graphicFrame>
        <p:nvGraphicFramePr>
          <p:cNvPr id="46" name="Table 45">
            <a:extLst>
              <a:ext uri="{FF2B5EF4-FFF2-40B4-BE49-F238E27FC236}">
                <a16:creationId xmlns:a16="http://schemas.microsoft.com/office/drawing/2014/main" xmlns="" id="{34A2FFFE-2BC4-BF4B-9C7B-F429E2F82CFD}"/>
              </a:ext>
            </a:extLst>
          </p:cNvPr>
          <p:cNvGraphicFramePr>
            <a:graphicFrameLocks noGrp="1"/>
          </p:cNvGraphicFramePr>
          <p:nvPr>
            <p:extLst>
              <p:ext uri="{D42A27DB-BD31-4B8C-83A1-F6EECF244321}">
                <p14:modId xmlns:p14="http://schemas.microsoft.com/office/powerpoint/2010/main" xmlns="" val="3485618830"/>
              </p:ext>
            </p:extLst>
          </p:nvPr>
        </p:nvGraphicFramePr>
        <p:xfrm>
          <a:off x="565185" y="1655454"/>
          <a:ext cx="5236786" cy="2463520"/>
        </p:xfrm>
        <a:graphic>
          <a:graphicData uri="http://schemas.openxmlformats.org/drawingml/2006/table">
            <a:tbl>
              <a:tblPr firstRow="1" bandRow="1">
                <a:tableStyleId>{5C22544A-7EE6-4342-B048-85BDC9FD1C3A}</a:tableStyleId>
              </a:tblPr>
              <a:tblGrid>
                <a:gridCol w="1097444">
                  <a:extLst>
                    <a:ext uri="{9D8B030D-6E8A-4147-A177-3AD203B41FA5}">
                      <a16:colId xmlns:a16="http://schemas.microsoft.com/office/drawing/2014/main" xmlns="" val="2007727079"/>
                    </a:ext>
                  </a:extLst>
                </a:gridCol>
                <a:gridCol w="462502">
                  <a:extLst>
                    <a:ext uri="{9D8B030D-6E8A-4147-A177-3AD203B41FA5}">
                      <a16:colId xmlns:a16="http://schemas.microsoft.com/office/drawing/2014/main" xmlns="" val="3965027755"/>
                    </a:ext>
                  </a:extLst>
                </a:gridCol>
                <a:gridCol w="3676840">
                  <a:extLst>
                    <a:ext uri="{9D8B030D-6E8A-4147-A177-3AD203B41FA5}">
                      <a16:colId xmlns:a16="http://schemas.microsoft.com/office/drawing/2014/main" xmlns="" val="3619912790"/>
                    </a:ext>
                  </a:extLst>
                </a:gridCol>
              </a:tblGrid>
              <a:tr h="307940">
                <a:tc>
                  <a:txBody>
                    <a:bodyPr/>
                    <a:lstStyle/>
                    <a:p>
                      <a:pPr algn="r" fontAlgn="b"/>
                      <a:r>
                        <a:rPr lang="en-GB" sz="1600" b="0" i="0" u="none" strike="noStrike">
                          <a:solidFill>
                            <a:srgbClr val="004C6A"/>
                          </a:solidFill>
                          <a:effectLst/>
                          <a:latin typeface="Trebuchet MS" panose="020B0703020202090204" pitchFamily="34" charset="0"/>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4C6A"/>
                          </a:solidFill>
                          <a:effectLst/>
                          <a:latin typeface="Trebuchet MS" panose="020B0703020202090204" pitchFamily="34" charset="0"/>
                        </a:rPr>
                        <a:t>Less than 1 week</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92025584"/>
                  </a:ext>
                </a:extLst>
              </a:tr>
              <a:tr h="307940">
                <a:tc>
                  <a:txBody>
                    <a:bodyPr/>
                    <a:lstStyle/>
                    <a:p>
                      <a:pPr algn="r" fontAlgn="b"/>
                      <a:r>
                        <a:rPr lang="en-GB" sz="1600" b="0" i="0" u="none" strike="noStrike">
                          <a:solidFill>
                            <a:srgbClr val="004C6A"/>
                          </a:solidFill>
                          <a:effectLst/>
                          <a:latin typeface="Trebuchet MS" panose="020B070302020209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1-2 weeks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7978221"/>
                  </a:ext>
                </a:extLst>
              </a:tr>
              <a:tr h="307940">
                <a:tc>
                  <a:txBody>
                    <a:bodyPr/>
                    <a:lstStyle/>
                    <a:p>
                      <a:pPr algn="r" fontAlgn="b"/>
                      <a:r>
                        <a:rPr lang="en-GB" sz="1600" b="0" i="0" u="none" strike="noStrike">
                          <a:solidFill>
                            <a:srgbClr val="004C6A"/>
                          </a:solidFill>
                          <a:effectLst/>
                          <a:latin typeface="Trebuchet MS" panose="020B070302020209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3-4 weeks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69739253"/>
                  </a:ext>
                </a:extLst>
              </a:tr>
              <a:tr h="307940">
                <a:tc>
                  <a:txBody>
                    <a:bodyPr/>
                    <a:lstStyle/>
                    <a:p>
                      <a:pPr algn="r" fontAlgn="b"/>
                      <a:r>
                        <a:rPr lang="en-GB" sz="1600" b="0" i="0" u="none" strike="noStrike">
                          <a:solidFill>
                            <a:srgbClr val="004C6A"/>
                          </a:solidFill>
                          <a:effectLst/>
                          <a:latin typeface="Trebuchet MS" panose="020B070302020209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4C6A"/>
                          </a:solidFill>
                          <a:effectLst/>
                          <a:latin typeface="Trebuchet MS" panose="020B0703020202090204" pitchFamily="34" charset="0"/>
                        </a:rPr>
                        <a:t>1-3 months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2771496"/>
                  </a:ext>
                </a:extLst>
              </a:tr>
              <a:tr h="307940">
                <a:tc>
                  <a:txBody>
                    <a:bodyPr/>
                    <a:lstStyle/>
                    <a:p>
                      <a:pPr algn="r" fontAlgn="b"/>
                      <a:r>
                        <a:rPr lang="en-GB" sz="1600" b="0" i="0" u="none" strike="noStrike">
                          <a:solidFill>
                            <a:srgbClr val="004C6A"/>
                          </a:solidFill>
                          <a:effectLst/>
                          <a:latin typeface="Trebuchet MS" panose="020B070302020209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4-6 months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36647999"/>
                  </a:ext>
                </a:extLst>
              </a:tr>
              <a:tr h="307940">
                <a:tc>
                  <a:txBody>
                    <a:bodyPr/>
                    <a:lstStyle/>
                    <a:p>
                      <a:pPr algn="r" fontAlgn="b"/>
                      <a:r>
                        <a:rPr lang="en-GB" sz="1600" b="0" i="0" u="none" strike="noStrike">
                          <a:solidFill>
                            <a:srgbClr val="004C6A"/>
                          </a:solidFill>
                          <a:effectLst/>
                          <a:latin typeface="Trebuchet MS" panose="020B070302020209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7 months to 1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68503894"/>
                  </a:ext>
                </a:extLst>
              </a:tr>
              <a:tr h="307940">
                <a:tc>
                  <a:txBody>
                    <a:bodyPr/>
                    <a:lstStyle/>
                    <a:p>
                      <a:pPr algn="r" fontAlgn="b"/>
                      <a:r>
                        <a:rPr lang="en-GB" sz="1600" b="0" i="0" u="none" strike="noStrike">
                          <a:solidFill>
                            <a:srgbClr val="004C6A"/>
                          </a:solidFill>
                          <a:effectLst/>
                          <a:latin typeface="Trebuchet MS" panose="020B070302020209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Over 1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71517084"/>
                  </a:ext>
                </a:extLst>
              </a:tr>
              <a:tr h="307940">
                <a:tc>
                  <a:txBody>
                    <a:bodyPr/>
                    <a:lstStyle/>
                    <a:p>
                      <a:pPr algn="r" fontAlgn="b"/>
                      <a:r>
                        <a:rPr lang="en-GB" sz="1600" b="0" i="0" u="none" strike="noStrike">
                          <a:solidFill>
                            <a:srgbClr val="004C6A"/>
                          </a:solidFill>
                          <a:effectLst/>
                          <a:latin typeface="Trebuchet MS" panose="020B070302020209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4C6A"/>
                          </a:solidFill>
                          <a:effectLst/>
                          <a:latin typeface="Trebuchet MS" panose="020B0703020202090204" pitchFamily="34" charset="0"/>
                        </a:rPr>
                        <a:t>I’m still on the waiting list for a formal appointment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54343148"/>
                  </a:ext>
                </a:extLst>
              </a:tr>
            </a:tbl>
          </a:graphicData>
        </a:graphic>
      </p:graphicFrame>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3" cstate="print"/>
          <a:stretch>
            <a:fillRect/>
          </a:stretch>
        </p:blipFill>
        <p:spPr>
          <a:xfrm>
            <a:off x="4685665" y="210820"/>
            <a:ext cx="1997710" cy="498252"/>
          </a:xfrm>
          <a:prstGeom prst="rect">
            <a:avLst/>
          </a:prstGeom>
        </p:spPr>
      </p:pic>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18</a:t>
            </a:r>
          </a:p>
        </p:txBody>
      </p:sp>
      <p:sp>
        <p:nvSpPr>
          <p:cNvPr id="10" name="Content Placeholder 1">
            <a:extLst>
              <a:ext uri="{FF2B5EF4-FFF2-40B4-BE49-F238E27FC236}">
                <a16:creationId xmlns:a16="http://schemas.microsoft.com/office/drawing/2014/main" xmlns="" id="{5FDAAC90-3551-0C41-8E9D-D720027569A5}"/>
              </a:ext>
            </a:extLst>
          </p:cNvPr>
          <p:cNvSpPr txBox="1">
            <a:spLocks/>
          </p:cNvSpPr>
          <p:nvPr/>
        </p:nvSpPr>
        <p:spPr>
          <a:xfrm>
            <a:off x="392885" y="4339541"/>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Q18. </a:t>
            </a:r>
            <a:r>
              <a:rPr lang="en-US" sz="1000" dirty="0">
                <a:solidFill>
                  <a:schemeClr val="tx1"/>
                </a:solidFill>
                <a:latin typeface="Trebuchet MS" panose="020B0703020202090204" pitchFamily="34" charset="0"/>
              </a:rPr>
              <a:t>How long did you have to wait to see a professional to get the help you needed from G.P.?</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Those who had accessed GP services to support mental health and wellbeing at Q13 (31)</a:t>
            </a:r>
            <a:endParaRPr lang="en-US" sz="1600" dirty="0">
              <a:latin typeface="Trebuchet MS" panose="020B0703020202090204" pitchFamily="34" charset="0"/>
            </a:endParaRPr>
          </a:p>
        </p:txBody>
      </p:sp>
      <p:graphicFrame>
        <p:nvGraphicFramePr>
          <p:cNvPr id="44" name="Table 43">
            <a:extLst>
              <a:ext uri="{FF2B5EF4-FFF2-40B4-BE49-F238E27FC236}">
                <a16:creationId xmlns:a16="http://schemas.microsoft.com/office/drawing/2014/main" xmlns="" id="{35A07C1C-0BC4-4145-8086-329D6FC041C3}"/>
              </a:ext>
            </a:extLst>
          </p:cNvPr>
          <p:cNvGraphicFramePr>
            <a:graphicFrameLocks noGrp="1"/>
          </p:cNvGraphicFramePr>
          <p:nvPr>
            <p:extLst>
              <p:ext uri="{D42A27DB-BD31-4B8C-83A1-F6EECF244321}">
                <p14:modId xmlns:p14="http://schemas.microsoft.com/office/powerpoint/2010/main" xmlns="" val="54785855"/>
              </p:ext>
            </p:extLst>
          </p:nvPr>
        </p:nvGraphicFramePr>
        <p:xfrm>
          <a:off x="480130" y="5939563"/>
          <a:ext cx="6020704" cy="1877580"/>
        </p:xfrm>
        <a:graphic>
          <a:graphicData uri="http://schemas.openxmlformats.org/drawingml/2006/table">
            <a:tbl>
              <a:tblPr firstRow="1" bandRow="1">
                <a:tableStyleId>{5C22544A-7EE6-4342-B048-85BDC9FD1C3A}</a:tableStyleId>
              </a:tblPr>
              <a:tblGrid>
                <a:gridCol w="772666">
                  <a:extLst>
                    <a:ext uri="{9D8B030D-6E8A-4147-A177-3AD203B41FA5}">
                      <a16:colId xmlns:a16="http://schemas.microsoft.com/office/drawing/2014/main" xmlns="" val="2007727079"/>
                    </a:ext>
                  </a:extLst>
                </a:gridCol>
                <a:gridCol w="488644">
                  <a:extLst>
                    <a:ext uri="{9D8B030D-6E8A-4147-A177-3AD203B41FA5}">
                      <a16:colId xmlns:a16="http://schemas.microsoft.com/office/drawing/2014/main" xmlns="" val="3965027755"/>
                    </a:ext>
                  </a:extLst>
                </a:gridCol>
                <a:gridCol w="4759394">
                  <a:extLst>
                    <a:ext uri="{9D8B030D-6E8A-4147-A177-3AD203B41FA5}">
                      <a16:colId xmlns:a16="http://schemas.microsoft.com/office/drawing/2014/main" xmlns="" val="3619912790"/>
                    </a:ext>
                  </a:extLst>
                </a:gridCol>
              </a:tblGrid>
              <a:tr h="312930">
                <a:tc>
                  <a:txBody>
                    <a:bodyPr/>
                    <a:lstStyle/>
                    <a:p>
                      <a:pPr algn="r" fontAlgn="b"/>
                      <a:r>
                        <a:rPr lang="en-GB" sz="1600" b="0" i="0" u="none" strike="noStrike" dirty="0">
                          <a:solidFill>
                            <a:srgbClr val="004C6A"/>
                          </a:solidFill>
                          <a:effectLst/>
                          <a:latin typeface="Trebuchet MS" panose="020B0703020202090204" pitchFamily="34" charset="0"/>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A reduction in waiting times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92025584"/>
                  </a:ext>
                </a:extLst>
              </a:tr>
              <a:tr h="312930">
                <a:tc>
                  <a:txBody>
                    <a:bodyPr/>
                    <a:lstStyle/>
                    <a:p>
                      <a:pPr algn="r" fontAlgn="b"/>
                      <a:r>
                        <a:rPr lang="en-GB" sz="1600" b="0" i="0" u="none" strike="noStrike">
                          <a:solidFill>
                            <a:srgbClr val="004C6A"/>
                          </a:solidFill>
                          <a:effectLst/>
                          <a:latin typeface="Trebuchet MS" panose="020B070302020209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4C6A"/>
                          </a:solidFill>
                          <a:effectLst/>
                          <a:latin typeface="Trebuchet MS" panose="020B0703020202090204" pitchFamily="34" charset="0"/>
                        </a:rPr>
                        <a:t>More information about the different types of services available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7978221"/>
                  </a:ext>
                </a:extLst>
              </a:tr>
              <a:tr h="312930">
                <a:tc>
                  <a:txBody>
                    <a:bodyPr/>
                    <a:lstStyle/>
                    <a:p>
                      <a:pPr algn="r" fontAlgn="b"/>
                      <a:r>
                        <a:rPr lang="en-GB" sz="1600" b="0" i="0" u="none" strike="noStrike">
                          <a:solidFill>
                            <a:srgbClr val="004C6A"/>
                          </a:solidFill>
                          <a:effectLst/>
                          <a:latin typeface="Trebuchet MS" panose="020B070302020209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Quality of treatment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69739253"/>
                  </a:ext>
                </a:extLst>
              </a:tr>
              <a:tr h="312930">
                <a:tc>
                  <a:txBody>
                    <a:bodyPr/>
                    <a:lstStyle/>
                    <a:p>
                      <a:pPr algn="r" fontAlgn="b"/>
                      <a:r>
                        <a:rPr lang="en-GB" sz="1600" b="0" i="0" u="none" strike="noStrike">
                          <a:solidFill>
                            <a:srgbClr val="004C6A"/>
                          </a:solidFill>
                          <a:effectLst/>
                          <a:latin typeface="Trebuchet MS" panose="020B070302020209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Length of treatment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2771496"/>
                  </a:ext>
                </a:extLst>
              </a:tr>
              <a:tr h="312930">
                <a:tc>
                  <a:txBody>
                    <a:bodyPr/>
                    <a:lstStyle/>
                    <a:p>
                      <a:pPr algn="r" fontAlgn="b"/>
                      <a:r>
                        <a:rPr lang="en-GB" sz="1600" b="0" i="0" u="none" strike="noStrike">
                          <a:solidFill>
                            <a:srgbClr val="004C6A"/>
                          </a:solidFill>
                          <a:effectLst/>
                          <a:latin typeface="Trebuchet MS" panose="020B070302020209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4C6A"/>
                          </a:solidFill>
                          <a:effectLst/>
                          <a:latin typeface="Trebuchet MS" panose="020B0703020202090204" pitchFamily="34" charset="0"/>
                        </a:rPr>
                        <a:t>Other </a:t>
                      </a:r>
                      <a:r>
                        <a:rPr lang="en-GB" sz="800" b="0" i="0" u="none" strike="noStrike" dirty="0">
                          <a:solidFill>
                            <a:srgbClr val="004C6A"/>
                          </a:solidFill>
                          <a:effectLst/>
                          <a:latin typeface="Trebuchet MS" panose="020B0703020202090204" pitchFamily="34" charset="0"/>
                        </a:rPr>
                        <a:t>(responses include: actively listening to the issues and making the initial referral)</a:t>
                      </a:r>
                      <a:endParaRPr lang="en-GB" sz="12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36647999"/>
                  </a:ext>
                </a:extLst>
              </a:tr>
              <a:tr h="312930">
                <a:tc>
                  <a:txBody>
                    <a:bodyPr/>
                    <a:lstStyle/>
                    <a:p>
                      <a:pPr algn="r" fontAlgn="b"/>
                      <a:r>
                        <a:rPr lang="en-GB" sz="1600" b="0" i="0" u="none" strike="noStrike" dirty="0">
                          <a:solidFill>
                            <a:srgbClr val="004C6A"/>
                          </a:solidFill>
                          <a:effectLst/>
                          <a:latin typeface="Trebuchet MS" panose="020B070302020209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4C6A"/>
                          </a:solidFill>
                          <a:effectLst/>
                          <a:latin typeface="Trebuchet MS" panose="020B0703020202090204" pitchFamily="34" charset="0"/>
                        </a:rPr>
                        <a:t>I don’t think the support provided by GP could be improved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68503894"/>
                  </a:ext>
                </a:extLst>
              </a:tr>
            </a:tbl>
          </a:graphicData>
        </a:graphic>
      </p:graphicFrame>
      <p:sp>
        <p:nvSpPr>
          <p:cNvPr id="45" name="Content Placeholder 1">
            <a:extLst>
              <a:ext uri="{FF2B5EF4-FFF2-40B4-BE49-F238E27FC236}">
                <a16:creationId xmlns:a16="http://schemas.microsoft.com/office/drawing/2014/main" xmlns="" id="{B481A88B-86BB-A546-BE7B-DD2467C8FBB1}"/>
              </a:ext>
            </a:extLst>
          </p:cNvPr>
          <p:cNvSpPr txBox="1">
            <a:spLocks/>
          </p:cNvSpPr>
          <p:nvPr/>
        </p:nvSpPr>
        <p:spPr>
          <a:xfrm>
            <a:off x="392885" y="8001289"/>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Q19. </a:t>
            </a:r>
            <a:r>
              <a:rPr lang="en-US" sz="1000" dirty="0">
                <a:solidFill>
                  <a:schemeClr val="tx1"/>
                </a:solidFill>
                <a:latin typeface="Trebuchet MS" panose="020B0703020202090204" pitchFamily="34" charset="0"/>
              </a:rPr>
              <a:t>Which, if any, of the following ways do you feel the support provided by G.P. could be improved?</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Those who had accessed G.P. services to support mental health and wellbeing at Q13 (31)</a:t>
            </a:r>
          </a:p>
        </p:txBody>
      </p:sp>
      <p:pic>
        <p:nvPicPr>
          <p:cNvPr id="52" name="Picture 51">
            <a:extLst>
              <a:ext uri="{FF2B5EF4-FFF2-40B4-BE49-F238E27FC236}">
                <a16:creationId xmlns:a16="http://schemas.microsoft.com/office/drawing/2014/main" xmlns="" id="{A7CC7E2A-448A-FD45-8FE6-45A5BC9F64AD}"/>
              </a:ext>
            </a:extLst>
          </p:cNvPr>
          <p:cNvPicPr>
            <a:picLocks noChangeAspect="1"/>
          </p:cNvPicPr>
          <p:nvPr/>
        </p:nvPicPr>
        <p:blipFill>
          <a:blip r:embed="rId4" cstate="print">
            <a:duotone>
              <a:schemeClr val="accent1">
                <a:shade val="45000"/>
                <a:satMod val="135000"/>
              </a:schemeClr>
              <a:prstClr val="white"/>
            </a:duotone>
          </a:blip>
          <a:stretch>
            <a:fillRect/>
          </a:stretch>
        </p:blipFill>
        <p:spPr>
          <a:xfrm>
            <a:off x="1393252" y="7239210"/>
            <a:ext cx="215211" cy="215211"/>
          </a:xfrm>
          <a:prstGeom prst="rect">
            <a:avLst/>
          </a:prstGeom>
        </p:spPr>
      </p:pic>
      <p:pic>
        <p:nvPicPr>
          <p:cNvPr id="53" name="Picture 52">
            <a:extLst>
              <a:ext uri="{FF2B5EF4-FFF2-40B4-BE49-F238E27FC236}">
                <a16:creationId xmlns:a16="http://schemas.microsoft.com/office/drawing/2014/main" xmlns="" id="{B4399627-3D72-0F49-9B85-D8916605EFA0}"/>
              </a:ext>
            </a:extLst>
          </p:cNvPr>
          <p:cNvPicPr>
            <a:picLocks noChangeAspect="1"/>
          </p:cNvPicPr>
          <p:nvPr/>
        </p:nvPicPr>
        <p:blipFill>
          <a:blip r:embed="rId5" cstate="print">
            <a:duotone>
              <a:schemeClr val="accent1">
                <a:shade val="45000"/>
                <a:satMod val="135000"/>
              </a:schemeClr>
              <a:prstClr val="white"/>
            </a:duotone>
          </a:blip>
          <a:stretch>
            <a:fillRect/>
          </a:stretch>
        </p:blipFill>
        <p:spPr>
          <a:xfrm>
            <a:off x="1393252" y="7548269"/>
            <a:ext cx="211083" cy="215211"/>
          </a:xfrm>
          <a:prstGeom prst="rect">
            <a:avLst/>
          </a:prstGeom>
        </p:spPr>
      </p:pic>
      <p:pic>
        <p:nvPicPr>
          <p:cNvPr id="29" name="Picture 28">
            <a:extLst>
              <a:ext uri="{FF2B5EF4-FFF2-40B4-BE49-F238E27FC236}">
                <a16:creationId xmlns:a16="http://schemas.microsoft.com/office/drawing/2014/main" xmlns="" id="{445266C5-7D7A-214C-8BBC-DE94DAD06FCE}"/>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1787321" y="1704032"/>
            <a:ext cx="211083" cy="211083"/>
          </a:xfrm>
          <a:prstGeom prst="rect">
            <a:avLst/>
          </a:prstGeom>
        </p:spPr>
      </p:pic>
      <p:pic>
        <p:nvPicPr>
          <p:cNvPr id="31" name="Picture 30">
            <a:extLst>
              <a:ext uri="{FF2B5EF4-FFF2-40B4-BE49-F238E27FC236}">
                <a16:creationId xmlns:a16="http://schemas.microsoft.com/office/drawing/2014/main" xmlns="" id="{32B085BD-C979-2944-803B-AEF5C53D31DD}"/>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1787319" y="2008411"/>
            <a:ext cx="211083" cy="211083"/>
          </a:xfrm>
          <a:prstGeom prst="rect">
            <a:avLst/>
          </a:prstGeom>
        </p:spPr>
      </p:pic>
      <p:pic>
        <p:nvPicPr>
          <p:cNvPr id="33" name="Picture 32">
            <a:extLst>
              <a:ext uri="{FF2B5EF4-FFF2-40B4-BE49-F238E27FC236}">
                <a16:creationId xmlns:a16="http://schemas.microsoft.com/office/drawing/2014/main" xmlns="" id="{9B49ACED-C7B2-CB43-AB9F-1FD2970815EA}"/>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1787319" y="2303776"/>
            <a:ext cx="211083" cy="211083"/>
          </a:xfrm>
          <a:prstGeom prst="rect">
            <a:avLst/>
          </a:prstGeom>
        </p:spPr>
      </p:pic>
      <p:pic>
        <p:nvPicPr>
          <p:cNvPr id="34" name="Picture 33">
            <a:extLst>
              <a:ext uri="{FF2B5EF4-FFF2-40B4-BE49-F238E27FC236}">
                <a16:creationId xmlns:a16="http://schemas.microsoft.com/office/drawing/2014/main" xmlns="" id="{7CCC5392-AA1B-C14C-862D-B31D46BE0D9F}"/>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1787319" y="2618477"/>
            <a:ext cx="211083" cy="211083"/>
          </a:xfrm>
          <a:prstGeom prst="rect">
            <a:avLst/>
          </a:prstGeom>
        </p:spPr>
      </p:pic>
      <p:pic>
        <p:nvPicPr>
          <p:cNvPr id="36" name="Picture 35">
            <a:extLst>
              <a:ext uri="{FF2B5EF4-FFF2-40B4-BE49-F238E27FC236}">
                <a16:creationId xmlns:a16="http://schemas.microsoft.com/office/drawing/2014/main" xmlns="" id="{FED075E5-991B-F645-ADD0-94912CC1760B}"/>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1787319" y="2933178"/>
            <a:ext cx="211083" cy="211083"/>
          </a:xfrm>
          <a:prstGeom prst="rect">
            <a:avLst/>
          </a:prstGeom>
        </p:spPr>
      </p:pic>
      <p:pic>
        <p:nvPicPr>
          <p:cNvPr id="37" name="Picture 36">
            <a:extLst>
              <a:ext uri="{FF2B5EF4-FFF2-40B4-BE49-F238E27FC236}">
                <a16:creationId xmlns:a16="http://schemas.microsoft.com/office/drawing/2014/main" xmlns="" id="{1479AED2-07DB-3D46-852B-9CB6D5BB90C3}"/>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1787320" y="3229607"/>
            <a:ext cx="211083" cy="211083"/>
          </a:xfrm>
          <a:prstGeom prst="rect">
            <a:avLst/>
          </a:prstGeom>
        </p:spPr>
      </p:pic>
      <p:pic>
        <p:nvPicPr>
          <p:cNvPr id="39" name="Picture 38">
            <a:extLst>
              <a:ext uri="{FF2B5EF4-FFF2-40B4-BE49-F238E27FC236}">
                <a16:creationId xmlns:a16="http://schemas.microsoft.com/office/drawing/2014/main" xmlns="" id="{36D96E69-A9D0-BB4A-A0D4-8BFDE367ACBB}"/>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1787320" y="3537850"/>
            <a:ext cx="211083" cy="211083"/>
          </a:xfrm>
          <a:prstGeom prst="rect">
            <a:avLst/>
          </a:prstGeom>
        </p:spPr>
      </p:pic>
      <p:pic>
        <p:nvPicPr>
          <p:cNvPr id="40" name="Picture 39">
            <a:extLst>
              <a:ext uri="{FF2B5EF4-FFF2-40B4-BE49-F238E27FC236}">
                <a16:creationId xmlns:a16="http://schemas.microsoft.com/office/drawing/2014/main" xmlns="" id="{49DCE362-B46C-D445-AEE1-B69EE0C0F590}"/>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1787321" y="3846093"/>
            <a:ext cx="211083" cy="211083"/>
          </a:xfrm>
          <a:prstGeom prst="rect">
            <a:avLst/>
          </a:prstGeom>
        </p:spPr>
      </p:pic>
      <p:pic>
        <p:nvPicPr>
          <p:cNvPr id="5" name="Picture 4">
            <a:extLst>
              <a:ext uri="{FF2B5EF4-FFF2-40B4-BE49-F238E27FC236}">
                <a16:creationId xmlns:a16="http://schemas.microsoft.com/office/drawing/2014/main" xmlns="" id="{35D1F8F1-493A-D64B-98B6-ED04564F8818}"/>
              </a:ext>
            </a:extLst>
          </p:cNvPr>
          <p:cNvPicPr>
            <a:picLocks noChangeAspect="1"/>
          </p:cNvPicPr>
          <p:nvPr/>
        </p:nvPicPr>
        <p:blipFill>
          <a:blip r:embed="rId7" cstate="print">
            <a:duotone>
              <a:schemeClr val="accent1">
                <a:shade val="45000"/>
                <a:satMod val="135000"/>
              </a:schemeClr>
              <a:prstClr val="white"/>
            </a:duotone>
          </a:blip>
          <a:stretch>
            <a:fillRect/>
          </a:stretch>
        </p:blipFill>
        <p:spPr>
          <a:xfrm>
            <a:off x="1393252" y="6303826"/>
            <a:ext cx="211083" cy="211083"/>
          </a:xfrm>
          <a:prstGeom prst="rect">
            <a:avLst/>
          </a:prstGeom>
        </p:spPr>
      </p:pic>
      <p:pic>
        <p:nvPicPr>
          <p:cNvPr id="8" name="Picture 7">
            <a:extLst>
              <a:ext uri="{FF2B5EF4-FFF2-40B4-BE49-F238E27FC236}">
                <a16:creationId xmlns:a16="http://schemas.microsoft.com/office/drawing/2014/main" xmlns="" id="{38E19EEA-2E50-8E43-90AE-822E4354B5D1}"/>
              </a:ext>
            </a:extLst>
          </p:cNvPr>
          <p:cNvPicPr>
            <a:picLocks noChangeAspect="1"/>
          </p:cNvPicPr>
          <p:nvPr/>
        </p:nvPicPr>
        <p:blipFill>
          <a:blip r:embed="rId8" cstate="print">
            <a:duotone>
              <a:schemeClr val="accent1">
                <a:shade val="45000"/>
                <a:satMod val="135000"/>
              </a:schemeClr>
              <a:prstClr val="white"/>
            </a:duotone>
          </a:blip>
          <a:stretch>
            <a:fillRect/>
          </a:stretch>
        </p:blipFill>
        <p:spPr>
          <a:xfrm>
            <a:off x="1393250" y="5995244"/>
            <a:ext cx="211083" cy="211083"/>
          </a:xfrm>
          <a:prstGeom prst="rect">
            <a:avLst/>
          </a:prstGeom>
        </p:spPr>
      </p:pic>
      <p:pic>
        <p:nvPicPr>
          <p:cNvPr id="11" name="Picture 10">
            <a:extLst>
              <a:ext uri="{FF2B5EF4-FFF2-40B4-BE49-F238E27FC236}">
                <a16:creationId xmlns:a16="http://schemas.microsoft.com/office/drawing/2014/main" xmlns="" id="{C3DEE4E1-4937-7C4A-9AD6-FA1743257856}"/>
              </a:ext>
            </a:extLst>
          </p:cNvPr>
          <p:cNvPicPr>
            <a:picLocks noChangeAspect="1"/>
          </p:cNvPicPr>
          <p:nvPr/>
        </p:nvPicPr>
        <p:blipFill>
          <a:blip r:embed="rId9" cstate="print">
            <a:duotone>
              <a:schemeClr val="accent1">
                <a:shade val="45000"/>
                <a:satMod val="135000"/>
              </a:schemeClr>
              <a:prstClr val="white"/>
            </a:duotone>
          </a:blip>
          <a:stretch>
            <a:fillRect/>
          </a:stretch>
        </p:blipFill>
        <p:spPr>
          <a:xfrm>
            <a:off x="1393251" y="6930724"/>
            <a:ext cx="211083" cy="211083"/>
          </a:xfrm>
          <a:prstGeom prst="rect">
            <a:avLst/>
          </a:prstGeom>
        </p:spPr>
      </p:pic>
      <p:pic>
        <p:nvPicPr>
          <p:cNvPr id="12" name="Picture 11">
            <a:extLst>
              <a:ext uri="{FF2B5EF4-FFF2-40B4-BE49-F238E27FC236}">
                <a16:creationId xmlns:a16="http://schemas.microsoft.com/office/drawing/2014/main" xmlns="" id="{1C339BD6-F9DC-8844-9B69-CA4A4AA06E58}"/>
              </a:ext>
            </a:extLst>
          </p:cNvPr>
          <p:cNvPicPr>
            <a:picLocks noChangeAspect="1"/>
          </p:cNvPicPr>
          <p:nvPr/>
        </p:nvPicPr>
        <p:blipFill>
          <a:blip r:embed="rId10" cstate="print">
            <a:duotone>
              <a:schemeClr val="accent1">
                <a:shade val="45000"/>
                <a:satMod val="135000"/>
              </a:schemeClr>
              <a:prstClr val="white"/>
            </a:duotone>
          </a:blip>
          <a:stretch>
            <a:fillRect/>
          </a:stretch>
        </p:blipFill>
        <p:spPr>
          <a:xfrm>
            <a:off x="1393250" y="6613726"/>
            <a:ext cx="211083" cy="211083"/>
          </a:xfrm>
          <a:prstGeom prst="rect">
            <a:avLst/>
          </a:prstGeom>
        </p:spPr>
      </p:pic>
    </p:spTree>
    <p:extLst>
      <p:ext uri="{BB962C8B-B14F-4D97-AF65-F5344CB8AC3E}">
        <p14:creationId xmlns:p14="http://schemas.microsoft.com/office/powerpoint/2010/main" xmlns="" val="584509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600" b="1" dirty="0">
                <a:solidFill>
                  <a:srgbClr val="D83C8E"/>
                </a:solidFill>
                <a:latin typeface="Trebuchet MS" panose="020B0703020202090204" pitchFamily="34" charset="0"/>
              </a:rPr>
              <a:t>The COVID-19 pandemic’s impact on Lifecyle Service’s delivery</a:t>
            </a:r>
          </a:p>
          <a:p>
            <a:pPr>
              <a:lnSpc>
                <a:spcPct val="100000"/>
              </a:lnSpc>
            </a:pPr>
            <a:r>
              <a:rPr lang="en-US" sz="1200" b="1" dirty="0">
                <a:solidFill>
                  <a:srgbClr val="D83C8E"/>
                </a:solidFill>
                <a:latin typeface="Trebuchet MS" panose="020B0703020202090204" pitchFamily="34" charset="0"/>
              </a:rPr>
              <a:t>Service satisfaction</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When asked to rate their overall experience with Lifecycle Service (NHS Talking Therapies), half of those who had sought help from Lifecyle Service indicated it was excellent, with 46% rating it as fair. Just 4% rated the service as poor. </a:t>
            </a: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r>
              <a:rPr lang="en-US" sz="1200" b="1" dirty="0">
                <a:solidFill>
                  <a:srgbClr val="D83C8E"/>
                </a:solidFill>
                <a:latin typeface="Trebuchet MS" panose="020B0703020202090204" pitchFamily="34" charset="0"/>
              </a:rPr>
              <a:t>Pandemic’s impact on service delivery </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79% of those who had sought help from Lifecycle Service had first interacted with the service prior to the pandemic. The respondents with prior knowledge and experience of the quality of service were then asked if any changes to service delivery as a result of adhering to Government guidelines had had an impact on the quality and they were asked to say to what extent. 11% thought the pandemic had had a negative impact on the quality of the service provided by Lifecycle Service, but please bear in mind this equates to 2 respondents.  </a:t>
            </a:r>
          </a:p>
        </p:txBody>
      </p:sp>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3" cstate="print"/>
          <a:stretch>
            <a:fillRect/>
          </a:stretch>
        </p:blipFill>
        <p:spPr>
          <a:xfrm>
            <a:off x="4685665" y="210820"/>
            <a:ext cx="1997710" cy="498252"/>
          </a:xfrm>
          <a:prstGeom prst="rect">
            <a:avLst/>
          </a:prstGeom>
        </p:spPr>
      </p:pic>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19</a:t>
            </a:r>
          </a:p>
        </p:txBody>
      </p:sp>
      <p:sp>
        <p:nvSpPr>
          <p:cNvPr id="10" name="Content Placeholder 1">
            <a:extLst>
              <a:ext uri="{FF2B5EF4-FFF2-40B4-BE49-F238E27FC236}">
                <a16:creationId xmlns:a16="http://schemas.microsoft.com/office/drawing/2014/main" xmlns="" id="{5FDAAC90-3551-0C41-8E9D-D720027569A5}"/>
              </a:ext>
            </a:extLst>
          </p:cNvPr>
          <p:cNvSpPr txBox="1">
            <a:spLocks/>
          </p:cNvSpPr>
          <p:nvPr/>
        </p:nvSpPr>
        <p:spPr>
          <a:xfrm>
            <a:off x="392885" y="3859790"/>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Q15. </a:t>
            </a:r>
            <a:r>
              <a:rPr lang="en-US" sz="1000" dirty="0">
                <a:solidFill>
                  <a:schemeClr val="tx1"/>
                </a:solidFill>
                <a:latin typeface="Trebuchet MS" panose="020B0703020202090204" pitchFamily="34" charset="0"/>
              </a:rPr>
              <a:t>Overall, how would you rate your experience with Lifecycle Service (NHS Talking Therapies)?</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Those who had accessed Lifecycle Service to support mental health and wellbeing at Q13 (24)</a:t>
            </a:r>
            <a:endParaRPr lang="en-US" sz="1600" dirty="0">
              <a:latin typeface="Trebuchet MS" panose="020B0703020202090204" pitchFamily="34" charset="0"/>
            </a:endParaRPr>
          </a:p>
        </p:txBody>
      </p:sp>
      <p:sp>
        <p:nvSpPr>
          <p:cNvPr id="11" name="Content Placeholder 1">
            <a:extLst>
              <a:ext uri="{FF2B5EF4-FFF2-40B4-BE49-F238E27FC236}">
                <a16:creationId xmlns:a16="http://schemas.microsoft.com/office/drawing/2014/main" xmlns="" id="{FF109E06-BABB-A348-9366-9D9481684D72}"/>
              </a:ext>
            </a:extLst>
          </p:cNvPr>
          <p:cNvSpPr txBox="1">
            <a:spLocks/>
          </p:cNvSpPr>
          <p:nvPr/>
        </p:nvSpPr>
        <p:spPr>
          <a:xfrm>
            <a:off x="392885" y="8630357"/>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Q16. </a:t>
            </a:r>
            <a:r>
              <a:rPr lang="en-US" sz="1000" dirty="0">
                <a:solidFill>
                  <a:schemeClr val="tx1"/>
                </a:solidFill>
                <a:latin typeface="Trebuchet MS" panose="020B0703020202090204" pitchFamily="34" charset="0"/>
              </a:rPr>
              <a:t>Thinking of how, if at all, the pandemic and subsequent adaptations Lifecycle Service has had to make in order to adhere to Government guidelines, please can you tell us whether you perceive these changes to have had a positive or negative effect on the quality of the service delivered, or if there has been no change at all?</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Those who had accessed Lifecycle Service prior to the start of the pandemic at Q14 (19)</a:t>
            </a:r>
            <a:endParaRPr lang="en-US" sz="1600" dirty="0">
              <a:latin typeface="Trebuchet MS" panose="020B0703020202090204" pitchFamily="34" charset="0"/>
            </a:endParaRPr>
          </a:p>
        </p:txBody>
      </p:sp>
      <p:sp>
        <p:nvSpPr>
          <p:cNvPr id="33" name="TextBox 32">
            <a:extLst>
              <a:ext uri="{FF2B5EF4-FFF2-40B4-BE49-F238E27FC236}">
                <a16:creationId xmlns:a16="http://schemas.microsoft.com/office/drawing/2014/main" xmlns="" id="{02D16AC4-612E-AB42-A7B3-7F3F85D2DD36}"/>
              </a:ext>
            </a:extLst>
          </p:cNvPr>
          <p:cNvSpPr txBox="1"/>
          <p:nvPr/>
        </p:nvSpPr>
        <p:spPr>
          <a:xfrm>
            <a:off x="956486" y="2315508"/>
            <a:ext cx="817174" cy="369332"/>
          </a:xfrm>
          <a:prstGeom prst="rect">
            <a:avLst/>
          </a:prstGeom>
          <a:noFill/>
        </p:spPr>
        <p:txBody>
          <a:bodyPr wrap="square" rtlCol="0">
            <a:spAutoFit/>
          </a:bodyPr>
          <a:lstStyle/>
          <a:p>
            <a:pPr algn="ctr"/>
            <a:r>
              <a:rPr lang="en-US" dirty="0">
                <a:latin typeface="Trebuchet MS" panose="020B0703020202090204" pitchFamily="34" charset="0"/>
                <a:cs typeface="Open Sans"/>
              </a:rPr>
              <a:t>50%</a:t>
            </a:r>
          </a:p>
        </p:txBody>
      </p:sp>
      <p:sp>
        <p:nvSpPr>
          <p:cNvPr id="34" name="TextBox 33">
            <a:extLst>
              <a:ext uri="{FF2B5EF4-FFF2-40B4-BE49-F238E27FC236}">
                <a16:creationId xmlns:a16="http://schemas.microsoft.com/office/drawing/2014/main" xmlns="" id="{80BB807C-3D58-924F-99FA-236EE6EE3918}"/>
              </a:ext>
            </a:extLst>
          </p:cNvPr>
          <p:cNvSpPr txBox="1"/>
          <p:nvPr/>
        </p:nvSpPr>
        <p:spPr>
          <a:xfrm>
            <a:off x="311860" y="3354725"/>
            <a:ext cx="2060493" cy="253916"/>
          </a:xfrm>
          <a:prstGeom prst="rect">
            <a:avLst/>
          </a:prstGeom>
          <a:noFill/>
        </p:spPr>
        <p:txBody>
          <a:bodyPr wrap="square" rtlCol="0">
            <a:spAutoFit/>
          </a:bodyPr>
          <a:lstStyle/>
          <a:p>
            <a:pPr algn="ctr"/>
            <a:r>
              <a:rPr lang="en-US" sz="1050" dirty="0">
                <a:solidFill>
                  <a:srgbClr val="004C6A"/>
                </a:solidFill>
                <a:latin typeface="Trebuchet MS" panose="020B0703020202090204" pitchFamily="34" charset="0"/>
                <a:cs typeface="Open Sans"/>
              </a:rPr>
              <a:t>Excellent</a:t>
            </a:r>
          </a:p>
        </p:txBody>
      </p:sp>
      <p:sp>
        <p:nvSpPr>
          <p:cNvPr id="36" name="TextBox 35">
            <a:extLst>
              <a:ext uri="{FF2B5EF4-FFF2-40B4-BE49-F238E27FC236}">
                <a16:creationId xmlns:a16="http://schemas.microsoft.com/office/drawing/2014/main" xmlns="" id="{1EB86958-0D6D-6647-B0B5-C10F690FE1D2}"/>
              </a:ext>
            </a:extLst>
          </p:cNvPr>
          <p:cNvSpPr txBox="1"/>
          <p:nvPr/>
        </p:nvSpPr>
        <p:spPr>
          <a:xfrm>
            <a:off x="3136923" y="2327904"/>
            <a:ext cx="817174" cy="369332"/>
          </a:xfrm>
          <a:prstGeom prst="rect">
            <a:avLst/>
          </a:prstGeom>
          <a:noFill/>
        </p:spPr>
        <p:txBody>
          <a:bodyPr wrap="square" rtlCol="0">
            <a:spAutoFit/>
          </a:bodyPr>
          <a:lstStyle/>
          <a:p>
            <a:pPr algn="ctr"/>
            <a:r>
              <a:rPr lang="en-US" dirty="0">
                <a:latin typeface="Trebuchet MS" panose="020B0703020202090204" pitchFamily="34" charset="0"/>
                <a:cs typeface="Open Sans"/>
              </a:rPr>
              <a:t>46%</a:t>
            </a:r>
          </a:p>
        </p:txBody>
      </p:sp>
      <p:sp>
        <p:nvSpPr>
          <p:cNvPr id="37" name="TextBox 36">
            <a:extLst>
              <a:ext uri="{FF2B5EF4-FFF2-40B4-BE49-F238E27FC236}">
                <a16:creationId xmlns:a16="http://schemas.microsoft.com/office/drawing/2014/main" xmlns="" id="{35962D2C-72C8-5A45-8352-7D1843174D2A}"/>
              </a:ext>
            </a:extLst>
          </p:cNvPr>
          <p:cNvSpPr txBox="1"/>
          <p:nvPr/>
        </p:nvSpPr>
        <p:spPr>
          <a:xfrm>
            <a:off x="2408481" y="3359991"/>
            <a:ext cx="2210994" cy="253916"/>
          </a:xfrm>
          <a:prstGeom prst="rect">
            <a:avLst/>
          </a:prstGeom>
          <a:noFill/>
        </p:spPr>
        <p:txBody>
          <a:bodyPr wrap="square" rtlCol="0">
            <a:spAutoFit/>
          </a:bodyPr>
          <a:lstStyle/>
          <a:p>
            <a:pPr algn="ctr"/>
            <a:r>
              <a:rPr lang="en-US" sz="1050" dirty="0">
                <a:solidFill>
                  <a:srgbClr val="004C6A"/>
                </a:solidFill>
                <a:latin typeface="Trebuchet MS" panose="020B0703020202090204" pitchFamily="34" charset="0"/>
                <a:cs typeface="Open Sans"/>
              </a:rPr>
              <a:t>Fair</a:t>
            </a:r>
          </a:p>
        </p:txBody>
      </p:sp>
      <p:sp>
        <p:nvSpPr>
          <p:cNvPr id="39" name="TextBox 38">
            <a:extLst>
              <a:ext uri="{FF2B5EF4-FFF2-40B4-BE49-F238E27FC236}">
                <a16:creationId xmlns:a16="http://schemas.microsoft.com/office/drawing/2014/main" xmlns="" id="{78B9877B-742B-DD4A-9580-84D8A34FB69C}"/>
              </a:ext>
            </a:extLst>
          </p:cNvPr>
          <p:cNvSpPr txBox="1"/>
          <p:nvPr/>
        </p:nvSpPr>
        <p:spPr>
          <a:xfrm>
            <a:off x="5227456" y="2315508"/>
            <a:ext cx="817174" cy="369332"/>
          </a:xfrm>
          <a:prstGeom prst="rect">
            <a:avLst/>
          </a:prstGeom>
          <a:noFill/>
        </p:spPr>
        <p:txBody>
          <a:bodyPr wrap="square" rtlCol="0">
            <a:spAutoFit/>
          </a:bodyPr>
          <a:lstStyle/>
          <a:p>
            <a:pPr algn="ctr"/>
            <a:r>
              <a:rPr lang="en-US" dirty="0">
                <a:latin typeface="Trebuchet MS" panose="020B0703020202090204" pitchFamily="34" charset="0"/>
                <a:cs typeface="Open Sans"/>
              </a:rPr>
              <a:t>4%</a:t>
            </a:r>
          </a:p>
        </p:txBody>
      </p:sp>
      <p:sp>
        <p:nvSpPr>
          <p:cNvPr id="40" name="TextBox 39">
            <a:extLst>
              <a:ext uri="{FF2B5EF4-FFF2-40B4-BE49-F238E27FC236}">
                <a16:creationId xmlns:a16="http://schemas.microsoft.com/office/drawing/2014/main" xmlns="" id="{05DC1B55-59E4-1344-86A3-20DB4584F5B8}"/>
              </a:ext>
            </a:extLst>
          </p:cNvPr>
          <p:cNvSpPr txBox="1"/>
          <p:nvPr/>
        </p:nvSpPr>
        <p:spPr>
          <a:xfrm>
            <a:off x="4530545" y="3354725"/>
            <a:ext cx="2210994" cy="253916"/>
          </a:xfrm>
          <a:prstGeom prst="rect">
            <a:avLst/>
          </a:prstGeom>
          <a:noFill/>
        </p:spPr>
        <p:txBody>
          <a:bodyPr wrap="square" rtlCol="0">
            <a:spAutoFit/>
          </a:bodyPr>
          <a:lstStyle/>
          <a:p>
            <a:pPr algn="ctr"/>
            <a:r>
              <a:rPr lang="en-US" sz="1050" dirty="0">
                <a:solidFill>
                  <a:srgbClr val="004C6A"/>
                </a:solidFill>
                <a:latin typeface="Trebuchet MS" panose="020B0703020202090204" pitchFamily="34" charset="0"/>
                <a:cs typeface="Open Sans"/>
              </a:rPr>
              <a:t>Poor</a:t>
            </a:r>
          </a:p>
        </p:txBody>
      </p:sp>
      <p:pic>
        <p:nvPicPr>
          <p:cNvPr id="41" name="Picture 40">
            <a:extLst>
              <a:ext uri="{FF2B5EF4-FFF2-40B4-BE49-F238E27FC236}">
                <a16:creationId xmlns:a16="http://schemas.microsoft.com/office/drawing/2014/main" xmlns="" id="{C4FC8FBD-20BD-C944-9A8A-7CA5B9D9D774}"/>
              </a:ext>
            </a:extLst>
          </p:cNvPr>
          <p:cNvPicPr>
            <a:picLocks noChangeAspect="1"/>
          </p:cNvPicPr>
          <p:nvPr/>
        </p:nvPicPr>
        <p:blipFill>
          <a:blip r:embed="rId4" cstate="print">
            <a:duotone>
              <a:schemeClr val="accent1">
                <a:shade val="45000"/>
                <a:satMod val="135000"/>
              </a:schemeClr>
              <a:prstClr val="white"/>
            </a:duotone>
          </a:blip>
          <a:stretch>
            <a:fillRect/>
          </a:stretch>
        </p:blipFill>
        <p:spPr>
          <a:xfrm>
            <a:off x="3311204" y="2833348"/>
            <a:ext cx="405547" cy="405547"/>
          </a:xfrm>
          <a:prstGeom prst="rect">
            <a:avLst/>
          </a:prstGeom>
        </p:spPr>
      </p:pic>
      <p:pic>
        <p:nvPicPr>
          <p:cNvPr id="42" name="Picture 41">
            <a:extLst>
              <a:ext uri="{FF2B5EF4-FFF2-40B4-BE49-F238E27FC236}">
                <a16:creationId xmlns:a16="http://schemas.microsoft.com/office/drawing/2014/main" xmlns="" id="{59E84D8D-6871-F047-9731-3CFEC25237D0}"/>
              </a:ext>
            </a:extLst>
          </p:cNvPr>
          <p:cNvPicPr>
            <a:picLocks noChangeAspect="1"/>
          </p:cNvPicPr>
          <p:nvPr/>
        </p:nvPicPr>
        <p:blipFill>
          <a:blip r:embed="rId5" cstate="print">
            <a:duotone>
              <a:schemeClr val="accent1">
                <a:shade val="45000"/>
                <a:satMod val="135000"/>
              </a:schemeClr>
              <a:prstClr val="white"/>
            </a:duotone>
          </a:blip>
          <a:stretch>
            <a:fillRect/>
          </a:stretch>
        </p:blipFill>
        <p:spPr>
          <a:xfrm>
            <a:off x="1134724" y="2783744"/>
            <a:ext cx="460697" cy="460697"/>
          </a:xfrm>
          <a:prstGeom prst="rect">
            <a:avLst/>
          </a:prstGeom>
        </p:spPr>
      </p:pic>
      <p:pic>
        <p:nvPicPr>
          <p:cNvPr id="43" name="Picture 42">
            <a:extLst>
              <a:ext uri="{FF2B5EF4-FFF2-40B4-BE49-F238E27FC236}">
                <a16:creationId xmlns:a16="http://schemas.microsoft.com/office/drawing/2014/main" xmlns="" id="{FD0E67CC-C049-A74D-9907-A07FC616F5AC}"/>
              </a:ext>
            </a:extLst>
          </p:cNvPr>
          <p:cNvPicPr>
            <a:picLocks noChangeAspect="1"/>
          </p:cNvPicPr>
          <p:nvPr/>
        </p:nvPicPr>
        <p:blipFill>
          <a:blip r:embed="rId5" cstate="print">
            <a:duotone>
              <a:schemeClr val="accent1">
                <a:shade val="45000"/>
                <a:satMod val="135000"/>
              </a:schemeClr>
              <a:prstClr val="white"/>
            </a:duotone>
          </a:blip>
          <a:stretch>
            <a:fillRect/>
          </a:stretch>
        </p:blipFill>
        <p:spPr>
          <a:xfrm rot="10800000">
            <a:off x="5405693" y="2783744"/>
            <a:ext cx="460697" cy="460697"/>
          </a:xfrm>
          <a:prstGeom prst="rect">
            <a:avLst/>
          </a:prstGeom>
        </p:spPr>
      </p:pic>
      <p:sp>
        <p:nvSpPr>
          <p:cNvPr id="27" name="Right Brace 26">
            <a:extLst>
              <a:ext uri="{FF2B5EF4-FFF2-40B4-BE49-F238E27FC236}">
                <a16:creationId xmlns:a16="http://schemas.microsoft.com/office/drawing/2014/main" xmlns="" id="{EFA6AA9E-A8E9-1C4D-86B6-9AB8F4929FFA}"/>
              </a:ext>
            </a:extLst>
          </p:cNvPr>
          <p:cNvSpPr/>
          <p:nvPr/>
        </p:nvSpPr>
        <p:spPr>
          <a:xfrm rot="16200000">
            <a:off x="1022274" y="6234714"/>
            <a:ext cx="451413" cy="1577276"/>
          </a:xfrm>
          <a:prstGeom prst="rightBrace">
            <a:avLst/>
          </a:prstGeom>
          <a:ln w="12700">
            <a:solidFill>
              <a:srgbClr val="004C6A"/>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    </a:t>
            </a:r>
          </a:p>
        </p:txBody>
      </p:sp>
      <p:sp>
        <p:nvSpPr>
          <p:cNvPr id="30" name="TextBox 29">
            <a:extLst>
              <a:ext uri="{FF2B5EF4-FFF2-40B4-BE49-F238E27FC236}">
                <a16:creationId xmlns:a16="http://schemas.microsoft.com/office/drawing/2014/main" xmlns="" id="{1B7309B2-20DB-564F-B6C7-B0DB03DBE5EC}"/>
              </a:ext>
            </a:extLst>
          </p:cNvPr>
          <p:cNvSpPr txBox="1"/>
          <p:nvPr/>
        </p:nvSpPr>
        <p:spPr>
          <a:xfrm>
            <a:off x="516720" y="6132645"/>
            <a:ext cx="1462519" cy="584775"/>
          </a:xfrm>
          <a:prstGeom prst="rect">
            <a:avLst/>
          </a:prstGeom>
          <a:noFill/>
        </p:spPr>
        <p:txBody>
          <a:bodyPr wrap="square" rtlCol="0" anchor="ctr">
            <a:spAutoFit/>
          </a:bodyPr>
          <a:lstStyle/>
          <a:p>
            <a:pPr algn="ctr"/>
            <a:r>
              <a:rPr lang="en-US" sz="1600" dirty="0">
                <a:solidFill>
                  <a:srgbClr val="D83C8E"/>
                </a:solidFill>
                <a:latin typeface="Trebuchet MS" panose="020B0703020202090204" pitchFamily="34" charset="0"/>
                <a:cs typeface="Open Sans"/>
              </a:rPr>
              <a:t>16% </a:t>
            </a:r>
          </a:p>
          <a:p>
            <a:pPr algn="ctr"/>
            <a:r>
              <a:rPr lang="en-US" sz="1600" dirty="0">
                <a:solidFill>
                  <a:srgbClr val="D83C8E"/>
                </a:solidFill>
                <a:latin typeface="Trebuchet MS" panose="020B0703020202090204" pitchFamily="34" charset="0"/>
                <a:cs typeface="Open Sans"/>
              </a:rPr>
              <a:t>Positive</a:t>
            </a:r>
          </a:p>
        </p:txBody>
      </p:sp>
      <p:sp>
        <p:nvSpPr>
          <p:cNvPr id="32" name="TextBox 31">
            <a:extLst>
              <a:ext uri="{FF2B5EF4-FFF2-40B4-BE49-F238E27FC236}">
                <a16:creationId xmlns:a16="http://schemas.microsoft.com/office/drawing/2014/main" xmlns="" id="{1E31AD29-0457-504F-B7AD-A11A088F572C}"/>
              </a:ext>
            </a:extLst>
          </p:cNvPr>
          <p:cNvSpPr txBox="1"/>
          <p:nvPr/>
        </p:nvSpPr>
        <p:spPr>
          <a:xfrm>
            <a:off x="4953260" y="6126946"/>
            <a:ext cx="1462519" cy="584775"/>
          </a:xfrm>
          <a:prstGeom prst="rect">
            <a:avLst/>
          </a:prstGeom>
          <a:noFill/>
        </p:spPr>
        <p:txBody>
          <a:bodyPr wrap="square" rtlCol="0" anchor="ctr">
            <a:spAutoFit/>
          </a:bodyPr>
          <a:lstStyle/>
          <a:p>
            <a:pPr algn="ctr"/>
            <a:r>
              <a:rPr lang="en-US" sz="1600" dirty="0">
                <a:solidFill>
                  <a:srgbClr val="D83C8E"/>
                </a:solidFill>
                <a:latin typeface="Trebuchet MS" panose="020B0703020202090204" pitchFamily="34" charset="0"/>
                <a:cs typeface="Open Sans"/>
              </a:rPr>
              <a:t>11% </a:t>
            </a:r>
          </a:p>
          <a:p>
            <a:pPr algn="ctr"/>
            <a:r>
              <a:rPr lang="en-US" sz="1600" dirty="0">
                <a:solidFill>
                  <a:srgbClr val="D83C8E"/>
                </a:solidFill>
                <a:latin typeface="Trebuchet MS" panose="020B0703020202090204" pitchFamily="34" charset="0"/>
                <a:cs typeface="Open Sans"/>
              </a:rPr>
              <a:t>Negative</a:t>
            </a:r>
          </a:p>
        </p:txBody>
      </p:sp>
      <p:graphicFrame>
        <p:nvGraphicFramePr>
          <p:cNvPr id="6" name="Table 6">
            <a:extLst>
              <a:ext uri="{FF2B5EF4-FFF2-40B4-BE49-F238E27FC236}">
                <a16:creationId xmlns:a16="http://schemas.microsoft.com/office/drawing/2014/main" xmlns="" id="{055C7008-8336-5944-B1E7-0C83165D29F3}"/>
              </a:ext>
            </a:extLst>
          </p:cNvPr>
          <p:cNvGraphicFramePr>
            <a:graphicFrameLocks noGrp="1"/>
          </p:cNvGraphicFramePr>
          <p:nvPr>
            <p:extLst>
              <p:ext uri="{D42A27DB-BD31-4B8C-83A1-F6EECF244321}">
                <p14:modId xmlns:p14="http://schemas.microsoft.com/office/powerpoint/2010/main" xmlns="" val="2751563034"/>
              </p:ext>
            </p:extLst>
          </p:nvPr>
        </p:nvGraphicFramePr>
        <p:xfrm>
          <a:off x="428605" y="7386581"/>
          <a:ext cx="6072231" cy="451414"/>
        </p:xfrm>
        <a:graphic>
          <a:graphicData uri="http://schemas.openxmlformats.org/drawingml/2006/table">
            <a:tbl>
              <a:tblPr firstRow="1" bandRow="1">
                <a:tableStyleId>{5C22544A-7EE6-4342-B048-85BDC9FD1C3A}</a:tableStyleId>
              </a:tblPr>
              <a:tblGrid>
                <a:gridCol w="552021">
                  <a:extLst>
                    <a:ext uri="{9D8B030D-6E8A-4147-A177-3AD203B41FA5}">
                      <a16:colId xmlns:a16="http://schemas.microsoft.com/office/drawing/2014/main" xmlns="" val="1483111184"/>
                    </a:ext>
                  </a:extLst>
                </a:gridCol>
                <a:gridCol w="552021">
                  <a:extLst>
                    <a:ext uri="{9D8B030D-6E8A-4147-A177-3AD203B41FA5}">
                      <a16:colId xmlns:a16="http://schemas.microsoft.com/office/drawing/2014/main" xmlns="" val="2914962079"/>
                    </a:ext>
                  </a:extLst>
                </a:gridCol>
                <a:gridCol w="552021">
                  <a:extLst>
                    <a:ext uri="{9D8B030D-6E8A-4147-A177-3AD203B41FA5}">
                      <a16:colId xmlns:a16="http://schemas.microsoft.com/office/drawing/2014/main" xmlns="" val="1065659319"/>
                    </a:ext>
                  </a:extLst>
                </a:gridCol>
                <a:gridCol w="552021">
                  <a:extLst>
                    <a:ext uri="{9D8B030D-6E8A-4147-A177-3AD203B41FA5}">
                      <a16:colId xmlns:a16="http://schemas.microsoft.com/office/drawing/2014/main" xmlns="" val="2868481125"/>
                    </a:ext>
                  </a:extLst>
                </a:gridCol>
                <a:gridCol w="552021">
                  <a:extLst>
                    <a:ext uri="{9D8B030D-6E8A-4147-A177-3AD203B41FA5}">
                      <a16:colId xmlns:a16="http://schemas.microsoft.com/office/drawing/2014/main" xmlns="" val="318144907"/>
                    </a:ext>
                  </a:extLst>
                </a:gridCol>
                <a:gridCol w="552021">
                  <a:extLst>
                    <a:ext uri="{9D8B030D-6E8A-4147-A177-3AD203B41FA5}">
                      <a16:colId xmlns:a16="http://schemas.microsoft.com/office/drawing/2014/main" xmlns="" val="1294896069"/>
                    </a:ext>
                  </a:extLst>
                </a:gridCol>
                <a:gridCol w="552021">
                  <a:extLst>
                    <a:ext uri="{9D8B030D-6E8A-4147-A177-3AD203B41FA5}">
                      <a16:colId xmlns:a16="http://schemas.microsoft.com/office/drawing/2014/main" xmlns="" val="1393588652"/>
                    </a:ext>
                  </a:extLst>
                </a:gridCol>
                <a:gridCol w="552021">
                  <a:extLst>
                    <a:ext uri="{9D8B030D-6E8A-4147-A177-3AD203B41FA5}">
                      <a16:colId xmlns:a16="http://schemas.microsoft.com/office/drawing/2014/main" xmlns="" val="1172216361"/>
                    </a:ext>
                  </a:extLst>
                </a:gridCol>
                <a:gridCol w="552021">
                  <a:extLst>
                    <a:ext uri="{9D8B030D-6E8A-4147-A177-3AD203B41FA5}">
                      <a16:colId xmlns:a16="http://schemas.microsoft.com/office/drawing/2014/main" xmlns="" val="1378098843"/>
                    </a:ext>
                  </a:extLst>
                </a:gridCol>
                <a:gridCol w="552021">
                  <a:extLst>
                    <a:ext uri="{9D8B030D-6E8A-4147-A177-3AD203B41FA5}">
                      <a16:colId xmlns:a16="http://schemas.microsoft.com/office/drawing/2014/main" xmlns="" val="2124937749"/>
                    </a:ext>
                  </a:extLst>
                </a:gridCol>
                <a:gridCol w="552021">
                  <a:extLst>
                    <a:ext uri="{9D8B030D-6E8A-4147-A177-3AD203B41FA5}">
                      <a16:colId xmlns:a16="http://schemas.microsoft.com/office/drawing/2014/main" xmlns="" val="2214475809"/>
                    </a:ext>
                  </a:extLst>
                </a:gridCol>
              </a:tblGrid>
              <a:tr h="451414">
                <a:tc>
                  <a:txBody>
                    <a:bodyPr/>
                    <a:lstStyle/>
                    <a:p>
                      <a:pPr algn="ctr"/>
                      <a:r>
                        <a:rPr lang="en-US" sz="1400" dirty="0">
                          <a:latin typeface="Trebuchet MS" panose="020B0703020202090204" pitchFamily="34" charset="0"/>
                        </a:rPr>
                        <a:t>+5</a:t>
                      </a:r>
                    </a:p>
                  </a:txBody>
                  <a:tcPr anchor="ctr"/>
                </a:tc>
                <a:tc>
                  <a:txBody>
                    <a:bodyPr/>
                    <a:lstStyle/>
                    <a:p>
                      <a:pPr algn="ctr"/>
                      <a:r>
                        <a:rPr lang="en-US" sz="1400" dirty="0">
                          <a:latin typeface="Trebuchet MS" panose="020B0703020202090204" pitchFamily="34" charset="0"/>
                        </a:rPr>
                        <a:t>+4</a:t>
                      </a:r>
                    </a:p>
                  </a:txBody>
                  <a:tcPr anchor="ctr"/>
                </a:tc>
                <a:tc>
                  <a:txBody>
                    <a:bodyPr/>
                    <a:lstStyle/>
                    <a:p>
                      <a:pPr algn="ctr"/>
                      <a:r>
                        <a:rPr lang="en-US" sz="1400" dirty="0">
                          <a:latin typeface="Trebuchet MS" panose="020B0703020202090204" pitchFamily="34" charset="0"/>
                        </a:rPr>
                        <a:t>+3</a:t>
                      </a:r>
                    </a:p>
                  </a:txBody>
                  <a:tcPr anchor="ctr"/>
                </a:tc>
                <a:tc>
                  <a:txBody>
                    <a:bodyPr/>
                    <a:lstStyle/>
                    <a:p>
                      <a:pPr algn="ctr"/>
                      <a:r>
                        <a:rPr lang="en-US" sz="1400" dirty="0">
                          <a:latin typeface="Trebuchet MS" panose="020B0703020202090204" pitchFamily="34" charset="0"/>
                        </a:rPr>
                        <a:t>+2</a:t>
                      </a:r>
                    </a:p>
                  </a:txBody>
                  <a:tcPr anchor="ctr"/>
                </a:tc>
                <a:tc>
                  <a:txBody>
                    <a:bodyPr/>
                    <a:lstStyle/>
                    <a:p>
                      <a:pPr algn="ctr"/>
                      <a:r>
                        <a:rPr lang="en-US" sz="1400" dirty="0">
                          <a:latin typeface="Trebuchet MS" panose="020B0703020202090204" pitchFamily="34" charset="0"/>
                        </a:rPr>
                        <a:t>+1</a:t>
                      </a:r>
                    </a:p>
                  </a:txBody>
                  <a:tcPr anchor="ctr"/>
                </a:tc>
                <a:tc>
                  <a:txBody>
                    <a:bodyPr/>
                    <a:lstStyle/>
                    <a:p>
                      <a:pPr algn="ctr"/>
                      <a:r>
                        <a:rPr lang="en-US" sz="1400" dirty="0">
                          <a:latin typeface="Trebuchet MS" panose="020B0703020202090204" pitchFamily="34" charset="0"/>
                        </a:rPr>
                        <a:t>0</a:t>
                      </a:r>
                    </a:p>
                  </a:txBody>
                  <a:tcPr anchor="ctr"/>
                </a:tc>
                <a:tc>
                  <a:txBody>
                    <a:bodyPr/>
                    <a:lstStyle/>
                    <a:p>
                      <a:pPr algn="ctr"/>
                      <a:r>
                        <a:rPr lang="en-US" sz="1400" dirty="0">
                          <a:latin typeface="Trebuchet MS" panose="020B0703020202090204" pitchFamily="34" charset="0"/>
                        </a:rPr>
                        <a:t>-1</a:t>
                      </a:r>
                    </a:p>
                  </a:txBody>
                  <a:tcPr anchor="ctr"/>
                </a:tc>
                <a:tc>
                  <a:txBody>
                    <a:bodyPr/>
                    <a:lstStyle/>
                    <a:p>
                      <a:pPr algn="ctr"/>
                      <a:r>
                        <a:rPr lang="en-US" sz="1400" dirty="0">
                          <a:latin typeface="Trebuchet MS" panose="020B0703020202090204" pitchFamily="34" charset="0"/>
                        </a:rPr>
                        <a:t>-2</a:t>
                      </a:r>
                    </a:p>
                  </a:txBody>
                  <a:tcPr anchor="ctr"/>
                </a:tc>
                <a:tc>
                  <a:txBody>
                    <a:bodyPr/>
                    <a:lstStyle/>
                    <a:p>
                      <a:pPr algn="ctr"/>
                      <a:r>
                        <a:rPr lang="en-US" sz="1400" dirty="0">
                          <a:latin typeface="Trebuchet MS" panose="020B0703020202090204" pitchFamily="34" charset="0"/>
                        </a:rPr>
                        <a:t>-3</a:t>
                      </a:r>
                    </a:p>
                  </a:txBody>
                  <a:tcPr anchor="ctr"/>
                </a:tc>
                <a:tc>
                  <a:txBody>
                    <a:bodyPr/>
                    <a:lstStyle/>
                    <a:p>
                      <a:pPr algn="ctr"/>
                      <a:r>
                        <a:rPr lang="en-US" sz="1400" dirty="0">
                          <a:latin typeface="Trebuchet MS" panose="020B0703020202090204" pitchFamily="34" charset="0"/>
                        </a:rPr>
                        <a:t>-4</a:t>
                      </a:r>
                    </a:p>
                  </a:txBody>
                  <a:tcPr anchor="ctr"/>
                </a:tc>
                <a:tc>
                  <a:txBody>
                    <a:bodyPr/>
                    <a:lstStyle/>
                    <a:p>
                      <a:pPr algn="ctr"/>
                      <a:r>
                        <a:rPr lang="en-US" sz="1400" dirty="0">
                          <a:latin typeface="Trebuchet MS" panose="020B0703020202090204" pitchFamily="34" charset="0"/>
                        </a:rPr>
                        <a:t>-5</a:t>
                      </a:r>
                    </a:p>
                  </a:txBody>
                  <a:tcPr anchor="ctr"/>
                </a:tc>
                <a:extLst>
                  <a:ext uri="{0D108BD9-81ED-4DB2-BD59-A6C34878D82A}">
                    <a16:rowId xmlns:a16="http://schemas.microsoft.com/office/drawing/2014/main" xmlns="" val="1713054249"/>
                  </a:ext>
                </a:extLst>
              </a:tr>
            </a:tbl>
          </a:graphicData>
        </a:graphic>
      </p:graphicFrame>
      <p:sp>
        <p:nvSpPr>
          <p:cNvPr id="45" name="TextBox 44">
            <a:extLst>
              <a:ext uri="{FF2B5EF4-FFF2-40B4-BE49-F238E27FC236}">
                <a16:creationId xmlns:a16="http://schemas.microsoft.com/office/drawing/2014/main" xmlns="" id="{961330CB-6002-CC4D-9706-93D37B4E0527}"/>
              </a:ext>
            </a:extLst>
          </p:cNvPr>
          <p:cNvSpPr txBox="1"/>
          <p:nvPr/>
        </p:nvSpPr>
        <p:spPr>
          <a:xfrm>
            <a:off x="1108300" y="7998467"/>
            <a:ext cx="4641400" cy="461665"/>
          </a:xfrm>
          <a:prstGeom prst="rect">
            <a:avLst/>
          </a:prstGeom>
          <a:noFill/>
        </p:spPr>
        <p:txBody>
          <a:bodyPr wrap="square" rtlCol="0">
            <a:spAutoFit/>
          </a:bodyPr>
          <a:lstStyle/>
          <a:p>
            <a:pPr algn="ctr"/>
            <a:r>
              <a:rPr lang="en-US" sz="1200" b="1" dirty="0">
                <a:solidFill>
                  <a:srgbClr val="D83C8E"/>
                </a:solidFill>
                <a:latin typeface="Trebuchet MS" panose="020B0703020202090204" pitchFamily="34" charset="0"/>
                <a:cs typeface="Open Sans"/>
              </a:rPr>
              <a:t>47% </a:t>
            </a:r>
            <a:r>
              <a:rPr lang="en-US" sz="1200" dirty="0">
                <a:solidFill>
                  <a:srgbClr val="D83C8E"/>
                </a:solidFill>
                <a:latin typeface="Trebuchet MS" panose="020B0703020202090204" pitchFamily="34" charset="0"/>
                <a:cs typeface="Open Sans"/>
              </a:rPr>
              <a:t>said all their interactions with Lifecycle Service were prior to the start of the pandemic so they could not comment</a:t>
            </a:r>
          </a:p>
        </p:txBody>
      </p:sp>
      <p:sp>
        <p:nvSpPr>
          <p:cNvPr id="46" name="Right Brace 45">
            <a:extLst>
              <a:ext uri="{FF2B5EF4-FFF2-40B4-BE49-F238E27FC236}">
                <a16:creationId xmlns:a16="http://schemas.microsoft.com/office/drawing/2014/main" xmlns="" id="{2811318C-D01A-3944-A38F-68849B60F58B}"/>
              </a:ext>
            </a:extLst>
          </p:cNvPr>
          <p:cNvSpPr/>
          <p:nvPr/>
        </p:nvSpPr>
        <p:spPr>
          <a:xfrm rot="16200000">
            <a:off x="3235286" y="5662363"/>
            <a:ext cx="451413" cy="2720781"/>
          </a:xfrm>
          <a:prstGeom prst="rightBrace">
            <a:avLst/>
          </a:prstGeom>
          <a:ln w="12700">
            <a:solidFill>
              <a:srgbClr val="004C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xmlns="" id="{40712F8E-6A67-694A-8FF2-E15D34AA46A8}"/>
              </a:ext>
            </a:extLst>
          </p:cNvPr>
          <p:cNvSpPr txBox="1"/>
          <p:nvPr/>
        </p:nvSpPr>
        <p:spPr>
          <a:xfrm>
            <a:off x="2729733" y="6126946"/>
            <a:ext cx="1462519" cy="584775"/>
          </a:xfrm>
          <a:prstGeom prst="rect">
            <a:avLst/>
          </a:prstGeom>
          <a:noFill/>
        </p:spPr>
        <p:txBody>
          <a:bodyPr wrap="square" rtlCol="0" anchor="ctr">
            <a:spAutoFit/>
          </a:bodyPr>
          <a:lstStyle/>
          <a:p>
            <a:pPr algn="ctr"/>
            <a:r>
              <a:rPr lang="en-US" sz="1600" dirty="0">
                <a:solidFill>
                  <a:srgbClr val="D83C8E"/>
                </a:solidFill>
                <a:latin typeface="Trebuchet MS" panose="020B0703020202090204" pitchFamily="34" charset="0"/>
                <a:cs typeface="Open Sans"/>
              </a:rPr>
              <a:t>26% </a:t>
            </a:r>
          </a:p>
          <a:p>
            <a:pPr algn="ctr"/>
            <a:r>
              <a:rPr lang="en-US" sz="1600" dirty="0">
                <a:solidFill>
                  <a:srgbClr val="D83C8E"/>
                </a:solidFill>
                <a:latin typeface="Trebuchet MS" panose="020B0703020202090204" pitchFamily="34" charset="0"/>
                <a:cs typeface="Open Sans"/>
              </a:rPr>
              <a:t>Neutral</a:t>
            </a:r>
          </a:p>
        </p:txBody>
      </p:sp>
      <p:sp>
        <p:nvSpPr>
          <p:cNvPr id="48" name="Right Brace 47">
            <a:extLst>
              <a:ext uri="{FF2B5EF4-FFF2-40B4-BE49-F238E27FC236}">
                <a16:creationId xmlns:a16="http://schemas.microsoft.com/office/drawing/2014/main" xmlns="" id="{7FD7A782-9D76-BF41-9765-B051A2475005}"/>
              </a:ext>
            </a:extLst>
          </p:cNvPr>
          <p:cNvSpPr/>
          <p:nvPr/>
        </p:nvSpPr>
        <p:spPr>
          <a:xfrm rot="16200000">
            <a:off x="5458814" y="6234117"/>
            <a:ext cx="451413" cy="1577276"/>
          </a:xfrm>
          <a:prstGeom prst="rightBrace">
            <a:avLst/>
          </a:prstGeom>
          <a:ln w="12700">
            <a:solidFill>
              <a:srgbClr val="004C6A"/>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    </a:t>
            </a:r>
          </a:p>
        </p:txBody>
      </p:sp>
    </p:spTree>
    <p:extLst>
      <p:ext uri="{BB962C8B-B14F-4D97-AF65-F5344CB8AC3E}">
        <p14:creationId xmlns:p14="http://schemas.microsoft.com/office/powerpoint/2010/main" xmlns="" val="178162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046BDB0-A2CA-3844-AAD2-9936B2C8BC9E}"/>
              </a:ext>
            </a:extLst>
          </p:cNvPr>
          <p:cNvPicPr>
            <a:picLocks noChangeAspect="1"/>
          </p:cNvPicPr>
          <p:nvPr/>
        </p:nvPicPr>
        <p:blipFill>
          <a:blip r:embed="rId2" cstate="print"/>
          <a:stretch>
            <a:fillRect/>
          </a:stretch>
        </p:blipFill>
        <p:spPr>
          <a:xfrm>
            <a:off x="4685665" y="210820"/>
            <a:ext cx="1997710" cy="498252"/>
          </a:xfrm>
          <a:prstGeom prst="rect">
            <a:avLst/>
          </a:prstGeom>
        </p:spPr>
      </p:pic>
      <p:sp>
        <p:nvSpPr>
          <p:cNvPr id="9" name="Title 1">
            <a:extLst>
              <a:ext uri="{FF2B5EF4-FFF2-40B4-BE49-F238E27FC236}">
                <a16:creationId xmlns:a16="http://schemas.microsoft.com/office/drawing/2014/main" xmlns="" id="{B1474C12-9BF6-C64E-AC53-530931388FAD}"/>
              </a:ext>
            </a:extLst>
          </p:cNvPr>
          <p:cNvSpPr txBox="1">
            <a:spLocks/>
          </p:cNvSpPr>
          <p:nvPr/>
        </p:nvSpPr>
        <p:spPr>
          <a:xfrm>
            <a:off x="303870" y="903600"/>
            <a:ext cx="5976000" cy="612000"/>
          </a:xfrm>
          <a:prstGeom prst="rect">
            <a:avLst/>
          </a:prstGeom>
        </p:spPr>
        <p:txBody>
          <a:bodyPr anchor="ctr"/>
          <a:lstStyle>
            <a:lvl1pPr algn="l" defTabSz="914400" rtl="0" eaLnBrk="1" latinLnBrk="0" hangingPunct="1">
              <a:lnSpc>
                <a:spcPts val="5200"/>
              </a:lnSpc>
              <a:spcBef>
                <a:spcPct val="0"/>
              </a:spcBef>
              <a:buNone/>
              <a:defRPr sz="4400" b="1" kern="1200">
                <a:solidFill>
                  <a:schemeClr val="tx1"/>
                </a:solidFill>
                <a:latin typeface="+mj-lt"/>
                <a:ea typeface="+mj-ea"/>
                <a:cs typeface="+mj-cs"/>
              </a:defRPr>
            </a:lvl1pPr>
          </a:lstStyle>
          <a:p>
            <a:r>
              <a:rPr lang="en-GB" sz="2800" dirty="0">
                <a:solidFill>
                  <a:srgbClr val="004C6A"/>
                </a:solidFill>
                <a:latin typeface="Trebuchet MS" panose="020B0703020202090204" pitchFamily="34" charset="0"/>
              </a:rPr>
              <a:t>Contents</a:t>
            </a:r>
          </a:p>
        </p:txBody>
      </p:sp>
      <p:sp>
        <p:nvSpPr>
          <p:cNvPr id="10" name="Content Placeholder 2">
            <a:extLst>
              <a:ext uri="{FF2B5EF4-FFF2-40B4-BE49-F238E27FC236}">
                <a16:creationId xmlns:a16="http://schemas.microsoft.com/office/drawing/2014/main" xmlns="" id="{03C95469-1CAD-0741-A220-137151FA4E82}"/>
              </a:ext>
            </a:extLst>
          </p:cNvPr>
          <p:cNvSpPr>
            <a:spLocks noGrp="1"/>
          </p:cNvSpPr>
          <p:nvPr>
            <p:ph idx="1"/>
          </p:nvPr>
        </p:nvSpPr>
        <p:spPr>
          <a:xfrm>
            <a:off x="410551" y="1830840"/>
            <a:ext cx="5724550" cy="6804000"/>
          </a:xfrm>
        </p:spPr>
        <p:txBody>
          <a:bodyPr/>
          <a:lstStyle/>
          <a:p>
            <a:r>
              <a:rPr lang="en-GB" sz="1400" dirty="0">
                <a:latin typeface="Trebuchet MS" panose="020B0703020202090204" pitchFamily="34" charset="0"/>
              </a:rPr>
              <a:t>Research objective and methodology………………………………………………………</a:t>
            </a:r>
          </a:p>
          <a:p>
            <a:r>
              <a:rPr lang="en-GB" sz="1400" dirty="0">
                <a:latin typeface="Trebuchet MS" panose="020B0703020202090204" pitchFamily="34" charset="0"/>
              </a:rPr>
              <a:t>Executive summary………………………………………………………………………………….</a:t>
            </a:r>
          </a:p>
          <a:p>
            <a:r>
              <a:rPr lang="en-GB" sz="1400" dirty="0">
                <a:latin typeface="Trebuchet MS" panose="020B0703020202090204" pitchFamily="34" charset="0"/>
              </a:rPr>
              <a:t>Analysis and reporting ………………………………………………….…………………………</a:t>
            </a:r>
          </a:p>
          <a:p>
            <a:r>
              <a:rPr lang="en-GB" sz="1400" dirty="0">
                <a:latin typeface="Trebuchet MS" panose="020B0703020202090204" pitchFamily="34" charset="0"/>
              </a:rPr>
              <a:t>Respondent profile ………………………………………………………………………………….</a:t>
            </a:r>
          </a:p>
          <a:p>
            <a:r>
              <a:rPr lang="en-GB" sz="1400" dirty="0">
                <a:latin typeface="Trebuchet MS" panose="020B0703020202090204" pitchFamily="34" charset="0"/>
              </a:rPr>
              <a:t>Mental health status and diagnosis ……………………………………………………….</a:t>
            </a:r>
          </a:p>
          <a:p>
            <a:r>
              <a:rPr lang="en-US" sz="1400" dirty="0">
                <a:latin typeface="Trebuchet MS" panose="020B0703020202090204" pitchFamily="34" charset="0"/>
              </a:rPr>
              <a:t>The COVID-19 pandemic’s impact on mental health….</a:t>
            </a:r>
            <a:r>
              <a:rPr lang="en-GB" sz="1400" dirty="0">
                <a:latin typeface="Trebuchet MS" panose="020B0703020202090204" pitchFamily="34" charset="0"/>
              </a:rPr>
              <a:t>……………………………</a:t>
            </a:r>
            <a:endParaRPr lang="en-GB" sz="1400" dirty="0">
              <a:solidFill>
                <a:schemeClr val="tx1"/>
              </a:solidFill>
              <a:latin typeface="Trebuchet MS" panose="020B0703020202090204" pitchFamily="34" charset="0"/>
            </a:endParaRPr>
          </a:p>
          <a:p>
            <a:r>
              <a:rPr lang="en-US" sz="1400" dirty="0">
                <a:latin typeface="Trebuchet MS" panose="020B0703020202090204" pitchFamily="34" charset="0"/>
              </a:rPr>
              <a:t>Supporting mental health and wellbeing…</a:t>
            </a:r>
            <a:r>
              <a:rPr lang="en-GB" sz="1400" dirty="0">
                <a:latin typeface="Trebuchet MS" panose="020B0703020202090204" pitchFamily="34" charset="0"/>
              </a:rPr>
              <a:t>………………………………………………</a:t>
            </a:r>
            <a:endParaRPr lang="en-GB" sz="1400" b="1" dirty="0">
              <a:solidFill>
                <a:schemeClr val="tx1"/>
              </a:solidFill>
              <a:latin typeface="Trebuchet MS" panose="020B0703020202090204" pitchFamily="34" charset="0"/>
            </a:endParaRPr>
          </a:p>
          <a:p>
            <a:r>
              <a:rPr lang="en-US" sz="1400" dirty="0">
                <a:latin typeface="Trebuchet MS" panose="020B0703020202090204" pitchFamily="34" charset="0"/>
              </a:rPr>
              <a:t>Mental health services</a:t>
            </a:r>
            <a:r>
              <a:rPr lang="en-GB" sz="1400" dirty="0">
                <a:latin typeface="Trebuchet MS" panose="020B0703020202090204" pitchFamily="34" charset="0"/>
              </a:rPr>
              <a:t> …………………………………………….……………………………..</a:t>
            </a:r>
            <a:endParaRPr lang="en-US" sz="1400" dirty="0">
              <a:latin typeface="Trebuchet MS" panose="020B0703020202090204" pitchFamily="34" charset="0"/>
            </a:endParaRPr>
          </a:p>
          <a:p>
            <a:r>
              <a:rPr lang="en-US" sz="1400" dirty="0">
                <a:solidFill>
                  <a:srgbClr val="D83C8E"/>
                </a:solidFill>
                <a:latin typeface="Trebuchet MS" panose="020B0703020202090204" pitchFamily="34" charset="0"/>
              </a:rPr>
              <a:t>The COVID-19 pandemic’s impact on GP service delivery</a:t>
            </a:r>
            <a:r>
              <a:rPr lang="en-GB" sz="1400" dirty="0">
                <a:latin typeface="Trebuchet MS" panose="020B0703020202090204" pitchFamily="34" charset="0"/>
              </a:rPr>
              <a:t>……………………...</a:t>
            </a:r>
            <a:endParaRPr lang="en-US" sz="1400" dirty="0">
              <a:latin typeface="Trebuchet MS" panose="020B0703020202090204" pitchFamily="34" charset="0"/>
            </a:endParaRPr>
          </a:p>
          <a:p>
            <a:r>
              <a:rPr lang="en-US" sz="1400" dirty="0">
                <a:solidFill>
                  <a:srgbClr val="D83C8E"/>
                </a:solidFill>
                <a:latin typeface="Trebuchet MS" panose="020B0703020202090204" pitchFamily="34" charset="0"/>
              </a:rPr>
              <a:t>The COVID-19 pandemic’s impact on the Lifecyle Service’s delivery</a:t>
            </a:r>
            <a:r>
              <a:rPr lang="en-GB" sz="1400" dirty="0">
                <a:latin typeface="Trebuchet MS" panose="020B0703020202090204" pitchFamily="34" charset="0"/>
              </a:rPr>
              <a:t>………</a:t>
            </a:r>
          </a:p>
          <a:p>
            <a:r>
              <a:rPr lang="en-GB" sz="1400" dirty="0">
                <a:latin typeface="Trebuchet MS" panose="020B0703020202090204" pitchFamily="34" charset="0"/>
              </a:rPr>
              <a:t>Recommendations……………………………………….……………………………………………</a:t>
            </a:r>
          </a:p>
          <a:p>
            <a:endParaRPr lang="en-GB" sz="1400" dirty="0">
              <a:latin typeface="Trebuchet MS" panose="020B0703020202090204" pitchFamily="34" charset="0"/>
            </a:endParaRPr>
          </a:p>
        </p:txBody>
      </p:sp>
      <p:sp>
        <p:nvSpPr>
          <p:cNvPr id="6" name="Content Placeholder 2">
            <a:extLst>
              <a:ext uri="{FF2B5EF4-FFF2-40B4-BE49-F238E27FC236}">
                <a16:creationId xmlns:a16="http://schemas.microsoft.com/office/drawing/2014/main" xmlns="" id="{D929036A-29B1-C94C-A889-377D8CCDBECE}"/>
              </a:ext>
            </a:extLst>
          </p:cNvPr>
          <p:cNvSpPr txBox="1">
            <a:spLocks/>
          </p:cNvSpPr>
          <p:nvPr/>
        </p:nvSpPr>
        <p:spPr>
          <a:xfrm>
            <a:off x="6135100" y="1830840"/>
            <a:ext cx="394294" cy="6804000"/>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400" dirty="0">
                <a:latin typeface="Trebuchet MS" panose="020B0703020202090204" pitchFamily="34" charset="0"/>
              </a:rPr>
              <a:t>3</a:t>
            </a:r>
          </a:p>
          <a:p>
            <a:r>
              <a:rPr lang="en-GB" sz="1400" dirty="0">
                <a:latin typeface="Trebuchet MS" panose="020B0703020202090204" pitchFamily="34" charset="0"/>
              </a:rPr>
              <a:t>4</a:t>
            </a:r>
          </a:p>
          <a:p>
            <a:r>
              <a:rPr lang="en-GB" sz="1400" dirty="0">
                <a:latin typeface="Trebuchet MS" panose="020B0703020202090204" pitchFamily="34" charset="0"/>
              </a:rPr>
              <a:t>5</a:t>
            </a:r>
          </a:p>
          <a:p>
            <a:r>
              <a:rPr lang="en-GB" sz="1400" dirty="0">
                <a:latin typeface="Trebuchet MS" panose="020B0703020202090204" pitchFamily="34" charset="0"/>
              </a:rPr>
              <a:t>6</a:t>
            </a:r>
          </a:p>
          <a:p>
            <a:r>
              <a:rPr lang="en-GB" sz="1400" dirty="0">
                <a:latin typeface="Trebuchet MS" panose="020B0703020202090204" pitchFamily="34" charset="0"/>
              </a:rPr>
              <a:t>9 </a:t>
            </a:r>
          </a:p>
          <a:p>
            <a:r>
              <a:rPr lang="en-US" sz="1400" dirty="0">
                <a:latin typeface="Trebuchet MS" panose="020B0703020202090204" pitchFamily="34" charset="0"/>
              </a:rPr>
              <a:t>10    </a:t>
            </a:r>
            <a:endParaRPr lang="en-GB" sz="1400" dirty="0">
              <a:solidFill>
                <a:schemeClr val="tx1"/>
              </a:solidFill>
              <a:latin typeface="Trebuchet MS" panose="020B0703020202090204" pitchFamily="34" charset="0"/>
            </a:endParaRPr>
          </a:p>
          <a:p>
            <a:r>
              <a:rPr lang="en-US" sz="1400" dirty="0">
                <a:latin typeface="Trebuchet MS" panose="020B0703020202090204" pitchFamily="34" charset="0"/>
              </a:rPr>
              <a:t>12 </a:t>
            </a:r>
            <a:endParaRPr lang="en-GB" sz="1400" dirty="0">
              <a:solidFill>
                <a:schemeClr val="tx1"/>
              </a:solidFill>
              <a:latin typeface="Trebuchet MS" panose="020B0703020202090204" pitchFamily="34" charset="0"/>
            </a:endParaRPr>
          </a:p>
          <a:p>
            <a:r>
              <a:rPr lang="en-US" sz="1400" dirty="0">
                <a:latin typeface="Trebuchet MS" panose="020B0703020202090204" pitchFamily="34" charset="0"/>
              </a:rPr>
              <a:t>14</a:t>
            </a:r>
          </a:p>
          <a:p>
            <a:r>
              <a:rPr lang="en-US" sz="1400" dirty="0">
                <a:latin typeface="Trebuchet MS" panose="020B0703020202090204" pitchFamily="34" charset="0"/>
              </a:rPr>
              <a:t>16</a:t>
            </a:r>
          </a:p>
          <a:p>
            <a:r>
              <a:rPr lang="en-US" sz="1400" dirty="0">
                <a:solidFill>
                  <a:srgbClr val="D83C8E"/>
                </a:solidFill>
                <a:latin typeface="Trebuchet MS" panose="020B0703020202090204" pitchFamily="34" charset="0"/>
              </a:rPr>
              <a:t>19</a:t>
            </a:r>
          </a:p>
          <a:p>
            <a:r>
              <a:rPr lang="en-US" sz="1400" dirty="0">
                <a:solidFill>
                  <a:srgbClr val="D83C8E"/>
                </a:solidFill>
                <a:latin typeface="Trebuchet MS" panose="020B0703020202090204" pitchFamily="34" charset="0"/>
              </a:rPr>
              <a:t>22</a:t>
            </a:r>
          </a:p>
          <a:p>
            <a:endParaRPr lang="en-US" sz="1400" dirty="0">
              <a:solidFill>
                <a:srgbClr val="D83C8E"/>
              </a:solidFill>
              <a:latin typeface="Trebuchet MS" panose="020B0703020202090204" pitchFamily="34" charset="0"/>
            </a:endParaRPr>
          </a:p>
          <a:p>
            <a:endParaRPr lang="en-GB" sz="1400" dirty="0">
              <a:latin typeface="Trebuchet MS" panose="020B0703020202090204" pitchFamily="34" charset="0"/>
            </a:endParaRPr>
          </a:p>
        </p:txBody>
      </p:sp>
    </p:spTree>
    <p:extLst>
      <p:ext uri="{BB962C8B-B14F-4D97-AF65-F5344CB8AC3E}">
        <p14:creationId xmlns:p14="http://schemas.microsoft.com/office/powerpoint/2010/main" xmlns="" val="3037713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200" b="1" dirty="0">
                <a:solidFill>
                  <a:srgbClr val="D83C8E"/>
                </a:solidFill>
                <a:latin typeface="Trebuchet MS" panose="020B0703020202090204" pitchFamily="34" charset="0"/>
              </a:rPr>
              <a:t>Reasoning behind changes in quality of service  </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Having rated how they perceived the pandemic and subsequent adaptions made by Lifecycle in response to Government guidelines to have affected the quality of service delivered, respondents were asked to provide context for their answer and a selection of responses are shown below. </a:t>
            </a:r>
          </a:p>
          <a:p>
            <a:pPr>
              <a:lnSpc>
                <a:spcPct val="100000"/>
              </a:lnSpc>
            </a:pPr>
            <a:r>
              <a:rPr lang="en-US" sz="1200" b="1" dirty="0">
                <a:solidFill>
                  <a:schemeClr val="tx1"/>
                </a:solidFill>
                <a:latin typeface="Trebuchet MS" panose="020B0703020202090204" pitchFamily="34" charset="0"/>
              </a:rPr>
              <a:t>Positive </a:t>
            </a: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r>
              <a:rPr lang="en-US" sz="1200" b="1" dirty="0">
                <a:solidFill>
                  <a:schemeClr val="tx1"/>
                </a:solidFill>
                <a:latin typeface="Trebuchet MS" panose="020B0703020202090204" pitchFamily="34" charset="0"/>
              </a:rPr>
              <a:t>Neutral</a:t>
            </a: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r>
              <a:rPr lang="en-US" sz="1200" b="1" dirty="0">
                <a:solidFill>
                  <a:schemeClr val="tx1"/>
                </a:solidFill>
                <a:latin typeface="Trebuchet MS" panose="020B0703020202090204" pitchFamily="34" charset="0"/>
              </a:rPr>
              <a:t>Negative </a:t>
            </a:r>
          </a:p>
          <a:p>
            <a:pPr>
              <a:lnSpc>
                <a:spcPct val="100000"/>
              </a:lnSpc>
            </a:pPr>
            <a:endParaRPr lang="en-US" sz="1200" dirty="0">
              <a:solidFill>
                <a:schemeClr val="tx1"/>
              </a:solidFill>
              <a:latin typeface="Trebuchet MS" panose="020B0703020202090204" pitchFamily="34" charset="0"/>
            </a:endParaRPr>
          </a:p>
          <a:p>
            <a:pPr>
              <a:lnSpc>
                <a:spcPct val="100000"/>
              </a:lnSpc>
            </a:pPr>
            <a:endParaRPr lang="en-GB" sz="1200" dirty="0">
              <a:solidFill>
                <a:schemeClr val="tx1"/>
              </a:solidFill>
            </a:endParaRPr>
          </a:p>
          <a:p>
            <a:pPr>
              <a:lnSpc>
                <a:spcPct val="100000"/>
              </a:lnSpc>
            </a:pPr>
            <a:endParaRPr lang="en-GB" sz="1200" dirty="0">
              <a:solidFill>
                <a:schemeClr val="tx1"/>
              </a:solidFill>
            </a:endParaRPr>
          </a:p>
          <a:p>
            <a:endParaRPr lang="en-US" dirty="0"/>
          </a:p>
        </p:txBody>
      </p:sp>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2" cstate="print"/>
          <a:stretch>
            <a:fillRect/>
          </a:stretch>
        </p:blipFill>
        <p:spPr>
          <a:xfrm>
            <a:off x="4685665" y="210820"/>
            <a:ext cx="1997710" cy="498252"/>
          </a:xfrm>
          <a:prstGeom prst="rect">
            <a:avLst/>
          </a:prstGeom>
        </p:spPr>
      </p:pic>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20</a:t>
            </a:r>
          </a:p>
        </p:txBody>
      </p:sp>
      <p:sp>
        <p:nvSpPr>
          <p:cNvPr id="14" name="Content Placeholder 1">
            <a:extLst>
              <a:ext uri="{FF2B5EF4-FFF2-40B4-BE49-F238E27FC236}">
                <a16:creationId xmlns:a16="http://schemas.microsoft.com/office/drawing/2014/main" xmlns="" id="{FDC1B4F9-1F4B-2145-B066-ABE5A8B9616C}"/>
              </a:ext>
            </a:extLst>
          </p:cNvPr>
          <p:cNvSpPr txBox="1">
            <a:spLocks/>
          </p:cNvSpPr>
          <p:nvPr/>
        </p:nvSpPr>
        <p:spPr>
          <a:xfrm>
            <a:off x="428604" y="8982549"/>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rgbClr val="004C6A"/>
                </a:solidFill>
                <a:latin typeface="Trebuchet MS" panose="020B0703020202090204" pitchFamily="34" charset="0"/>
              </a:rPr>
              <a:t>Q17. </a:t>
            </a:r>
            <a:r>
              <a:rPr lang="en-US" sz="1000" dirty="0">
                <a:solidFill>
                  <a:srgbClr val="004C6A"/>
                </a:solidFill>
                <a:latin typeface="Trebuchet MS" panose="020B0703020202090204" pitchFamily="34" charset="0"/>
              </a:rPr>
              <a:t>Please call you tell us why that is? </a:t>
            </a:r>
          </a:p>
          <a:p>
            <a:pPr algn="ctr" fontAlgn="ctr">
              <a:lnSpc>
                <a:spcPct val="100000"/>
              </a:lnSpc>
              <a:spcAft>
                <a:spcPts val="300"/>
              </a:spcAft>
            </a:pPr>
            <a:r>
              <a:rPr lang="en-US" sz="1000" b="1" dirty="0">
                <a:solidFill>
                  <a:srgbClr val="004C6A"/>
                </a:solidFill>
                <a:latin typeface="Trebuchet MS" panose="020B0703020202090204" pitchFamily="34" charset="0"/>
              </a:rPr>
              <a:t>Base size: </a:t>
            </a:r>
            <a:r>
              <a:rPr lang="en-US" sz="1000" dirty="0">
                <a:solidFill>
                  <a:srgbClr val="004C6A"/>
                </a:solidFill>
                <a:latin typeface="Trebuchet MS" panose="020B0703020202090204" pitchFamily="34" charset="0"/>
              </a:rPr>
              <a:t>Those who had accessed Lifecycle Service prior to and during the pandemic at Q16 (10)</a:t>
            </a:r>
            <a:endParaRPr lang="en-US" sz="1600" dirty="0">
              <a:solidFill>
                <a:srgbClr val="004C6A"/>
              </a:solidFill>
              <a:latin typeface="Trebuchet MS" panose="020B0703020202090204" pitchFamily="34" charset="0"/>
            </a:endParaRPr>
          </a:p>
        </p:txBody>
      </p:sp>
      <p:sp>
        <p:nvSpPr>
          <p:cNvPr id="22" name="Rounded Rectangular Callout 21">
            <a:extLst>
              <a:ext uri="{FF2B5EF4-FFF2-40B4-BE49-F238E27FC236}">
                <a16:creationId xmlns:a16="http://schemas.microsoft.com/office/drawing/2014/main" xmlns="" id="{AF6A614A-37C5-D447-9373-FD4948897D40}"/>
              </a:ext>
            </a:extLst>
          </p:cNvPr>
          <p:cNvSpPr/>
          <p:nvPr/>
        </p:nvSpPr>
        <p:spPr>
          <a:xfrm>
            <a:off x="428605" y="2326449"/>
            <a:ext cx="2671784" cy="573914"/>
          </a:xfrm>
          <a:prstGeom prst="wedgeRoundRectCallout">
            <a:avLst>
              <a:gd name="adj1" fmla="val 43138"/>
              <a:gd name="adj2" fmla="val 87803"/>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“Wider range of appointment types” </a:t>
            </a:r>
          </a:p>
          <a:p>
            <a:pPr algn="ctr"/>
            <a:r>
              <a:rPr lang="en-US" sz="1100" b="1" dirty="0">
                <a:solidFill>
                  <a:srgbClr val="D83C8E"/>
                </a:solidFill>
                <a:latin typeface="Trebuchet MS" panose="020B0703020202090204" pitchFamily="34" charset="0"/>
                <a:cs typeface="Open Sans"/>
              </a:rPr>
              <a:t>Female, 25-34 years</a:t>
            </a:r>
          </a:p>
        </p:txBody>
      </p:sp>
      <p:sp>
        <p:nvSpPr>
          <p:cNvPr id="26" name="Rounded Rectangular Callout 25">
            <a:extLst>
              <a:ext uri="{FF2B5EF4-FFF2-40B4-BE49-F238E27FC236}">
                <a16:creationId xmlns:a16="http://schemas.microsoft.com/office/drawing/2014/main" xmlns="" id="{3209392C-4EBD-5840-B37B-45D57D83BDA6}"/>
              </a:ext>
            </a:extLst>
          </p:cNvPr>
          <p:cNvSpPr/>
          <p:nvPr/>
        </p:nvSpPr>
        <p:spPr>
          <a:xfrm>
            <a:off x="464322" y="5460901"/>
            <a:ext cx="4221343" cy="663576"/>
          </a:xfrm>
          <a:prstGeom prst="wedgeRoundRectCallout">
            <a:avLst>
              <a:gd name="adj1" fmla="val -43654"/>
              <a:gd name="adj2" fmla="val -96206"/>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“I did the therapy over the phone which was better than face-to-face for me, I could talk easier.” </a:t>
            </a:r>
            <a:r>
              <a:rPr lang="en-US" sz="1100" b="1" dirty="0">
                <a:solidFill>
                  <a:srgbClr val="D83C8E"/>
                </a:solidFill>
                <a:latin typeface="Trebuchet MS" panose="020B0703020202090204" pitchFamily="34" charset="0"/>
                <a:cs typeface="Open Sans"/>
              </a:rPr>
              <a:t>Female, 55-64 years</a:t>
            </a:r>
          </a:p>
        </p:txBody>
      </p:sp>
      <p:sp>
        <p:nvSpPr>
          <p:cNvPr id="27" name="Rounded Rectangular Callout 26">
            <a:extLst>
              <a:ext uri="{FF2B5EF4-FFF2-40B4-BE49-F238E27FC236}">
                <a16:creationId xmlns:a16="http://schemas.microsoft.com/office/drawing/2014/main" xmlns="" id="{25410EFF-B8B6-B14A-B74D-642F997A1A43}"/>
              </a:ext>
            </a:extLst>
          </p:cNvPr>
          <p:cNvSpPr/>
          <p:nvPr/>
        </p:nvSpPr>
        <p:spPr>
          <a:xfrm>
            <a:off x="3464719" y="4292379"/>
            <a:ext cx="2895600" cy="991193"/>
          </a:xfrm>
          <a:prstGeom prst="wedgeRoundRectCallout">
            <a:avLst>
              <a:gd name="adj1" fmla="val 358"/>
              <a:gd name="adj2" fmla="val 80247"/>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“They gave me options to still receive treatment by video call or phone.” </a:t>
            </a:r>
            <a:r>
              <a:rPr lang="en-US" sz="1100" b="1" dirty="0">
                <a:solidFill>
                  <a:srgbClr val="D83C8E"/>
                </a:solidFill>
                <a:latin typeface="Trebuchet MS" panose="020B0703020202090204" pitchFamily="34" charset="0"/>
                <a:cs typeface="Open Sans"/>
              </a:rPr>
              <a:t>Female, 35-44 years</a:t>
            </a:r>
          </a:p>
        </p:txBody>
      </p:sp>
      <p:sp>
        <p:nvSpPr>
          <p:cNvPr id="28" name="Rounded Rectangular Callout 27">
            <a:extLst>
              <a:ext uri="{FF2B5EF4-FFF2-40B4-BE49-F238E27FC236}">
                <a16:creationId xmlns:a16="http://schemas.microsoft.com/office/drawing/2014/main" xmlns="" id="{034605FA-9B7E-7443-B82E-4925BF1DA7DC}"/>
              </a:ext>
            </a:extLst>
          </p:cNvPr>
          <p:cNvSpPr/>
          <p:nvPr/>
        </p:nvSpPr>
        <p:spPr>
          <a:xfrm>
            <a:off x="907235" y="4376042"/>
            <a:ext cx="2078853" cy="573704"/>
          </a:xfrm>
          <a:prstGeom prst="wedgeRoundRectCallout">
            <a:avLst>
              <a:gd name="adj1" fmla="val 61230"/>
              <a:gd name="adj2" fmla="val 80416"/>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“Longer waiting times.” </a:t>
            </a:r>
            <a:r>
              <a:rPr lang="en-US" sz="1100" b="1" dirty="0">
                <a:solidFill>
                  <a:srgbClr val="D83C8E"/>
                </a:solidFill>
                <a:latin typeface="Trebuchet MS" panose="020B0703020202090204" pitchFamily="34" charset="0"/>
                <a:cs typeface="Open Sans"/>
              </a:rPr>
              <a:t>Male, 35-44 years</a:t>
            </a:r>
          </a:p>
        </p:txBody>
      </p:sp>
      <p:sp>
        <p:nvSpPr>
          <p:cNvPr id="30" name="Rounded Rectangular Callout 29">
            <a:extLst>
              <a:ext uri="{FF2B5EF4-FFF2-40B4-BE49-F238E27FC236}">
                <a16:creationId xmlns:a16="http://schemas.microsoft.com/office/drawing/2014/main" xmlns="" id="{081F153E-796D-8E43-A361-745F45F9E9B5}"/>
              </a:ext>
            </a:extLst>
          </p:cNvPr>
          <p:cNvSpPr/>
          <p:nvPr/>
        </p:nvSpPr>
        <p:spPr>
          <a:xfrm>
            <a:off x="3677050" y="8087780"/>
            <a:ext cx="2823780" cy="647307"/>
          </a:xfrm>
          <a:prstGeom prst="wedgeRoundRectCallout">
            <a:avLst>
              <a:gd name="adj1" fmla="val -70906"/>
              <a:gd name="adj2" fmla="val 46574"/>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“No face-to-face appointments.” </a:t>
            </a:r>
            <a:r>
              <a:rPr lang="en-US" sz="1100" b="1" dirty="0">
                <a:solidFill>
                  <a:srgbClr val="D83C8E"/>
                </a:solidFill>
                <a:latin typeface="Trebuchet MS" panose="020B0703020202090204" pitchFamily="34" charset="0"/>
                <a:cs typeface="Open Sans"/>
              </a:rPr>
              <a:t>Female, 55-64 years</a:t>
            </a:r>
          </a:p>
        </p:txBody>
      </p:sp>
      <p:sp>
        <p:nvSpPr>
          <p:cNvPr id="31" name="Rounded Rectangular Callout 30">
            <a:extLst>
              <a:ext uri="{FF2B5EF4-FFF2-40B4-BE49-F238E27FC236}">
                <a16:creationId xmlns:a16="http://schemas.microsoft.com/office/drawing/2014/main" xmlns="" id="{14FCF02D-021C-884C-837A-900D3E02350E}"/>
              </a:ext>
            </a:extLst>
          </p:cNvPr>
          <p:cNvSpPr/>
          <p:nvPr/>
        </p:nvSpPr>
        <p:spPr>
          <a:xfrm>
            <a:off x="464321" y="6796744"/>
            <a:ext cx="5557372" cy="1111818"/>
          </a:xfrm>
          <a:prstGeom prst="wedgeRoundRectCallout">
            <a:avLst>
              <a:gd name="adj1" fmla="val -300"/>
              <a:gd name="adj2" fmla="val 79782"/>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“I feel a huge part of counselling is interacting with someone on a personal level, this has been taken away when you could no longer meet in person. I know sessions have been moved online to video calls and telephone, but this just isn't the same. I would rather be talking to someone face-to-face.” </a:t>
            </a:r>
            <a:r>
              <a:rPr lang="en-US" sz="1100" b="1" dirty="0">
                <a:solidFill>
                  <a:srgbClr val="D83C8E"/>
                </a:solidFill>
                <a:latin typeface="Trebuchet MS" panose="020B0703020202090204" pitchFamily="34" charset="0"/>
                <a:cs typeface="Open Sans"/>
              </a:rPr>
              <a:t>Male, 25-34 years</a:t>
            </a:r>
          </a:p>
        </p:txBody>
      </p:sp>
      <p:sp>
        <p:nvSpPr>
          <p:cNvPr id="13" name="Rounded Rectangular Callout 12">
            <a:extLst>
              <a:ext uri="{FF2B5EF4-FFF2-40B4-BE49-F238E27FC236}">
                <a16:creationId xmlns:a16="http://schemas.microsoft.com/office/drawing/2014/main" xmlns="" id="{3D9D7CF4-861E-D948-8313-F596106C46FC}"/>
              </a:ext>
            </a:extLst>
          </p:cNvPr>
          <p:cNvSpPr/>
          <p:nvPr/>
        </p:nvSpPr>
        <p:spPr>
          <a:xfrm>
            <a:off x="3428998" y="2325429"/>
            <a:ext cx="3071833" cy="512296"/>
          </a:xfrm>
          <a:prstGeom prst="wedgeRoundRectCallout">
            <a:avLst>
              <a:gd name="adj1" fmla="val 358"/>
              <a:gd name="adj2" fmla="val 80247"/>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“Excellent service.” </a:t>
            </a:r>
            <a:r>
              <a:rPr lang="en-US" sz="1100" b="1" dirty="0">
                <a:solidFill>
                  <a:srgbClr val="D83C8E"/>
                </a:solidFill>
                <a:latin typeface="Trebuchet MS" panose="020B0703020202090204" pitchFamily="34" charset="0"/>
                <a:cs typeface="Open Sans"/>
              </a:rPr>
              <a:t>Female, 45-54 years</a:t>
            </a:r>
          </a:p>
        </p:txBody>
      </p:sp>
      <p:sp>
        <p:nvSpPr>
          <p:cNvPr id="15" name="Rounded Rectangular Callout 14">
            <a:extLst>
              <a:ext uri="{FF2B5EF4-FFF2-40B4-BE49-F238E27FC236}">
                <a16:creationId xmlns:a16="http://schemas.microsoft.com/office/drawing/2014/main" xmlns="" id="{B236B0E9-19AB-594B-8581-7FFC74303542}"/>
              </a:ext>
            </a:extLst>
          </p:cNvPr>
          <p:cNvSpPr/>
          <p:nvPr/>
        </p:nvSpPr>
        <p:spPr>
          <a:xfrm>
            <a:off x="464321" y="3186073"/>
            <a:ext cx="6036509" cy="512297"/>
          </a:xfrm>
          <a:prstGeom prst="wedgeRoundRectCallout">
            <a:avLst>
              <a:gd name="adj1" fmla="val 899"/>
              <a:gd name="adj2" fmla="val -78081"/>
              <a:gd name="adj3" fmla="val 16667"/>
            </a:avLst>
          </a:prstGeom>
          <a:noFill/>
          <a:ln w="19050" cmpd="sng">
            <a:solidFill>
              <a:srgbClr val="D83C8E"/>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D83C8E"/>
                </a:solidFill>
                <a:latin typeface="Trebuchet MS" panose="020B0703020202090204" pitchFamily="34" charset="0"/>
                <a:cs typeface="Open Sans"/>
              </a:rPr>
              <a:t>“Helen Graham was amazing 10 out of 10. She went above and beyond. I felt so stupid, and she restored my faith within myself.” </a:t>
            </a:r>
            <a:r>
              <a:rPr lang="en-US" sz="1100" b="1" dirty="0">
                <a:solidFill>
                  <a:srgbClr val="D83C8E"/>
                </a:solidFill>
                <a:latin typeface="Trebuchet MS" panose="020B0703020202090204" pitchFamily="34" charset="0"/>
                <a:cs typeface="Open Sans"/>
              </a:rPr>
              <a:t>Female, 25-34 years</a:t>
            </a:r>
          </a:p>
        </p:txBody>
      </p:sp>
    </p:spTree>
    <p:extLst>
      <p:ext uri="{BB962C8B-B14F-4D97-AF65-F5344CB8AC3E}">
        <p14:creationId xmlns:p14="http://schemas.microsoft.com/office/powerpoint/2010/main" xmlns="" val="4241464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200" b="1" dirty="0">
                <a:solidFill>
                  <a:srgbClr val="D83C8E"/>
                </a:solidFill>
                <a:latin typeface="Trebuchet MS" panose="020B0703020202090204" pitchFamily="34" charset="0"/>
              </a:rPr>
              <a:t>Waiting lists</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For Lifecycle Service, waiting times were longer than those for G.P. appointments, with 50% of respondents indicating they waited between 1 and 3 months to get the help they needed.   </a:t>
            </a:r>
          </a:p>
          <a:p>
            <a:pPr>
              <a:lnSpc>
                <a:spcPct val="100000"/>
              </a:lnSpc>
            </a:pPr>
            <a:endParaRPr lang="en-US" sz="1200" dirty="0">
              <a:solidFill>
                <a:schemeClr val="tx1"/>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r>
              <a:rPr lang="en-US" sz="1200" b="1" dirty="0">
                <a:solidFill>
                  <a:srgbClr val="D83C8E"/>
                </a:solidFill>
                <a:latin typeface="Trebuchet MS" panose="020B0703020202090204" pitchFamily="34" charset="0"/>
              </a:rPr>
              <a:t>Areas of improvement</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Around two-thirds felt the service provided by Lifecycle could be improved by reducing the waiting times. 29% also indicated that the length of treatment was an area that should be reviewed. </a:t>
            </a:r>
          </a:p>
        </p:txBody>
      </p:sp>
      <p:graphicFrame>
        <p:nvGraphicFramePr>
          <p:cNvPr id="46" name="Table 45">
            <a:extLst>
              <a:ext uri="{FF2B5EF4-FFF2-40B4-BE49-F238E27FC236}">
                <a16:creationId xmlns:a16="http://schemas.microsoft.com/office/drawing/2014/main" xmlns="" id="{34A2FFFE-2BC4-BF4B-9C7B-F429E2F82CFD}"/>
              </a:ext>
            </a:extLst>
          </p:cNvPr>
          <p:cNvGraphicFramePr>
            <a:graphicFrameLocks noGrp="1"/>
          </p:cNvGraphicFramePr>
          <p:nvPr>
            <p:extLst>
              <p:ext uri="{D42A27DB-BD31-4B8C-83A1-F6EECF244321}">
                <p14:modId xmlns:p14="http://schemas.microsoft.com/office/powerpoint/2010/main" xmlns="" val="873389136"/>
              </p:ext>
            </p:extLst>
          </p:nvPr>
        </p:nvGraphicFramePr>
        <p:xfrm>
          <a:off x="565185" y="1807856"/>
          <a:ext cx="5236786" cy="2463520"/>
        </p:xfrm>
        <a:graphic>
          <a:graphicData uri="http://schemas.openxmlformats.org/drawingml/2006/table">
            <a:tbl>
              <a:tblPr firstRow="1" bandRow="1">
                <a:tableStyleId>{5C22544A-7EE6-4342-B048-85BDC9FD1C3A}</a:tableStyleId>
              </a:tblPr>
              <a:tblGrid>
                <a:gridCol w="1097444">
                  <a:extLst>
                    <a:ext uri="{9D8B030D-6E8A-4147-A177-3AD203B41FA5}">
                      <a16:colId xmlns:a16="http://schemas.microsoft.com/office/drawing/2014/main" xmlns="" val="2007727079"/>
                    </a:ext>
                  </a:extLst>
                </a:gridCol>
                <a:gridCol w="462502">
                  <a:extLst>
                    <a:ext uri="{9D8B030D-6E8A-4147-A177-3AD203B41FA5}">
                      <a16:colId xmlns:a16="http://schemas.microsoft.com/office/drawing/2014/main" xmlns="" val="3965027755"/>
                    </a:ext>
                  </a:extLst>
                </a:gridCol>
                <a:gridCol w="3676840">
                  <a:extLst>
                    <a:ext uri="{9D8B030D-6E8A-4147-A177-3AD203B41FA5}">
                      <a16:colId xmlns:a16="http://schemas.microsoft.com/office/drawing/2014/main" xmlns="" val="3619912790"/>
                    </a:ext>
                  </a:extLst>
                </a:gridCol>
              </a:tblGrid>
              <a:tr h="307940">
                <a:tc>
                  <a:txBody>
                    <a:bodyPr/>
                    <a:lstStyle/>
                    <a:p>
                      <a:pPr algn="r" fontAlgn="b"/>
                      <a:r>
                        <a:rPr kumimoji="0" lang="en-US" sz="18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Open Sans"/>
                        </a:rPr>
                        <a:t>–</a:t>
                      </a:r>
                      <a:endParaRPr lang="en-GB" sz="16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4C6A"/>
                          </a:solidFill>
                          <a:effectLst/>
                          <a:latin typeface="Trebuchet MS" panose="020B0703020202090204" pitchFamily="34" charset="0"/>
                        </a:rPr>
                        <a:t>Less than 1 week</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92025584"/>
                  </a:ext>
                </a:extLst>
              </a:tr>
              <a:tr h="307940">
                <a:tc>
                  <a:txBody>
                    <a:bodyPr/>
                    <a:lstStyle/>
                    <a:p>
                      <a:pPr algn="r" fontAlgn="b"/>
                      <a:r>
                        <a:rPr lang="en-GB" sz="1600" b="0" i="0" u="none" strike="noStrike">
                          <a:solidFill>
                            <a:srgbClr val="004C6A"/>
                          </a:solidFill>
                          <a:effectLst/>
                          <a:latin typeface="Trebuchet MS" panose="020B070302020209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1-2 weeks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7978221"/>
                  </a:ext>
                </a:extLst>
              </a:tr>
              <a:tr h="307940">
                <a:tc>
                  <a:txBody>
                    <a:bodyPr/>
                    <a:lstStyle/>
                    <a:p>
                      <a:pPr algn="r" fontAlgn="b"/>
                      <a:r>
                        <a:rPr lang="en-GB" sz="1600" b="0" i="0" u="none" strike="noStrike">
                          <a:solidFill>
                            <a:srgbClr val="004C6A"/>
                          </a:solidFill>
                          <a:effectLst/>
                          <a:latin typeface="Trebuchet MS" panose="020B070302020209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3-4 weeks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69739253"/>
                  </a:ext>
                </a:extLst>
              </a:tr>
              <a:tr h="307940">
                <a:tc>
                  <a:txBody>
                    <a:bodyPr/>
                    <a:lstStyle/>
                    <a:p>
                      <a:pPr algn="r" fontAlgn="b"/>
                      <a:r>
                        <a:rPr lang="en-GB" sz="1600" b="0" i="0" u="none" strike="noStrike">
                          <a:solidFill>
                            <a:srgbClr val="004C6A"/>
                          </a:solidFill>
                          <a:effectLst/>
                          <a:latin typeface="Trebuchet MS" panose="020B0703020202090204" pitchFamily="34"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4C6A"/>
                          </a:solidFill>
                          <a:effectLst/>
                          <a:latin typeface="Trebuchet MS" panose="020B0703020202090204" pitchFamily="34" charset="0"/>
                        </a:rPr>
                        <a:t>1-3 months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2771496"/>
                  </a:ext>
                </a:extLst>
              </a:tr>
              <a:tr h="307940">
                <a:tc>
                  <a:txBody>
                    <a:bodyPr/>
                    <a:lstStyle/>
                    <a:p>
                      <a:pPr algn="r" fontAlgn="b"/>
                      <a:r>
                        <a:rPr lang="en-GB" sz="1600" b="0" i="0" u="none" strike="noStrike" dirty="0">
                          <a:solidFill>
                            <a:srgbClr val="004C6A"/>
                          </a:solidFill>
                          <a:effectLst/>
                          <a:latin typeface="Trebuchet MS" panose="020B070302020209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4-6 months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36647999"/>
                  </a:ext>
                </a:extLst>
              </a:tr>
              <a:tr h="307940">
                <a:tc>
                  <a:txBody>
                    <a:bodyPr/>
                    <a:lstStyle/>
                    <a:p>
                      <a:pPr algn="r" fontAlgn="b"/>
                      <a:r>
                        <a:rPr lang="en-GB" sz="1600" b="0" i="0" u="none" strike="noStrike">
                          <a:solidFill>
                            <a:srgbClr val="004C6A"/>
                          </a:solidFill>
                          <a:effectLst/>
                          <a:latin typeface="Trebuchet MS" panose="020B070302020209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7 months to 1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68503894"/>
                  </a:ext>
                </a:extLst>
              </a:tr>
              <a:tr h="307940">
                <a:tc>
                  <a:txBody>
                    <a:bodyPr/>
                    <a:lstStyle/>
                    <a:p>
                      <a:pPr algn="r" fontAlgn="b"/>
                      <a:r>
                        <a:rPr lang="en-GB" sz="1600" b="0" i="0" u="none" strike="noStrike">
                          <a:solidFill>
                            <a:srgbClr val="004C6A"/>
                          </a:solidFill>
                          <a:effectLst/>
                          <a:latin typeface="Trebuchet MS" panose="020B070302020209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Over 1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71517084"/>
                  </a:ext>
                </a:extLst>
              </a:tr>
              <a:tr h="307940">
                <a:tc>
                  <a:txBody>
                    <a:bodyPr/>
                    <a:lstStyle/>
                    <a:p>
                      <a:pPr algn="r" fontAlgn="b"/>
                      <a:r>
                        <a:rPr kumimoji="0" lang="en-US" sz="16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Open Sans"/>
                        </a:rPr>
                        <a:t>–</a:t>
                      </a:r>
                      <a:endParaRPr lang="en-GB" sz="14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4C6A"/>
                          </a:solidFill>
                          <a:effectLst/>
                          <a:latin typeface="Trebuchet MS" panose="020B0703020202090204" pitchFamily="34" charset="0"/>
                        </a:rPr>
                        <a:t>I’m still on the waiting list for a formal appointment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54343148"/>
                  </a:ext>
                </a:extLst>
              </a:tr>
            </a:tbl>
          </a:graphicData>
        </a:graphic>
      </p:graphicFrame>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3" cstate="print"/>
          <a:stretch>
            <a:fillRect/>
          </a:stretch>
        </p:blipFill>
        <p:spPr>
          <a:xfrm>
            <a:off x="4685665" y="210820"/>
            <a:ext cx="1997710" cy="498252"/>
          </a:xfrm>
          <a:prstGeom prst="rect">
            <a:avLst/>
          </a:prstGeom>
        </p:spPr>
      </p:pic>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21</a:t>
            </a:r>
          </a:p>
        </p:txBody>
      </p:sp>
      <p:sp>
        <p:nvSpPr>
          <p:cNvPr id="10" name="Content Placeholder 1">
            <a:extLst>
              <a:ext uri="{FF2B5EF4-FFF2-40B4-BE49-F238E27FC236}">
                <a16:creationId xmlns:a16="http://schemas.microsoft.com/office/drawing/2014/main" xmlns="" id="{5FDAAC90-3551-0C41-8E9D-D720027569A5}"/>
              </a:ext>
            </a:extLst>
          </p:cNvPr>
          <p:cNvSpPr txBox="1">
            <a:spLocks/>
          </p:cNvSpPr>
          <p:nvPr/>
        </p:nvSpPr>
        <p:spPr>
          <a:xfrm>
            <a:off x="392885" y="4491943"/>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Q18. </a:t>
            </a:r>
            <a:r>
              <a:rPr lang="en-US" sz="1000" dirty="0">
                <a:solidFill>
                  <a:schemeClr val="tx1"/>
                </a:solidFill>
                <a:latin typeface="Trebuchet MS" panose="020B0703020202090204" pitchFamily="34" charset="0"/>
              </a:rPr>
              <a:t>How long did you have to wait to see a professional to get the help you needed from Lifecycle Service (NHS Talking Therapies)?</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Those who had accessed Lifecycle Service to support mental health and wellbeing at Q13 (24)</a:t>
            </a:r>
            <a:endParaRPr lang="en-US" sz="1600" dirty="0">
              <a:latin typeface="Trebuchet MS" panose="020B0703020202090204" pitchFamily="34" charset="0"/>
            </a:endParaRPr>
          </a:p>
        </p:txBody>
      </p:sp>
      <p:graphicFrame>
        <p:nvGraphicFramePr>
          <p:cNvPr id="44" name="Table 43">
            <a:extLst>
              <a:ext uri="{FF2B5EF4-FFF2-40B4-BE49-F238E27FC236}">
                <a16:creationId xmlns:a16="http://schemas.microsoft.com/office/drawing/2014/main" xmlns="" id="{35A07C1C-0BC4-4145-8086-329D6FC041C3}"/>
              </a:ext>
            </a:extLst>
          </p:cNvPr>
          <p:cNvGraphicFramePr>
            <a:graphicFrameLocks noGrp="1"/>
          </p:cNvGraphicFramePr>
          <p:nvPr>
            <p:extLst>
              <p:ext uri="{D42A27DB-BD31-4B8C-83A1-F6EECF244321}">
                <p14:modId xmlns:p14="http://schemas.microsoft.com/office/powerpoint/2010/main" xmlns="" val="1765307895"/>
              </p:ext>
            </p:extLst>
          </p:nvPr>
        </p:nvGraphicFramePr>
        <p:xfrm>
          <a:off x="480130" y="6117366"/>
          <a:ext cx="6020704" cy="1878975"/>
        </p:xfrm>
        <a:graphic>
          <a:graphicData uri="http://schemas.openxmlformats.org/drawingml/2006/table">
            <a:tbl>
              <a:tblPr firstRow="1" bandRow="1">
                <a:tableStyleId>{5C22544A-7EE6-4342-B048-85BDC9FD1C3A}</a:tableStyleId>
              </a:tblPr>
              <a:tblGrid>
                <a:gridCol w="772666">
                  <a:extLst>
                    <a:ext uri="{9D8B030D-6E8A-4147-A177-3AD203B41FA5}">
                      <a16:colId xmlns:a16="http://schemas.microsoft.com/office/drawing/2014/main" xmlns="" val="2007727079"/>
                    </a:ext>
                  </a:extLst>
                </a:gridCol>
                <a:gridCol w="488644">
                  <a:extLst>
                    <a:ext uri="{9D8B030D-6E8A-4147-A177-3AD203B41FA5}">
                      <a16:colId xmlns:a16="http://schemas.microsoft.com/office/drawing/2014/main" xmlns="" val="3965027755"/>
                    </a:ext>
                  </a:extLst>
                </a:gridCol>
                <a:gridCol w="4759394">
                  <a:extLst>
                    <a:ext uri="{9D8B030D-6E8A-4147-A177-3AD203B41FA5}">
                      <a16:colId xmlns:a16="http://schemas.microsoft.com/office/drawing/2014/main" xmlns="" val="3619912790"/>
                    </a:ext>
                  </a:extLst>
                </a:gridCol>
              </a:tblGrid>
              <a:tr h="312930">
                <a:tc>
                  <a:txBody>
                    <a:bodyPr/>
                    <a:lstStyle/>
                    <a:p>
                      <a:pPr algn="r" fontAlgn="b"/>
                      <a:r>
                        <a:rPr lang="en-GB" sz="1600" b="0" i="0" u="none" strike="noStrike" dirty="0">
                          <a:solidFill>
                            <a:srgbClr val="004C6A"/>
                          </a:solidFill>
                          <a:effectLst/>
                          <a:latin typeface="Trebuchet MS" panose="020B0703020202090204" pitchFamily="34" charset="0"/>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A reduction in waiting times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92025584"/>
                  </a:ext>
                </a:extLst>
              </a:tr>
              <a:tr h="312930">
                <a:tc>
                  <a:txBody>
                    <a:bodyPr/>
                    <a:lstStyle/>
                    <a:p>
                      <a:pPr algn="r" fontAlgn="b"/>
                      <a:r>
                        <a:rPr lang="en-GB" sz="1600" b="0" i="0" u="none" strike="noStrike">
                          <a:solidFill>
                            <a:srgbClr val="004C6A"/>
                          </a:solidFill>
                          <a:effectLst/>
                          <a:latin typeface="Trebuchet MS" panose="020B070302020209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Length of treatment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7978221"/>
                  </a:ext>
                </a:extLst>
              </a:tr>
              <a:tr h="312930">
                <a:tc>
                  <a:txBody>
                    <a:bodyPr/>
                    <a:lstStyle/>
                    <a:p>
                      <a:pPr algn="r" fontAlgn="b"/>
                      <a:r>
                        <a:rPr lang="en-GB" sz="1600" b="0" i="0" u="none" strike="noStrike">
                          <a:solidFill>
                            <a:srgbClr val="004C6A"/>
                          </a:solidFill>
                          <a:effectLst/>
                          <a:latin typeface="Trebuchet MS" panose="020B070302020209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a:solidFill>
                            <a:srgbClr val="004C6A"/>
                          </a:solidFill>
                          <a:effectLst/>
                          <a:latin typeface="Trebuchet MS" panose="020B0703020202090204" pitchFamily="34" charset="0"/>
                        </a:rPr>
                        <a:t>More information about the different types of services available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69739253"/>
                  </a:ext>
                </a:extLst>
              </a:tr>
              <a:tr h="312930">
                <a:tc>
                  <a:txBody>
                    <a:bodyPr/>
                    <a:lstStyle/>
                    <a:p>
                      <a:pPr algn="r" fontAlgn="b"/>
                      <a:r>
                        <a:rPr lang="en-GB" sz="1600" b="0" i="0" u="none" strike="noStrike">
                          <a:solidFill>
                            <a:srgbClr val="004C6A"/>
                          </a:solidFill>
                          <a:effectLst/>
                          <a:latin typeface="Trebuchet MS" panose="020B0703020202090204"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4C6A"/>
                          </a:solidFill>
                          <a:effectLst/>
                          <a:latin typeface="Trebuchet MS" panose="020B0703020202090204" pitchFamily="34" charset="0"/>
                        </a:rPr>
                        <a:t>Quality of treatment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2771496"/>
                  </a:ext>
                </a:extLst>
              </a:tr>
              <a:tr h="312930">
                <a:tc>
                  <a:txBody>
                    <a:bodyPr/>
                    <a:lstStyle/>
                    <a:p>
                      <a:pPr algn="r" fontAlgn="b"/>
                      <a:r>
                        <a:rPr lang="en-GB" sz="1600" b="0" i="0" u="none" strike="noStrike">
                          <a:solidFill>
                            <a:srgbClr val="004C6A"/>
                          </a:solidFill>
                          <a:effectLst/>
                          <a:latin typeface="Trebuchet MS" panose="020B0703020202090204"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4C6A"/>
                          </a:solidFill>
                          <a:effectLst/>
                          <a:latin typeface="Trebuchet MS" panose="020B0703020202090204" pitchFamily="34" charset="0"/>
                        </a:rPr>
                        <a:t>Other </a:t>
                      </a:r>
                      <a:r>
                        <a:rPr lang="en-GB" sz="800" b="0" i="0" u="none" strike="noStrike" dirty="0">
                          <a:solidFill>
                            <a:srgbClr val="004C6A"/>
                          </a:solidFill>
                          <a:effectLst/>
                          <a:latin typeface="Trebuchet MS" panose="020B0703020202090204" pitchFamily="34" charset="0"/>
                        </a:rPr>
                        <a:t>(responses include: types of treatment offered and choice of treatment format – online, telephone or face-to-face) </a:t>
                      </a:r>
                      <a:endParaRPr lang="en-GB" sz="12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36647999"/>
                  </a:ext>
                </a:extLst>
              </a:tr>
              <a:tr h="312930">
                <a:tc>
                  <a:txBody>
                    <a:bodyPr/>
                    <a:lstStyle/>
                    <a:p>
                      <a:pPr algn="r" fontAlgn="b"/>
                      <a:r>
                        <a:rPr lang="en-GB" sz="1600" b="0" i="0" u="none" strike="noStrike" dirty="0">
                          <a:solidFill>
                            <a:srgbClr val="004C6A"/>
                          </a:solidFill>
                          <a:effectLst/>
                          <a:latin typeface="Trebuchet MS" panose="020B070302020209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6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4C6A"/>
                          </a:solidFill>
                          <a:effectLst/>
                          <a:latin typeface="Trebuchet MS" panose="020B0703020202090204" pitchFamily="34" charset="0"/>
                        </a:rPr>
                        <a:t>I don’t think the support provided by Lifecycle could be improved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68503894"/>
                  </a:ext>
                </a:extLst>
              </a:tr>
            </a:tbl>
          </a:graphicData>
        </a:graphic>
      </p:graphicFrame>
      <p:sp>
        <p:nvSpPr>
          <p:cNvPr id="45" name="Content Placeholder 1">
            <a:extLst>
              <a:ext uri="{FF2B5EF4-FFF2-40B4-BE49-F238E27FC236}">
                <a16:creationId xmlns:a16="http://schemas.microsoft.com/office/drawing/2014/main" xmlns="" id="{B481A88B-86BB-A546-BE7B-DD2467C8FBB1}"/>
              </a:ext>
            </a:extLst>
          </p:cNvPr>
          <p:cNvSpPr txBox="1">
            <a:spLocks/>
          </p:cNvSpPr>
          <p:nvPr/>
        </p:nvSpPr>
        <p:spPr>
          <a:xfrm>
            <a:off x="392885" y="8238361"/>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Q19. </a:t>
            </a:r>
            <a:r>
              <a:rPr lang="en-US" sz="1000" dirty="0">
                <a:solidFill>
                  <a:schemeClr val="tx1"/>
                </a:solidFill>
                <a:latin typeface="Trebuchet MS" panose="020B0703020202090204" pitchFamily="34" charset="0"/>
              </a:rPr>
              <a:t>Which, if any, of the following ways do you feel the support provided by Lifecycle Service (NHS Talking Therapies) could be improved?</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Those who had accessed Lifecycle Service to support mental health and wellbeing at Q13 (24)</a:t>
            </a:r>
            <a:endParaRPr lang="en-US" sz="1600" dirty="0">
              <a:latin typeface="Trebuchet MS" panose="020B0703020202090204" pitchFamily="34" charset="0"/>
            </a:endParaRPr>
          </a:p>
        </p:txBody>
      </p:sp>
      <p:pic>
        <p:nvPicPr>
          <p:cNvPr id="52" name="Picture 51">
            <a:extLst>
              <a:ext uri="{FF2B5EF4-FFF2-40B4-BE49-F238E27FC236}">
                <a16:creationId xmlns:a16="http://schemas.microsoft.com/office/drawing/2014/main" xmlns="" id="{A7CC7E2A-448A-FD45-8FE6-45A5BC9F64AD}"/>
              </a:ext>
            </a:extLst>
          </p:cNvPr>
          <p:cNvPicPr>
            <a:picLocks noChangeAspect="1"/>
          </p:cNvPicPr>
          <p:nvPr/>
        </p:nvPicPr>
        <p:blipFill>
          <a:blip r:embed="rId4" cstate="print">
            <a:duotone>
              <a:schemeClr val="accent1">
                <a:shade val="45000"/>
                <a:satMod val="135000"/>
              </a:schemeClr>
              <a:prstClr val="white"/>
            </a:duotone>
          </a:blip>
          <a:stretch>
            <a:fillRect/>
          </a:stretch>
        </p:blipFill>
        <p:spPr>
          <a:xfrm>
            <a:off x="1393252" y="7417013"/>
            <a:ext cx="215211" cy="215211"/>
          </a:xfrm>
          <a:prstGeom prst="rect">
            <a:avLst/>
          </a:prstGeom>
        </p:spPr>
      </p:pic>
      <p:pic>
        <p:nvPicPr>
          <p:cNvPr id="53" name="Picture 52">
            <a:extLst>
              <a:ext uri="{FF2B5EF4-FFF2-40B4-BE49-F238E27FC236}">
                <a16:creationId xmlns:a16="http://schemas.microsoft.com/office/drawing/2014/main" xmlns="" id="{B4399627-3D72-0F49-9B85-D8916605EFA0}"/>
              </a:ext>
            </a:extLst>
          </p:cNvPr>
          <p:cNvPicPr>
            <a:picLocks noChangeAspect="1"/>
          </p:cNvPicPr>
          <p:nvPr/>
        </p:nvPicPr>
        <p:blipFill>
          <a:blip r:embed="rId5" cstate="print">
            <a:duotone>
              <a:schemeClr val="accent1">
                <a:shade val="45000"/>
                <a:satMod val="135000"/>
              </a:schemeClr>
              <a:prstClr val="white"/>
            </a:duotone>
          </a:blip>
          <a:stretch>
            <a:fillRect/>
          </a:stretch>
        </p:blipFill>
        <p:spPr>
          <a:xfrm>
            <a:off x="1393252" y="7726072"/>
            <a:ext cx="211083" cy="215211"/>
          </a:xfrm>
          <a:prstGeom prst="rect">
            <a:avLst/>
          </a:prstGeom>
        </p:spPr>
      </p:pic>
      <p:pic>
        <p:nvPicPr>
          <p:cNvPr id="29" name="Picture 28">
            <a:extLst>
              <a:ext uri="{FF2B5EF4-FFF2-40B4-BE49-F238E27FC236}">
                <a16:creationId xmlns:a16="http://schemas.microsoft.com/office/drawing/2014/main" xmlns="" id="{445266C5-7D7A-214C-8BBC-DE94DAD06FCE}"/>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1787321" y="1856434"/>
            <a:ext cx="211083" cy="211083"/>
          </a:xfrm>
          <a:prstGeom prst="rect">
            <a:avLst/>
          </a:prstGeom>
        </p:spPr>
      </p:pic>
      <p:pic>
        <p:nvPicPr>
          <p:cNvPr id="31" name="Picture 30">
            <a:extLst>
              <a:ext uri="{FF2B5EF4-FFF2-40B4-BE49-F238E27FC236}">
                <a16:creationId xmlns:a16="http://schemas.microsoft.com/office/drawing/2014/main" xmlns="" id="{32B085BD-C979-2944-803B-AEF5C53D31DD}"/>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1787319" y="2160813"/>
            <a:ext cx="211083" cy="211083"/>
          </a:xfrm>
          <a:prstGeom prst="rect">
            <a:avLst/>
          </a:prstGeom>
        </p:spPr>
      </p:pic>
      <p:pic>
        <p:nvPicPr>
          <p:cNvPr id="33" name="Picture 32">
            <a:extLst>
              <a:ext uri="{FF2B5EF4-FFF2-40B4-BE49-F238E27FC236}">
                <a16:creationId xmlns:a16="http://schemas.microsoft.com/office/drawing/2014/main" xmlns="" id="{9B49ACED-C7B2-CB43-AB9F-1FD2970815EA}"/>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1787319" y="2456178"/>
            <a:ext cx="211083" cy="211083"/>
          </a:xfrm>
          <a:prstGeom prst="rect">
            <a:avLst/>
          </a:prstGeom>
        </p:spPr>
      </p:pic>
      <p:pic>
        <p:nvPicPr>
          <p:cNvPr id="34" name="Picture 33">
            <a:extLst>
              <a:ext uri="{FF2B5EF4-FFF2-40B4-BE49-F238E27FC236}">
                <a16:creationId xmlns:a16="http://schemas.microsoft.com/office/drawing/2014/main" xmlns="" id="{7CCC5392-AA1B-C14C-862D-B31D46BE0D9F}"/>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1787319" y="2770879"/>
            <a:ext cx="211083" cy="211083"/>
          </a:xfrm>
          <a:prstGeom prst="rect">
            <a:avLst/>
          </a:prstGeom>
        </p:spPr>
      </p:pic>
      <p:pic>
        <p:nvPicPr>
          <p:cNvPr id="36" name="Picture 35">
            <a:extLst>
              <a:ext uri="{FF2B5EF4-FFF2-40B4-BE49-F238E27FC236}">
                <a16:creationId xmlns:a16="http://schemas.microsoft.com/office/drawing/2014/main" xmlns="" id="{FED075E5-991B-F645-ADD0-94912CC1760B}"/>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1787319" y="3085580"/>
            <a:ext cx="211083" cy="211083"/>
          </a:xfrm>
          <a:prstGeom prst="rect">
            <a:avLst/>
          </a:prstGeom>
        </p:spPr>
      </p:pic>
      <p:pic>
        <p:nvPicPr>
          <p:cNvPr id="37" name="Picture 36">
            <a:extLst>
              <a:ext uri="{FF2B5EF4-FFF2-40B4-BE49-F238E27FC236}">
                <a16:creationId xmlns:a16="http://schemas.microsoft.com/office/drawing/2014/main" xmlns="" id="{1479AED2-07DB-3D46-852B-9CB6D5BB90C3}"/>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1787320" y="3382009"/>
            <a:ext cx="211083" cy="211083"/>
          </a:xfrm>
          <a:prstGeom prst="rect">
            <a:avLst/>
          </a:prstGeom>
        </p:spPr>
      </p:pic>
      <p:pic>
        <p:nvPicPr>
          <p:cNvPr id="39" name="Picture 38">
            <a:extLst>
              <a:ext uri="{FF2B5EF4-FFF2-40B4-BE49-F238E27FC236}">
                <a16:creationId xmlns:a16="http://schemas.microsoft.com/office/drawing/2014/main" xmlns="" id="{36D96E69-A9D0-BB4A-A0D4-8BFDE367ACBB}"/>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1787320" y="3690252"/>
            <a:ext cx="211083" cy="211083"/>
          </a:xfrm>
          <a:prstGeom prst="rect">
            <a:avLst/>
          </a:prstGeom>
        </p:spPr>
      </p:pic>
      <p:pic>
        <p:nvPicPr>
          <p:cNvPr id="40" name="Picture 39">
            <a:extLst>
              <a:ext uri="{FF2B5EF4-FFF2-40B4-BE49-F238E27FC236}">
                <a16:creationId xmlns:a16="http://schemas.microsoft.com/office/drawing/2014/main" xmlns="" id="{49DCE362-B46C-D445-AEE1-B69EE0C0F590}"/>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1787321" y="3998495"/>
            <a:ext cx="211083" cy="211083"/>
          </a:xfrm>
          <a:prstGeom prst="rect">
            <a:avLst/>
          </a:prstGeom>
        </p:spPr>
      </p:pic>
      <p:pic>
        <p:nvPicPr>
          <p:cNvPr id="5" name="Picture 4">
            <a:extLst>
              <a:ext uri="{FF2B5EF4-FFF2-40B4-BE49-F238E27FC236}">
                <a16:creationId xmlns:a16="http://schemas.microsoft.com/office/drawing/2014/main" xmlns="" id="{35D1F8F1-493A-D64B-98B6-ED04564F8818}"/>
              </a:ext>
            </a:extLst>
          </p:cNvPr>
          <p:cNvPicPr>
            <a:picLocks noChangeAspect="1"/>
          </p:cNvPicPr>
          <p:nvPr/>
        </p:nvPicPr>
        <p:blipFill>
          <a:blip r:embed="rId7" cstate="print">
            <a:duotone>
              <a:schemeClr val="accent1">
                <a:shade val="45000"/>
                <a:satMod val="135000"/>
              </a:schemeClr>
              <a:prstClr val="white"/>
            </a:duotone>
          </a:blip>
          <a:stretch>
            <a:fillRect/>
          </a:stretch>
        </p:blipFill>
        <p:spPr>
          <a:xfrm>
            <a:off x="1393248" y="6795030"/>
            <a:ext cx="211083" cy="211083"/>
          </a:xfrm>
          <a:prstGeom prst="rect">
            <a:avLst/>
          </a:prstGeom>
        </p:spPr>
      </p:pic>
      <p:pic>
        <p:nvPicPr>
          <p:cNvPr id="8" name="Picture 7">
            <a:extLst>
              <a:ext uri="{FF2B5EF4-FFF2-40B4-BE49-F238E27FC236}">
                <a16:creationId xmlns:a16="http://schemas.microsoft.com/office/drawing/2014/main" xmlns="" id="{38E19EEA-2E50-8E43-90AE-822E4354B5D1}"/>
              </a:ext>
            </a:extLst>
          </p:cNvPr>
          <p:cNvPicPr>
            <a:picLocks noChangeAspect="1"/>
          </p:cNvPicPr>
          <p:nvPr/>
        </p:nvPicPr>
        <p:blipFill>
          <a:blip r:embed="rId8" cstate="print">
            <a:duotone>
              <a:schemeClr val="accent1">
                <a:shade val="45000"/>
                <a:satMod val="135000"/>
              </a:schemeClr>
              <a:prstClr val="white"/>
            </a:duotone>
          </a:blip>
          <a:stretch>
            <a:fillRect/>
          </a:stretch>
        </p:blipFill>
        <p:spPr>
          <a:xfrm>
            <a:off x="1393250" y="6173047"/>
            <a:ext cx="211083" cy="211083"/>
          </a:xfrm>
          <a:prstGeom prst="rect">
            <a:avLst/>
          </a:prstGeom>
        </p:spPr>
      </p:pic>
      <p:pic>
        <p:nvPicPr>
          <p:cNvPr id="11" name="Picture 10">
            <a:extLst>
              <a:ext uri="{FF2B5EF4-FFF2-40B4-BE49-F238E27FC236}">
                <a16:creationId xmlns:a16="http://schemas.microsoft.com/office/drawing/2014/main" xmlns="" id="{C3DEE4E1-4937-7C4A-9AD6-FA1743257856}"/>
              </a:ext>
            </a:extLst>
          </p:cNvPr>
          <p:cNvPicPr>
            <a:picLocks noChangeAspect="1"/>
          </p:cNvPicPr>
          <p:nvPr/>
        </p:nvPicPr>
        <p:blipFill>
          <a:blip r:embed="rId9" cstate="print">
            <a:duotone>
              <a:schemeClr val="accent1">
                <a:shade val="45000"/>
                <a:satMod val="135000"/>
              </a:schemeClr>
              <a:prstClr val="white"/>
            </a:duotone>
          </a:blip>
          <a:stretch>
            <a:fillRect/>
          </a:stretch>
        </p:blipFill>
        <p:spPr>
          <a:xfrm>
            <a:off x="1393249" y="6482288"/>
            <a:ext cx="211083" cy="211083"/>
          </a:xfrm>
          <a:prstGeom prst="rect">
            <a:avLst/>
          </a:prstGeom>
        </p:spPr>
      </p:pic>
      <p:pic>
        <p:nvPicPr>
          <p:cNvPr id="12" name="Picture 11">
            <a:extLst>
              <a:ext uri="{FF2B5EF4-FFF2-40B4-BE49-F238E27FC236}">
                <a16:creationId xmlns:a16="http://schemas.microsoft.com/office/drawing/2014/main" xmlns="" id="{1C339BD6-F9DC-8844-9B69-CA4A4AA06E58}"/>
              </a:ext>
            </a:extLst>
          </p:cNvPr>
          <p:cNvPicPr>
            <a:picLocks noChangeAspect="1"/>
          </p:cNvPicPr>
          <p:nvPr/>
        </p:nvPicPr>
        <p:blipFill>
          <a:blip r:embed="rId10" cstate="print">
            <a:duotone>
              <a:schemeClr val="accent1">
                <a:shade val="45000"/>
                <a:satMod val="135000"/>
              </a:schemeClr>
              <a:prstClr val="white"/>
            </a:duotone>
          </a:blip>
          <a:stretch>
            <a:fillRect/>
          </a:stretch>
        </p:blipFill>
        <p:spPr>
          <a:xfrm>
            <a:off x="1393249" y="7113975"/>
            <a:ext cx="211083" cy="211083"/>
          </a:xfrm>
          <a:prstGeom prst="rect">
            <a:avLst/>
          </a:prstGeom>
        </p:spPr>
      </p:pic>
    </p:spTree>
    <p:extLst>
      <p:ext uri="{BB962C8B-B14F-4D97-AF65-F5344CB8AC3E}">
        <p14:creationId xmlns:p14="http://schemas.microsoft.com/office/powerpoint/2010/main" xmlns="" val="313523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14000"/>
              </a:lnSpc>
              <a:spcAft>
                <a:spcPts val="0"/>
              </a:spcAft>
            </a:pPr>
            <a:r>
              <a:rPr lang="en-US" sz="1600" b="1" dirty="0">
                <a:solidFill>
                  <a:srgbClr val="D83C8E"/>
                </a:solidFill>
                <a:latin typeface="Trebuchet MS" panose="020B0703020202090204" pitchFamily="34" charset="0"/>
              </a:rPr>
              <a:t>Key messages</a:t>
            </a:r>
            <a:endParaRPr lang="en-US" sz="600" b="1" dirty="0">
              <a:solidFill>
                <a:srgbClr val="D83C8E"/>
              </a:solidFill>
              <a:latin typeface="Trebuchet MS" panose="020B0703020202090204" pitchFamily="34" charset="0"/>
            </a:endParaRPr>
          </a:p>
          <a:p>
            <a:pPr>
              <a:lnSpc>
                <a:spcPct val="114000"/>
              </a:lnSpc>
              <a:spcAft>
                <a:spcPts val="0"/>
              </a:spcAft>
            </a:pPr>
            <a:endParaRPr lang="en-US" sz="600" b="1" dirty="0">
              <a:solidFill>
                <a:srgbClr val="D83C8E"/>
              </a:solidFill>
              <a:latin typeface="Trebuchet MS" panose="020B0703020202090204" pitchFamily="34" charset="0"/>
            </a:endParaRPr>
          </a:p>
          <a:p>
            <a:pPr>
              <a:lnSpc>
                <a:spcPct val="114000"/>
              </a:lnSpc>
              <a:spcAft>
                <a:spcPts val="0"/>
              </a:spcAft>
            </a:pPr>
            <a:r>
              <a:rPr lang="en-GB" sz="1400" dirty="0">
                <a:solidFill>
                  <a:schemeClr val="tx1"/>
                </a:solidFill>
                <a:latin typeface="Trebuchet MS" panose="020B0703020202090204" pitchFamily="34" charset="0"/>
              </a:rPr>
              <a:t>The key messages which came from the respondents to the survey included:</a:t>
            </a:r>
          </a:p>
          <a:p>
            <a:pPr>
              <a:lnSpc>
                <a:spcPct val="114000"/>
              </a:lnSpc>
              <a:spcAft>
                <a:spcPts val="0"/>
              </a:spcAft>
            </a:pPr>
            <a:endParaRPr lang="en-GB" sz="700" dirty="0">
              <a:solidFill>
                <a:schemeClr val="tx1"/>
              </a:solidFill>
              <a:latin typeface="Trebuchet MS" panose="020B0703020202090204" pitchFamily="34" charset="0"/>
            </a:endParaRPr>
          </a:p>
          <a:p>
            <a:pPr>
              <a:lnSpc>
                <a:spcPct val="114000"/>
              </a:lnSpc>
              <a:spcAft>
                <a:spcPts val="0"/>
              </a:spcAft>
              <a:buFont typeface="Arial" pitchFamily="34" charset="0"/>
              <a:buChar char="•"/>
            </a:pPr>
            <a:r>
              <a:rPr lang="en-GB" sz="1400" dirty="0">
                <a:solidFill>
                  <a:schemeClr val="tx1"/>
                </a:solidFill>
                <a:latin typeface="Trebuchet MS" panose="020B0703020202090204" pitchFamily="34" charset="0"/>
              </a:rPr>
              <a:t> 42% felt their mental health had deteriorated during the pandemic</a:t>
            </a:r>
          </a:p>
          <a:p>
            <a:pPr>
              <a:lnSpc>
                <a:spcPct val="114000"/>
              </a:lnSpc>
              <a:spcAft>
                <a:spcPts val="0"/>
              </a:spcAft>
              <a:buFont typeface="Arial" pitchFamily="34" charset="0"/>
              <a:buChar char="•"/>
            </a:pPr>
            <a:r>
              <a:rPr lang="en-GB" sz="1400" dirty="0">
                <a:solidFill>
                  <a:schemeClr val="tx1"/>
                </a:solidFill>
                <a:latin typeface="Trebuchet MS" panose="020B0703020202090204" pitchFamily="34" charset="0"/>
              </a:rPr>
              <a:t> Reasons given for this included boredom, isolation/loneliness, fear of catching </a:t>
            </a:r>
            <a:r>
              <a:rPr lang="en-GB" sz="1400" dirty="0" err="1">
                <a:solidFill>
                  <a:schemeClr val="tx1"/>
                </a:solidFill>
                <a:latin typeface="Trebuchet MS" panose="020B0703020202090204" pitchFamily="34" charset="0"/>
              </a:rPr>
              <a:t>Covid</a:t>
            </a:r>
            <a:r>
              <a:rPr lang="en-GB" sz="1400" dirty="0">
                <a:solidFill>
                  <a:schemeClr val="tx1"/>
                </a:solidFill>
                <a:latin typeface="Trebuchet MS" panose="020B0703020202090204" pitchFamily="34" charset="0"/>
              </a:rPr>
              <a:t> and anxiety about travelling, shopping, adhering to rules</a:t>
            </a:r>
          </a:p>
          <a:p>
            <a:pPr>
              <a:lnSpc>
                <a:spcPct val="114000"/>
              </a:lnSpc>
              <a:spcAft>
                <a:spcPts val="0"/>
              </a:spcAft>
              <a:buFont typeface="Arial" pitchFamily="34" charset="0"/>
              <a:buChar char="•"/>
            </a:pPr>
            <a:r>
              <a:rPr lang="en-GB" sz="1400" b="1" dirty="0">
                <a:solidFill>
                  <a:schemeClr val="tx1"/>
                </a:solidFill>
                <a:latin typeface="Trebuchet MS" panose="020B0703020202090204" pitchFamily="34" charset="0"/>
              </a:rPr>
              <a:t> </a:t>
            </a:r>
            <a:r>
              <a:rPr lang="en-GB" sz="1400" dirty="0">
                <a:solidFill>
                  <a:schemeClr val="tx1"/>
                </a:solidFill>
                <a:latin typeface="Trebuchet MS" panose="020B0703020202090204" pitchFamily="34" charset="0"/>
              </a:rPr>
              <a:t>55% said there had been a negative impact on their diet; either comfort eating or not eating enough</a:t>
            </a:r>
          </a:p>
          <a:p>
            <a:pPr>
              <a:lnSpc>
                <a:spcPct val="114000"/>
              </a:lnSpc>
              <a:spcAft>
                <a:spcPts val="0"/>
              </a:spcAft>
              <a:buFont typeface="Arial" pitchFamily="34" charset="0"/>
              <a:buChar char="•"/>
            </a:pPr>
            <a:r>
              <a:rPr lang="en-GB" sz="1400" b="1" dirty="0">
                <a:solidFill>
                  <a:schemeClr val="tx1"/>
                </a:solidFill>
                <a:latin typeface="Trebuchet MS" panose="020B0703020202090204" pitchFamily="34" charset="0"/>
              </a:rPr>
              <a:t> </a:t>
            </a:r>
            <a:r>
              <a:rPr lang="en-GB" sz="1400" dirty="0">
                <a:solidFill>
                  <a:schemeClr val="tx1"/>
                </a:solidFill>
                <a:latin typeface="Trebuchet MS" panose="020B0703020202090204" pitchFamily="34" charset="0"/>
              </a:rPr>
              <a:t>49% reported trouble sleeping</a:t>
            </a:r>
          </a:p>
          <a:p>
            <a:pPr>
              <a:lnSpc>
                <a:spcPct val="114000"/>
              </a:lnSpc>
              <a:spcAft>
                <a:spcPts val="0"/>
              </a:spcAft>
              <a:buFont typeface="Arial" pitchFamily="34" charset="0"/>
              <a:buChar char="•"/>
            </a:pPr>
            <a:r>
              <a:rPr lang="en-GB" sz="1400" b="1" dirty="0">
                <a:solidFill>
                  <a:schemeClr val="tx1"/>
                </a:solidFill>
                <a:latin typeface="Trebuchet MS" panose="020B0703020202090204" pitchFamily="34" charset="0"/>
              </a:rPr>
              <a:t> </a:t>
            </a:r>
            <a:r>
              <a:rPr lang="en-GB" sz="1400" dirty="0">
                <a:solidFill>
                  <a:schemeClr val="tx1"/>
                </a:solidFill>
                <a:latin typeface="Trebuchet MS" panose="020B0703020202090204" pitchFamily="34" charset="0"/>
              </a:rPr>
              <a:t>25% increased alcohol consumption</a:t>
            </a:r>
          </a:p>
          <a:p>
            <a:pPr>
              <a:lnSpc>
                <a:spcPct val="114000"/>
              </a:lnSpc>
              <a:spcAft>
                <a:spcPts val="0"/>
              </a:spcAft>
              <a:buFont typeface="Arial" pitchFamily="34" charset="0"/>
              <a:buChar char="•"/>
            </a:pPr>
            <a:r>
              <a:rPr lang="en-GB" sz="1400" dirty="0">
                <a:solidFill>
                  <a:schemeClr val="tx1"/>
                </a:solidFill>
                <a:latin typeface="Trebuchet MS" panose="020B0703020202090204" pitchFamily="34" charset="0"/>
              </a:rPr>
              <a:t> One of the key barriers to seeking help was waiting list times (29%)</a:t>
            </a:r>
          </a:p>
          <a:p>
            <a:pPr>
              <a:lnSpc>
                <a:spcPct val="114000"/>
              </a:lnSpc>
              <a:spcAft>
                <a:spcPts val="0"/>
              </a:spcAft>
              <a:buFont typeface="Arial" pitchFamily="34" charset="0"/>
              <a:buChar char="•"/>
            </a:pPr>
            <a:r>
              <a:rPr lang="en-GB" sz="1400" b="1" dirty="0">
                <a:solidFill>
                  <a:schemeClr val="tx1"/>
                </a:solidFill>
                <a:latin typeface="Trebuchet MS" panose="020B0703020202090204" pitchFamily="34" charset="0"/>
              </a:rPr>
              <a:t> </a:t>
            </a:r>
            <a:r>
              <a:rPr lang="en-GB" sz="1400" dirty="0">
                <a:solidFill>
                  <a:schemeClr val="tx1"/>
                </a:solidFill>
                <a:latin typeface="Trebuchet MS" panose="020B0703020202090204" pitchFamily="34" charset="0"/>
              </a:rPr>
              <a:t>26% wanted more information about the types of services available</a:t>
            </a:r>
          </a:p>
          <a:p>
            <a:pPr>
              <a:lnSpc>
                <a:spcPct val="114000"/>
              </a:lnSpc>
              <a:spcAft>
                <a:spcPts val="0"/>
              </a:spcAft>
              <a:buFont typeface="Arial" pitchFamily="34" charset="0"/>
              <a:buChar char="•"/>
            </a:pPr>
            <a:r>
              <a:rPr lang="en-GB" sz="1400" b="1" dirty="0">
                <a:solidFill>
                  <a:schemeClr val="tx1"/>
                </a:solidFill>
                <a:latin typeface="Trebuchet MS" panose="020B0703020202090204" pitchFamily="34" charset="0"/>
              </a:rPr>
              <a:t> </a:t>
            </a:r>
            <a:r>
              <a:rPr lang="en-GB" sz="1400" dirty="0">
                <a:solidFill>
                  <a:schemeClr val="tx1"/>
                </a:solidFill>
                <a:latin typeface="Trebuchet MS" panose="020B0703020202090204" pitchFamily="34" charset="0"/>
              </a:rPr>
              <a:t>63% wanted a reduction in waiting time for the Lifecycle service, with 50% waiting one to four months and 17% four to six months</a:t>
            </a:r>
            <a:r>
              <a:rPr lang="en-GB" sz="1400" b="1" dirty="0">
                <a:solidFill>
                  <a:schemeClr val="tx1"/>
                </a:solidFill>
                <a:latin typeface="Trebuchet MS" panose="020B0703020202090204" pitchFamily="34" charset="0"/>
              </a:rPr>
              <a:t> </a:t>
            </a:r>
            <a:r>
              <a:rPr lang="en-US" sz="1400" dirty="0">
                <a:solidFill>
                  <a:schemeClr val="tx1"/>
                </a:solidFill>
                <a:latin typeface="Trebuchet MS" panose="020B0703020202090204" pitchFamily="34" charset="0"/>
              </a:rPr>
              <a:t>to get the help they needed.</a:t>
            </a:r>
          </a:p>
          <a:p>
            <a:pPr>
              <a:lnSpc>
                <a:spcPct val="114000"/>
              </a:lnSpc>
              <a:spcAft>
                <a:spcPts val="0"/>
              </a:spcAft>
              <a:buFont typeface="Arial" pitchFamily="34" charset="0"/>
              <a:buChar char="•"/>
            </a:pPr>
            <a:endParaRPr lang="en-US" sz="1600" dirty="0">
              <a:solidFill>
                <a:schemeClr val="tx1"/>
              </a:solidFill>
              <a:latin typeface="Trebuchet MS" panose="020B0703020202090204" pitchFamily="34" charset="0"/>
            </a:endParaRPr>
          </a:p>
          <a:p>
            <a:pPr>
              <a:lnSpc>
                <a:spcPct val="114000"/>
              </a:lnSpc>
              <a:spcAft>
                <a:spcPts val="0"/>
              </a:spcAft>
            </a:pPr>
            <a:r>
              <a:rPr lang="en-US" sz="1600" b="1" dirty="0">
                <a:solidFill>
                  <a:srgbClr val="D83C8E"/>
                </a:solidFill>
                <a:latin typeface="Trebuchet MS" panose="020B0703020202090204" pitchFamily="34" charset="0"/>
              </a:rPr>
              <a:t>Recommendations</a:t>
            </a:r>
            <a:r>
              <a:rPr lang="en-US" sz="600" b="1" dirty="0">
                <a:solidFill>
                  <a:srgbClr val="D83C8E"/>
                </a:solidFill>
                <a:latin typeface="Trebuchet MS" panose="020B0703020202090204" pitchFamily="34" charset="0"/>
              </a:rPr>
              <a:t/>
            </a:r>
            <a:br>
              <a:rPr lang="en-US" sz="600" b="1" dirty="0">
                <a:solidFill>
                  <a:srgbClr val="D83C8E"/>
                </a:solidFill>
                <a:latin typeface="Trebuchet MS" panose="020B0703020202090204" pitchFamily="34" charset="0"/>
              </a:rPr>
            </a:br>
            <a:endParaRPr lang="en-US" sz="600" dirty="0">
              <a:solidFill>
                <a:schemeClr val="tx1"/>
              </a:solidFill>
              <a:latin typeface="Trebuchet MS" panose="020B0703020202090204" pitchFamily="34" charset="0"/>
            </a:endParaRPr>
          </a:p>
          <a:p>
            <a:pPr>
              <a:lnSpc>
                <a:spcPct val="114000"/>
              </a:lnSpc>
              <a:spcAft>
                <a:spcPts val="0"/>
              </a:spcAft>
            </a:pPr>
            <a:r>
              <a:rPr lang="en-US" sz="1400" dirty="0">
                <a:solidFill>
                  <a:schemeClr val="tx1"/>
                </a:solidFill>
                <a:latin typeface="Trebuchet MS" panose="020B0703020202090204" pitchFamily="34" charset="0"/>
              </a:rPr>
              <a:t>The lessons that could be taken forward for planning for a future pandemic, with earlier implementation where possible, could therefore include:</a:t>
            </a:r>
          </a:p>
          <a:p>
            <a:pPr>
              <a:lnSpc>
                <a:spcPct val="114000"/>
              </a:lnSpc>
              <a:spcAft>
                <a:spcPts val="0"/>
              </a:spcAft>
            </a:pPr>
            <a:endParaRPr lang="en-US" sz="700" dirty="0">
              <a:solidFill>
                <a:schemeClr val="tx1"/>
              </a:solidFill>
              <a:latin typeface="Trebuchet MS" panose="020B0703020202090204" pitchFamily="34" charset="0"/>
            </a:endParaRPr>
          </a:p>
          <a:p>
            <a:pPr>
              <a:lnSpc>
                <a:spcPct val="114000"/>
              </a:lnSpc>
              <a:spcAft>
                <a:spcPts val="0"/>
              </a:spcAft>
              <a:buFont typeface="Arial" pitchFamily="34" charset="0"/>
              <a:buChar char="•"/>
            </a:pPr>
            <a:r>
              <a:rPr lang="en-US" sz="1400" dirty="0">
                <a:solidFill>
                  <a:schemeClr val="tx1"/>
                </a:solidFill>
                <a:latin typeface="Trebuchet MS" panose="020B0703020202090204" pitchFamily="34" charset="0"/>
              </a:rPr>
              <a:t> Anticipating increased demand for mental health services.</a:t>
            </a:r>
          </a:p>
          <a:p>
            <a:pPr>
              <a:lnSpc>
                <a:spcPct val="114000"/>
              </a:lnSpc>
              <a:spcAft>
                <a:spcPts val="0"/>
              </a:spcAft>
              <a:buFont typeface="Arial" pitchFamily="34" charset="0"/>
              <a:buChar char="•"/>
            </a:pPr>
            <a:r>
              <a:rPr lang="en-US" sz="1400" dirty="0">
                <a:solidFill>
                  <a:schemeClr val="tx1"/>
                </a:solidFill>
                <a:latin typeface="Trebuchet MS" panose="020B0703020202090204" pitchFamily="34" charset="0"/>
              </a:rPr>
              <a:t> Ensuring adequate resources are in place to meet this increased demand, in circumstances which could include lockdowns.</a:t>
            </a:r>
          </a:p>
          <a:p>
            <a:pPr>
              <a:lnSpc>
                <a:spcPct val="114000"/>
              </a:lnSpc>
              <a:spcAft>
                <a:spcPts val="0"/>
              </a:spcAft>
              <a:buFont typeface="Arial" pitchFamily="34" charset="0"/>
              <a:buChar char="•"/>
            </a:pPr>
            <a:r>
              <a:rPr lang="en-US" sz="1400" dirty="0">
                <a:solidFill>
                  <a:schemeClr val="tx1"/>
                </a:solidFill>
                <a:latin typeface="Trebuchet MS" panose="020B0703020202090204" pitchFamily="34" charset="0"/>
              </a:rPr>
              <a:t> Improving online self-help resources, to include advice on diet/healthy eating, sleeping, appropriate alcohol consumption etc and increasing awareness of these resources via comprehensive signposting.</a:t>
            </a:r>
          </a:p>
          <a:p>
            <a:pPr>
              <a:lnSpc>
                <a:spcPct val="114000"/>
              </a:lnSpc>
              <a:spcAft>
                <a:spcPts val="0"/>
              </a:spcAft>
              <a:buFont typeface="Arial" pitchFamily="34" charset="0"/>
              <a:buChar char="•"/>
            </a:pPr>
            <a:r>
              <a:rPr lang="en-US" sz="1400" dirty="0">
                <a:solidFill>
                  <a:schemeClr val="tx1"/>
                </a:solidFill>
                <a:latin typeface="Trebuchet MS" panose="020B0703020202090204" pitchFamily="34" charset="0"/>
              </a:rPr>
              <a:t> Reviewing the current waiting times for the Lifecycle service and identifying how these could be reduced, with treatment duration to be flexible to take into account of individual needs.</a:t>
            </a:r>
          </a:p>
          <a:p>
            <a:pPr>
              <a:lnSpc>
                <a:spcPct val="114000"/>
              </a:lnSpc>
              <a:spcAft>
                <a:spcPts val="0"/>
              </a:spcAft>
              <a:buFont typeface="Arial" pitchFamily="34" charset="0"/>
              <a:buChar char="•"/>
            </a:pPr>
            <a:r>
              <a:rPr lang="en-US" sz="1400" dirty="0">
                <a:solidFill>
                  <a:schemeClr val="tx1"/>
                </a:solidFill>
                <a:latin typeface="Trebuchet MS" panose="020B0703020202090204" pitchFamily="34" charset="0"/>
              </a:rPr>
              <a:t> Identifying positive changes to services that have resulted from the pandemic, such as increased virtual consultations and enabling patients to choose the format of consultations where possible. </a:t>
            </a:r>
          </a:p>
          <a:p>
            <a:pPr>
              <a:lnSpc>
                <a:spcPct val="114000"/>
              </a:lnSpc>
              <a:spcAft>
                <a:spcPts val="0"/>
              </a:spcAft>
              <a:buFont typeface="Arial" pitchFamily="34" charset="0"/>
              <a:buChar char="•"/>
            </a:pPr>
            <a:r>
              <a:rPr lang="en-US" sz="1400" dirty="0">
                <a:solidFill>
                  <a:schemeClr val="tx1"/>
                </a:solidFill>
                <a:latin typeface="Trebuchet MS" panose="020B0703020202090204" pitchFamily="34" charset="0"/>
              </a:rPr>
              <a:t> Urging employers to provide counselling services for their staff.</a:t>
            </a:r>
          </a:p>
          <a:p>
            <a:pPr>
              <a:lnSpc>
                <a:spcPct val="100000"/>
              </a:lnSpc>
              <a:spcAft>
                <a:spcPts val="600"/>
              </a:spcAft>
              <a:buFont typeface="Arial" pitchFamily="34" charset="0"/>
              <a:buChar char="•"/>
            </a:pPr>
            <a:endParaRPr lang="en-US" sz="1200" dirty="0">
              <a:solidFill>
                <a:schemeClr val="tx1"/>
              </a:solidFill>
              <a:latin typeface="Trebuchet MS" panose="020B0703020202090204" pitchFamily="34" charset="0"/>
            </a:endParaRPr>
          </a:p>
          <a:p>
            <a:pPr>
              <a:lnSpc>
                <a:spcPct val="100000"/>
              </a:lnSpc>
            </a:pP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endParaRPr lang="en-US" sz="1200" dirty="0">
              <a:solidFill>
                <a:schemeClr val="tx1"/>
              </a:solidFill>
              <a:latin typeface="Trebuchet MS" panose="020B0703020202090204" pitchFamily="34" charset="0"/>
            </a:endParaRPr>
          </a:p>
        </p:txBody>
      </p:sp>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3" cstate="print"/>
          <a:stretch>
            <a:fillRect/>
          </a:stretch>
        </p:blipFill>
        <p:spPr>
          <a:xfrm>
            <a:off x="4685665" y="210820"/>
            <a:ext cx="1997710" cy="498252"/>
          </a:xfrm>
          <a:prstGeom prst="rect">
            <a:avLst/>
          </a:prstGeom>
        </p:spPr>
      </p:pic>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22</a:t>
            </a:r>
          </a:p>
        </p:txBody>
      </p:sp>
    </p:spTree>
    <p:extLst>
      <p:ext uri="{BB962C8B-B14F-4D97-AF65-F5344CB8AC3E}">
        <p14:creationId xmlns:p14="http://schemas.microsoft.com/office/powerpoint/2010/main" xmlns="" val="313523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57D4C81-57B5-3E45-8BA4-015B3335F963}"/>
              </a:ext>
            </a:extLst>
          </p:cNvPr>
          <p:cNvPicPr>
            <a:picLocks noChangeAspect="1"/>
          </p:cNvPicPr>
          <p:nvPr/>
        </p:nvPicPr>
        <p:blipFill>
          <a:blip r:embed="rId2" cstate="print"/>
          <a:stretch>
            <a:fillRect/>
          </a:stretch>
        </p:blipFill>
        <p:spPr>
          <a:xfrm>
            <a:off x="406171" y="346204"/>
            <a:ext cx="1926001" cy="480367"/>
          </a:xfrm>
          <a:prstGeom prst="rect">
            <a:avLst/>
          </a:prstGeom>
        </p:spPr>
      </p:pic>
      <p:sp>
        <p:nvSpPr>
          <p:cNvPr id="6" name="TextBox 5">
            <a:extLst>
              <a:ext uri="{FF2B5EF4-FFF2-40B4-BE49-F238E27FC236}">
                <a16:creationId xmlns:a16="http://schemas.microsoft.com/office/drawing/2014/main" xmlns="" id="{D4BD8278-C53A-CF48-8101-AA99776E3808}"/>
              </a:ext>
            </a:extLst>
          </p:cNvPr>
          <p:cNvSpPr txBox="1"/>
          <p:nvPr/>
        </p:nvSpPr>
        <p:spPr>
          <a:xfrm>
            <a:off x="419078" y="1138208"/>
            <a:ext cx="3418500" cy="2671784"/>
          </a:xfrm>
          <a:prstGeom prst="rect">
            <a:avLst/>
          </a:prstGeom>
          <a:noFill/>
        </p:spPr>
        <p:txBody>
          <a:bodyPr wrap="none" lIns="0" tIns="0" rIns="0" bIns="0" rtlCol="0">
            <a:noAutofit/>
          </a:bodyPr>
          <a:lstStyle/>
          <a:p>
            <a:r>
              <a:rPr lang="en-GB" sz="1200" dirty="0">
                <a:solidFill>
                  <a:srgbClr val="004C6A"/>
                </a:solidFill>
                <a:latin typeface="Trebuchet MS" panose="020B0703020202090204" pitchFamily="34" charset="0"/>
              </a:rPr>
              <a:t>Healthwatch South Tyneside</a:t>
            </a:r>
          </a:p>
          <a:p>
            <a:r>
              <a:rPr lang="en-GB" sz="1200" dirty="0" err="1">
                <a:solidFill>
                  <a:srgbClr val="004C6A"/>
                </a:solidFill>
                <a:latin typeface="Trebuchet MS" panose="020B0703020202090204" pitchFamily="34" charset="0"/>
              </a:rPr>
              <a:t>Hebburn</a:t>
            </a:r>
            <a:r>
              <a:rPr lang="en-GB" sz="1200" dirty="0">
                <a:solidFill>
                  <a:srgbClr val="004C6A"/>
                </a:solidFill>
                <a:latin typeface="Trebuchet MS" panose="020B0703020202090204" pitchFamily="34" charset="0"/>
              </a:rPr>
              <a:t> Central </a:t>
            </a:r>
          </a:p>
          <a:p>
            <a:r>
              <a:rPr lang="en-GB" sz="1200" dirty="0">
                <a:solidFill>
                  <a:srgbClr val="004C6A"/>
                </a:solidFill>
                <a:latin typeface="Trebuchet MS" panose="020B0703020202090204" pitchFamily="34" charset="0"/>
              </a:rPr>
              <a:t>Glen Street</a:t>
            </a:r>
          </a:p>
          <a:p>
            <a:r>
              <a:rPr lang="en-GB" sz="1200" dirty="0" err="1">
                <a:solidFill>
                  <a:srgbClr val="004C6A"/>
                </a:solidFill>
                <a:latin typeface="Trebuchet MS" panose="020B0703020202090204" pitchFamily="34" charset="0"/>
              </a:rPr>
              <a:t>Hebburn</a:t>
            </a:r>
            <a:endParaRPr lang="en-GB" sz="1200" dirty="0">
              <a:solidFill>
                <a:srgbClr val="004C6A"/>
              </a:solidFill>
              <a:latin typeface="Trebuchet MS" panose="020B0703020202090204" pitchFamily="34" charset="0"/>
            </a:endParaRPr>
          </a:p>
          <a:p>
            <a:r>
              <a:rPr lang="en-GB" sz="1200" dirty="0">
                <a:solidFill>
                  <a:srgbClr val="004C6A"/>
                </a:solidFill>
                <a:latin typeface="Trebuchet MS" panose="020B0703020202090204" pitchFamily="34" charset="0"/>
              </a:rPr>
              <a:t>NE31 1AB</a:t>
            </a:r>
          </a:p>
          <a:p>
            <a:endParaRPr lang="en-GB" sz="1200" dirty="0">
              <a:solidFill>
                <a:srgbClr val="004C6A"/>
              </a:solidFill>
              <a:latin typeface="Trebuchet MS" panose="020B0703020202090204" pitchFamily="34" charset="0"/>
            </a:endParaRPr>
          </a:p>
          <a:p>
            <a:r>
              <a:rPr lang="en-GB" sz="1200" dirty="0" err="1">
                <a:solidFill>
                  <a:srgbClr val="004C6A"/>
                </a:solidFill>
                <a:latin typeface="Trebuchet MS" panose="020B0703020202090204" pitchFamily="34" charset="0"/>
              </a:rPr>
              <a:t>www.healthwatchsouthtyneside.co.uk</a:t>
            </a:r>
            <a:endParaRPr lang="en-GB" sz="1200" dirty="0">
              <a:solidFill>
                <a:srgbClr val="004C6A"/>
              </a:solidFill>
              <a:latin typeface="Trebuchet MS" panose="020B0703020202090204" pitchFamily="34" charset="0"/>
            </a:endParaRPr>
          </a:p>
          <a:p>
            <a:endParaRPr lang="en-GB" sz="800" dirty="0">
              <a:solidFill>
                <a:srgbClr val="004C6A"/>
              </a:solidFill>
              <a:latin typeface="Trebuchet MS" panose="020B0703020202090204" pitchFamily="34" charset="0"/>
            </a:endParaRPr>
          </a:p>
          <a:p>
            <a:r>
              <a:rPr lang="en-GB" sz="1200" dirty="0">
                <a:solidFill>
                  <a:srgbClr val="004C6A"/>
                </a:solidFill>
                <a:latin typeface="Trebuchet MS" panose="020B0703020202090204" pitchFamily="34" charset="0"/>
              </a:rPr>
              <a:t>t: 0191 4897952</a:t>
            </a:r>
          </a:p>
          <a:p>
            <a:endParaRPr lang="en-GB" sz="800" dirty="0">
              <a:solidFill>
                <a:srgbClr val="004C6A"/>
              </a:solidFill>
              <a:latin typeface="Trebuchet MS" panose="020B0703020202090204" pitchFamily="34" charset="0"/>
            </a:endParaRPr>
          </a:p>
          <a:p>
            <a:r>
              <a:rPr lang="en-GB" sz="1200" dirty="0">
                <a:solidFill>
                  <a:srgbClr val="004C6A"/>
                </a:solidFill>
                <a:latin typeface="Trebuchet MS" panose="020B0703020202090204" pitchFamily="34" charset="0"/>
              </a:rPr>
              <a:t>e: </a:t>
            </a:r>
            <a:r>
              <a:rPr lang="en-GB" sz="1200" dirty="0" err="1">
                <a:solidFill>
                  <a:srgbClr val="004C6A"/>
                </a:solidFill>
                <a:latin typeface="Trebuchet MS" panose="020B0703020202090204" pitchFamily="34" charset="0"/>
              </a:rPr>
              <a:t>info@healthwatchsouthtyneside.co.uk</a:t>
            </a:r>
            <a:endParaRPr lang="en-GB" sz="1200" dirty="0">
              <a:solidFill>
                <a:srgbClr val="004C6A"/>
              </a:solidFill>
              <a:latin typeface="Trebuchet MS" panose="020B0703020202090204" pitchFamily="34" charset="0"/>
            </a:endParaRPr>
          </a:p>
          <a:p>
            <a:endParaRPr lang="en-GB" sz="800" dirty="0">
              <a:solidFill>
                <a:srgbClr val="004C6A"/>
              </a:solidFill>
              <a:latin typeface="Trebuchet MS" panose="020B0703020202090204" pitchFamily="34" charset="0"/>
            </a:endParaRPr>
          </a:p>
          <a:p>
            <a:r>
              <a:rPr lang="en-GB" sz="1200" dirty="0">
                <a:solidFill>
                  <a:srgbClr val="004C6A"/>
                </a:solidFill>
                <a:latin typeface="Trebuchet MS" panose="020B0703020202090204" pitchFamily="34" charset="0"/>
              </a:rPr>
              <a:t>    @</a:t>
            </a:r>
            <a:r>
              <a:rPr lang="en-GB" sz="1200" dirty="0" err="1">
                <a:solidFill>
                  <a:srgbClr val="004C6A"/>
                </a:solidFill>
                <a:latin typeface="Trebuchet MS" panose="020B0703020202090204" pitchFamily="34" charset="0"/>
              </a:rPr>
              <a:t>HWSouthTyneside</a:t>
            </a:r>
            <a:endParaRPr lang="en-GB" sz="1200" dirty="0">
              <a:solidFill>
                <a:srgbClr val="004C6A"/>
              </a:solidFill>
              <a:latin typeface="Trebuchet MS" panose="020B0703020202090204" pitchFamily="34" charset="0"/>
            </a:endParaRPr>
          </a:p>
          <a:p>
            <a:endParaRPr lang="en-GB" sz="800" dirty="0">
              <a:solidFill>
                <a:srgbClr val="004C6A"/>
              </a:solidFill>
              <a:latin typeface="Trebuchet MS" panose="020B0703020202090204" pitchFamily="34" charset="0"/>
            </a:endParaRPr>
          </a:p>
          <a:p>
            <a:r>
              <a:rPr lang="en-GB" sz="1200" dirty="0">
                <a:solidFill>
                  <a:srgbClr val="004C6A"/>
                </a:solidFill>
                <a:latin typeface="Trebuchet MS" panose="020B0703020202090204" pitchFamily="34" charset="0"/>
              </a:rPr>
              <a:t>   </a:t>
            </a:r>
            <a:r>
              <a:rPr lang="en-GB" sz="1000" dirty="0">
                <a:solidFill>
                  <a:srgbClr val="004C6A"/>
                </a:solidFill>
                <a:latin typeface="Trebuchet MS" panose="020B0703020202090204" pitchFamily="34" charset="0"/>
              </a:rPr>
              <a:t>  </a:t>
            </a:r>
            <a:r>
              <a:rPr lang="en-GB" sz="1200" dirty="0" err="1">
                <a:solidFill>
                  <a:srgbClr val="004C6A"/>
                </a:solidFill>
                <a:latin typeface="Trebuchet MS" panose="020B0703020202090204" pitchFamily="34" charset="0"/>
              </a:rPr>
              <a:t>Facebook.com</a:t>
            </a:r>
            <a:r>
              <a:rPr lang="en-GB" sz="1200" dirty="0">
                <a:solidFill>
                  <a:srgbClr val="004C6A"/>
                </a:solidFill>
                <a:latin typeface="Trebuchet MS" panose="020B0703020202090204" pitchFamily="34" charset="0"/>
              </a:rPr>
              <a:t>/</a:t>
            </a:r>
            <a:r>
              <a:rPr lang="en-GB" sz="1200" dirty="0" err="1">
                <a:solidFill>
                  <a:srgbClr val="004C6A"/>
                </a:solidFill>
                <a:latin typeface="Trebuchet MS" panose="020B0703020202090204" pitchFamily="34" charset="0"/>
              </a:rPr>
              <a:t>HWSouthTyneside</a:t>
            </a:r>
            <a:endParaRPr lang="en-GB" sz="1200" dirty="0">
              <a:solidFill>
                <a:srgbClr val="004C6A"/>
              </a:solidFill>
              <a:latin typeface="Trebuchet MS" panose="020B0703020202090204" pitchFamily="34" charset="0"/>
            </a:endParaRPr>
          </a:p>
          <a:p>
            <a:endParaRPr lang="en-GB" sz="1200" dirty="0">
              <a:solidFill>
                <a:srgbClr val="004C6A"/>
              </a:solidFill>
              <a:latin typeface="Trebuchet MS" panose="020B0703020202090204" pitchFamily="34" charset="0"/>
            </a:endParaRPr>
          </a:p>
          <a:p>
            <a:endParaRPr lang="en-GB" sz="1200" dirty="0">
              <a:solidFill>
                <a:srgbClr val="004C6A"/>
              </a:solidFill>
              <a:latin typeface="Trebuchet MS" panose="020B0703020202090204" pitchFamily="34" charset="0"/>
            </a:endParaRPr>
          </a:p>
          <a:p>
            <a:r>
              <a:rPr lang="en-GB" sz="1200" dirty="0">
                <a:solidFill>
                  <a:srgbClr val="004C6A"/>
                </a:solidFill>
                <a:latin typeface="Trebuchet MS" panose="020B0703020202090204" pitchFamily="34" charset="0"/>
              </a:rPr>
              <a:t>South Tyneside Healthwatch CIC Company No: 1008398</a:t>
            </a:r>
          </a:p>
        </p:txBody>
      </p:sp>
      <p:cxnSp>
        <p:nvCxnSpPr>
          <p:cNvPr id="9" name="Straight Connector 8">
            <a:extLst>
              <a:ext uri="{FF2B5EF4-FFF2-40B4-BE49-F238E27FC236}">
                <a16:creationId xmlns:a16="http://schemas.microsoft.com/office/drawing/2014/main" xmlns="" id="{2F7DB842-788B-7040-B7C5-B1F0E88C225D}"/>
              </a:ext>
            </a:extLst>
          </p:cNvPr>
          <p:cNvCxnSpPr/>
          <p:nvPr/>
        </p:nvCxnSpPr>
        <p:spPr>
          <a:xfrm>
            <a:off x="414315" y="959325"/>
            <a:ext cx="192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493E402-82A4-8C49-994B-F5E0AC43C306}"/>
              </a:ext>
            </a:extLst>
          </p:cNvPr>
          <p:cNvCxnSpPr/>
          <p:nvPr/>
        </p:nvCxnSpPr>
        <p:spPr>
          <a:xfrm>
            <a:off x="414000" y="4415114"/>
            <a:ext cx="192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43A6AE91-8CDE-694E-87EE-E3C8A54D8F1A}"/>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393979" y="3467136"/>
            <a:ext cx="166853" cy="166853"/>
          </a:xfrm>
          <a:prstGeom prst="rect">
            <a:avLst/>
          </a:prstGeom>
        </p:spPr>
      </p:pic>
      <p:pic>
        <p:nvPicPr>
          <p:cNvPr id="13" name="Picture 12">
            <a:extLst>
              <a:ext uri="{FF2B5EF4-FFF2-40B4-BE49-F238E27FC236}">
                <a16:creationId xmlns:a16="http://schemas.microsoft.com/office/drawing/2014/main" xmlns="" id="{29C64AAB-94CA-5D4A-BAA9-90561EECA7D9}"/>
              </a:ext>
            </a:extLst>
          </p:cNvPr>
          <p:cNvPicPr>
            <a:picLocks noChangeAspect="1"/>
          </p:cNvPicPr>
          <p:nvPr/>
        </p:nvPicPr>
        <p:blipFill>
          <a:blip r:embed="rId4" cstate="print">
            <a:duotone>
              <a:schemeClr val="accent1">
                <a:shade val="45000"/>
                <a:satMod val="135000"/>
              </a:schemeClr>
              <a:prstClr val="white"/>
            </a:duotone>
          </a:blip>
          <a:stretch>
            <a:fillRect/>
          </a:stretch>
        </p:blipFill>
        <p:spPr>
          <a:xfrm>
            <a:off x="393978" y="3172396"/>
            <a:ext cx="166854" cy="166854"/>
          </a:xfrm>
          <a:prstGeom prst="rect">
            <a:avLst/>
          </a:prstGeom>
        </p:spPr>
      </p:pic>
    </p:spTree>
    <p:extLst>
      <p:ext uri="{BB962C8B-B14F-4D97-AF65-F5344CB8AC3E}">
        <p14:creationId xmlns:p14="http://schemas.microsoft.com/office/powerpoint/2010/main" xmlns="" val="45247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2" cstate="print"/>
          <a:stretch>
            <a:fillRect/>
          </a:stretch>
        </p:blipFill>
        <p:spPr>
          <a:xfrm>
            <a:off x="4685665" y="210820"/>
            <a:ext cx="1997710" cy="498252"/>
          </a:xfrm>
          <a:prstGeom prst="rect">
            <a:avLst/>
          </a:prstGeom>
        </p:spPr>
      </p:pic>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600" b="1" dirty="0">
                <a:latin typeface="Trebuchet MS" panose="020B0703020202090204" pitchFamily="34" charset="0"/>
              </a:rPr>
              <a:t>Research objective</a:t>
            </a:r>
            <a:r>
              <a:rPr lang="en-GB" sz="1400" b="1" dirty="0">
                <a:solidFill>
                  <a:schemeClr val="tx1"/>
                </a:solidFill>
                <a:latin typeface="Trebuchet MS" panose="020B0703020202090204" pitchFamily="34" charset="0"/>
              </a:rPr>
              <a:t/>
            </a:r>
            <a:br>
              <a:rPr lang="en-GB" sz="1400" b="1" dirty="0">
                <a:solidFill>
                  <a:schemeClr val="tx1"/>
                </a:solidFill>
                <a:latin typeface="Trebuchet MS" panose="020B0703020202090204" pitchFamily="34" charset="0"/>
              </a:rPr>
            </a:b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Healthwatch South Tyneside, in our role as the independent local champion for people who use health and social care services, commissioned MMC Research &amp; Marketing to survey residents of South Tyneside. The aim was to develop an understanding of how, if at all, the COVID-19 pandemic has impacted on the mental health of adults in the area, and whether the experience of service users has been affected as a result of changes ensuring adherence to Government guidelines.  </a:t>
            </a:r>
          </a:p>
          <a:p>
            <a:pPr>
              <a:lnSpc>
                <a:spcPct val="100000"/>
              </a:lnSpc>
            </a:pPr>
            <a:r>
              <a:rPr lang="en-US" sz="1200" dirty="0">
                <a:solidFill>
                  <a:schemeClr val="tx1"/>
                </a:solidFill>
                <a:latin typeface="Trebuchet MS" panose="020B0703020202090204" pitchFamily="34" charset="0"/>
              </a:rPr>
              <a:t>This report details the findings of this research project and the insights gathered will be used to feedback to local service providers, ensuring that the needs of the local community are listened to and addressed by those who are running mental health services in South Tyneside. </a:t>
            </a:r>
          </a:p>
          <a:p>
            <a:pPr>
              <a:lnSpc>
                <a:spcPct val="100000"/>
              </a:lnSpc>
            </a:pPr>
            <a:endParaRPr lang="en-US" sz="1600" b="1" dirty="0">
              <a:latin typeface="Trebuchet MS" panose="020B0703020202090204" pitchFamily="34" charset="0"/>
            </a:endParaRPr>
          </a:p>
          <a:p>
            <a:pPr>
              <a:lnSpc>
                <a:spcPct val="100000"/>
              </a:lnSpc>
            </a:pPr>
            <a:r>
              <a:rPr lang="en-US" sz="1600" b="1" dirty="0">
                <a:latin typeface="Trebuchet MS" panose="020B0703020202090204" pitchFamily="34" charset="0"/>
              </a:rPr>
              <a:t>Methodology</a:t>
            </a:r>
            <a:r>
              <a:rPr lang="en-GB" sz="1400" b="1" dirty="0">
                <a:solidFill>
                  <a:schemeClr val="tx1"/>
                </a:solidFill>
                <a:latin typeface="Trebuchet MS" panose="020B0703020202090204" pitchFamily="34" charset="0"/>
              </a:rPr>
              <a:t/>
            </a:r>
            <a:br>
              <a:rPr lang="en-GB" sz="1400" b="1" dirty="0">
                <a:solidFill>
                  <a:schemeClr val="tx1"/>
                </a:solidFill>
                <a:latin typeface="Trebuchet MS" panose="020B0703020202090204" pitchFamily="34" charset="0"/>
              </a:rPr>
            </a:b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In order to gather a clear picture of the pandemic’s impact on the mental health of adults in South Tyneside and the services provided in the area, a quantitative methodology was chosen to capture the views and perceptions of a wider audience than a qualitative methodology would allow. </a:t>
            </a:r>
          </a:p>
          <a:p>
            <a:pPr>
              <a:lnSpc>
                <a:spcPct val="100000"/>
              </a:lnSpc>
            </a:pPr>
            <a:r>
              <a:rPr lang="en-US" sz="1200" dirty="0">
                <a:solidFill>
                  <a:schemeClr val="tx1"/>
                </a:solidFill>
                <a:latin typeface="Trebuchet MS" panose="020B0703020202090204" pitchFamily="34" charset="0"/>
              </a:rPr>
              <a:t>A 10-minute online survey was designed by MMC Research &amp; Marketing, and Healthwatch South Tyneside liaised with the Research Team at Healthwatch England regarding the question set. The survey was disseminated via Facebook (organically and through paid sponsorship). Partners of Healthwatch South Tyneside such as the CCG, South Tyneside Clinical Commissioning team and Inspire South Tyneside were also encouraged to share the survey to broaden the reach. Communications promoting the survey offered respondents the opportunity to call a member of our team here at Healthwatch South Tyneside so they could complete the survey over the telephone, ensuring residents with lower confidence levels when it comes to technology could still take part. </a:t>
            </a:r>
          </a:p>
          <a:p>
            <a:pPr>
              <a:lnSpc>
                <a:spcPct val="100000"/>
              </a:lnSpc>
            </a:pPr>
            <a:r>
              <a:rPr lang="en-US" sz="1200" dirty="0">
                <a:solidFill>
                  <a:schemeClr val="tx1"/>
                </a:solidFill>
                <a:latin typeface="Trebuchet MS" panose="020B0703020202090204" pitchFamily="34" charset="0"/>
              </a:rPr>
              <a:t>The survey was conducted between Tuesday 4</a:t>
            </a:r>
            <a:r>
              <a:rPr lang="en-US" sz="1200" baseline="30000" dirty="0">
                <a:solidFill>
                  <a:schemeClr val="tx1"/>
                </a:solidFill>
                <a:latin typeface="Trebuchet MS" panose="020B0703020202090204" pitchFamily="34" charset="0"/>
              </a:rPr>
              <a:t>th</a:t>
            </a:r>
            <a:r>
              <a:rPr lang="en-US" sz="1200" dirty="0">
                <a:solidFill>
                  <a:schemeClr val="tx1"/>
                </a:solidFill>
                <a:latin typeface="Trebuchet MS" panose="020B0703020202090204" pitchFamily="34" charset="0"/>
              </a:rPr>
              <a:t> May and Wednesday 23</a:t>
            </a:r>
            <a:r>
              <a:rPr lang="en-US" sz="1200" baseline="30000" dirty="0">
                <a:solidFill>
                  <a:schemeClr val="tx1"/>
                </a:solidFill>
                <a:latin typeface="Trebuchet MS" panose="020B0703020202090204" pitchFamily="34" charset="0"/>
              </a:rPr>
              <a:t>rd</a:t>
            </a:r>
            <a:r>
              <a:rPr lang="en-US" sz="1200" dirty="0">
                <a:solidFill>
                  <a:schemeClr val="tx1"/>
                </a:solidFill>
                <a:latin typeface="Trebuchet MS" panose="020B0703020202090204" pitchFamily="34" charset="0"/>
              </a:rPr>
              <a:t> June 2021. A total of 196 South Tyneside adult residents took part. </a:t>
            </a:r>
          </a:p>
          <a:p>
            <a:pPr>
              <a:lnSpc>
                <a:spcPct val="100000"/>
              </a:lnSpc>
            </a:pPr>
            <a:endParaRPr lang="en-GB" sz="1200" dirty="0">
              <a:solidFill>
                <a:schemeClr val="tx1"/>
              </a:solidFill>
              <a:latin typeface="Trebuchet MS" panose="020B0703020202090204" pitchFamily="34" charset="0"/>
            </a:endParaRPr>
          </a:p>
          <a:p>
            <a:endParaRPr lang="en-US" dirty="0"/>
          </a:p>
        </p:txBody>
      </p:sp>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3</a:t>
            </a:r>
          </a:p>
        </p:txBody>
      </p:sp>
    </p:spTree>
    <p:extLst>
      <p:ext uri="{BB962C8B-B14F-4D97-AF65-F5344CB8AC3E}">
        <p14:creationId xmlns:p14="http://schemas.microsoft.com/office/powerpoint/2010/main" xmlns="" val="2606669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3" cstate="print"/>
          <a:stretch>
            <a:fillRect/>
          </a:stretch>
        </p:blipFill>
        <p:spPr>
          <a:xfrm>
            <a:off x="4685665" y="210820"/>
            <a:ext cx="1997710" cy="498252"/>
          </a:xfrm>
          <a:prstGeom prst="rect">
            <a:avLst/>
          </a:prstGeom>
        </p:spPr>
      </p:pic>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600" b="1" dirty="0">
                <a:latin typeface="Trebuchet MS" panose="020B0703020202090204" pitchFamily="34" charset="0"/>
              </a:rPr>
              <a:t>Executive summary</a:t>
            </a:r>
            <a:endParaRPr lang="en-US" dirty="0"/>
          </a:p>
        </p:txBody>
      </p:sp>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4</a:t>
            </a:r>
          </a:p>
        </p:txBody>
      </p:sp>
      <p:graphicFrame>
        <p:nvGraphicFramePr>
          <p:cNvPr id="6" name="Table 5">
            <a:extLst>
              <a:ext uri="{FF2B5EF4-FFF2-40B4-BE49-F238E27FC236}">
                <a16:creationId xmlns:a16="http://schemas.microsoft.com/office/drawing/2014/main" xmlns="" id="{3909E027-B4E9-8A4F-B0EA-F1D0F6F440AA}"/>
              </a:ext>
            </a:extLst>
          </p:cNvPr>
          <p:cNvGraphicFramePr>
            <a:graphicFrameLocks noGrp="1"/>
          </p:cNvGraphicFramePr>
          <p:nvPr>
            <p:extLst>
              <p:ext uri="{D42A27DB-BD31-4B8C-83A1-F6EECF244321}">
                <p14:modId xmlns:p14="http://schemas.microsoft.com/office/powerpoint/2010/main" xmlns="" val="1831132509"/>
              </p:ext>
            </p:extLst>
          </p:nvPr>
        </p:nvGraphicFramePr>
        <p:xfrm>
          <a:off x="347579" y="1320687"/>
          <a:ext cx="6072230" cy="8152724"/>
        </p:xfrm>
        <a:graphic>
          <a:graphicData uri="http://schemas.openxmlformats.org/drawingml/2006/table">
            <a:tbl>
              <a:tblPr firstRow="1" bandRow="1">
                <a:tableStyleId>{5C22544A-7EE6-4342-B048-85BDC9FD1C3A}</a:tableStyleId>
              </a:tblPr>
              <a:tblGrid>
                <a:gridCol w="808735">
                  <a:extLst>
                    <a:ext uri="{9D8B030D-6E8A-4147-A177-3AD203B41FA5}">
                      <a16:colId xmlns:a16="http://schemas.microsoft.com/office/drawing/2014/main" xmlns="" val="2007727079"/>
                    </a:ext>
                  </a:extLst>
                </a:gridCol>
                <a:gridCol w="5263495">
                  <a:extLst>
                    <a:ext uri="{9D8B030D-6E8A-4147-A177-3AD203B41FA5}">
                      <a16:colId xmlns:a16="http://schemas.microsoft.com/office/drawing/2014/main" xmlns="" val="3619912790"/>
                    </a:ext>
                  </a:extLst>
                </a:gridCol>
              </a:tblGrid>
              <a:tr h="787905">
                <a:tc>
                  <a:txBody>
                    <a:bodyPr/>
                    <a:lstStyle/>
                    <a:p>
                      <a:pPr algn="r" fontAlgn="b"/>
                      <a:endParaRPr lang="en-GB" sz="11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dirty="0">
                          <a:solidFill>
                            <a:schemeClr val="tx1"/>
                          </a:solidFill>
                          <a:latin typeface="Trebuchet MS" panose="020B0703020202090204" pitchFamily="34" charset="0"/>
                        </a:rPr>
                        <a:t>46% of respondents explained that they would not consider themselves to be someone who struggles with their mental health. 26% had a formal diagnosis for a mental health problem (primarily Anxiety and/or Depression), and 28% disclosed that they sometimes struggle with their mental health. </a:t>
                      </a:r>
                      <a:endParaRPr lang="en-GB" sz="11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92025584"/>
                  </a:ext>
                </a:extLst>
              </a:tr>
              <a:tr h="982123">
                <a:tc>
                  <a:txBody>
                    <a:bodyPr/>
                    <a:lstStyle/>
                    <a:p>
                      <a:pPr algn="r" fontAlgn="b"/>
                      <a:endParaRPr lang="en-GB" sz="11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solidFill>
                            <a:schemeClr val="tx1"/>
                          </a:solidFill>
                          <a:latin typeface="Trebuchet MS" panose="020B0703020202090204" pitchFamily="34" charset="0"/>
                        </a:rPr>
                        <a:t>58% of respondents rated their mental health and wellbeing as good (net score) in the 6 months prior to the COVID-19 pandemic, and at the present time, 42% of respondents explained that they felt it was worse than before, but a similar percentage rated their mental health and wellbeing as about the same as before the COVID-19 pandemic began.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69739253"/>
                  </a:ext>
                </a:extLst>
              </a:tr>
              <a:tr h="1370558">
                <a:tc>
                  <a:txBody>
                    <a:bodyPr/>
                    <a:lstStyle/>
                    <a:p>
                      <a:pPr algn="r" fontAlgn="b"/>
                      <a:endParaRPr lang="en-GB" sz="11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solidFill>
                            <a:schemeClr val="tx1"/>
                          </a:solidFill>
                          <a:latin typeface="Trebuchet MS" panose="020B0703020202090204" pitchFamily="34" charset="0"/>
                        </a:rPr>
                        <a:t>Since the start of the pandemic, 49% of respondents said they had had trouble sleeping, with 55% explaining that they had sought solace in food, either by comfort eating or restricting the amount they ate. A quarter of respondents admitted to drinking more alcohol. </a:t>
                      </a:r>
                    </a:p>
                    <a:p>
                      <a:pPr>
                        <a:lnSpc>
                          <a:spcPct val="100000"/>
                        </a:lnSpc>
                      </a:pPr>
                      <a:endParaRPr lang="en-US" sz="1100" b="0" dirty="0">
                        <a:solidFill>
                          <a:schemeClr val="tx1"/>
                        </a:solidFill>
                        <a:latin typeface="Trebuchet MS" panose="020B0703020202090204" pitchFamily="34" charset="0"/>
                      </a:endParaRPr>
                    </a:p>
                    <a:p>
                      <a:pPr>
                        <a:lnSpc>
                          <a:spcPct val="100000"/>
                        </a:lnSpc>
                      </a:pPr>
                      <a:r>
                        <a:rPr lang="en-US" sz="1100" b="0" dirty="0">
                          <a:solidFill>
                            <a:schemeClr val="tx1"/>
                          </a:solidFill>
                          <a:latin typeface="Trebuchet MS" panose="020B0703020202090204" pitchFamily="34" charset="0"/>
                        </a:rPr>
                        <a:t>In the last 6 months, over half of respondents said spending time with friends and family or exercise had supported their mental health and wellbeing.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2771496"/>
                  </a:ext>
                </a:extLst>
              </a:tr>
              <a:tr h="2730081">
                <a:tc>
                  <a:txBody>
                    <a:bodyPr/>
                    <a:lstStyle/>
                    <a:p>
                      <a:pPr algn="r" fontAlgn="b"/>
                      <a:endParaRPr lang="en-GB" sz="11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solidFill>
                            <a:schemeClr val="tx1"/>
                          </a:solidFill>
                          <a:latin typeface="Trebuchet MS" panose="020B0703020202090204" pitchFamily="34" charset="0"/>
                        </a:rPr>
                        <a:t>71% of those who either struggle with their mental health or have been diagnosed with a mental health problem said they have used professional services such as a G.P. or counsellor to talk about their mental health and wellbeing in the past.  </a:t>
                      </a:r>
                    </a:p>
                    <a:p>
                      <a:pPr>
                        <a:lnSpc>
                          <a:spcPct val="100000"/>
                        </a:lnSpc>
                      </a:pPr>
                      <a:endParaRPr lang="en-US" sz="1100" b="0" dirty="0">
                        <a:solidFill>
                          <a:schemeClr val="tx1"/>
                        </a:solidFill>
                        <a:latin typeface="Trebuchet MS" panose="020B070302020209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Trebuchet MS" panose="020B0703020202090204" pitchFamily="34" charset="0"/>
                        </a:rPr>
                        <a:t>Amongst those who hadn’t done this, barriers to seeking help were waiting list timings (29% of respondents said this) and discomfort at the thought of discussing topics of this nature with a professional (29%). 45% of respondents did, however, indicate that they didn’t perceive themselves to require this level of support and had not sought it as a result.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Trebuchet MS" panose="020B070302020209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Trebuchet MS" panose="020B0703020202090204" pitchFamily="34" charset="0"/>
                        </a:rPr>
                        <a:t>Where respondents disclosed that they had sought professional help in the past, they were asked if they had been supported by specific mental health services in the last 2 years. 41% said they had reached out to their G.P., with a further 33% having been supported by Lifecycle Service.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36647999"/>
                  </a:ext>
                </a:extLst>
              </a:tr>
              <a:tr h="1176341">
                <a:tc>
                  <a:txBody>
                    <a:bodyPr/>
                    <a:lstStyle/>
                    <a:p>
                      <a:pPr algn="r" fontAlgn="b"/>
                      <a:endParaRPr lang="en-GB" sz="11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Overall, 39% of respondents who had accessed G.P. services to support their mental health and wellbeing rated their experience as excellent. </a:t>
                      </a:r>
                      <a:r>
                        <a:rPr lang="en-US" sz="1100" dirty="0">
                          <a:solidFill>
                            <a:schemeClr val="tx1"/>
                          </a:solidFill>
                          <a:latin typeface="Trebuchet MS" panose="020B0703020202090204" pitchFamily="34" charset="0"/>
                        </a:rPr>
                        <a:t>Around a quarter of those who had accessed services prior to and during the pandemic felt the changes made to service delivery to adhere to Government guidelines had had a negative impact. 42% of respondents felt a reduction in the waiting times for appointments would improve the service provided. </a:t>
                      </a:r>
                      <a:r>
                        <a:rPr lang="en-US" sz="700" dirty="0">
                          <a:solidFill>
                            <a:schemeClr val="tx1"/>
                          </a:solidFill>
                          <a:latin typeface="Trebuchet MS" panose="020B0703020202090204" pitchFamily="34" charset="0"/>
                        </a:rPr>
                        <a:t>(Please note, these figures have low base sizes) </a:t>
                      </a:r>
                      <a:endParaRPr lang="en-GB" sz="11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54343148"/>
                  </a:ext>
                </a:extLst>
              </a:tr>
              <a:tr h="1105716">
                <a:tc>
                  <a:txBody>
                    <a:bodyPr/>
                    <a:lstStyle/>
                    <a:p>
                      <a:pPr algn="r" fontAlgn="b"/>
                      <a:endParaRPr lang="en-GB" sz="11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50% of respondents who had accessed Lifecycle Service rated their experience as excellent. 11% o</a:t>
                      </a:r>
                      <a:r>
                        <a:rPr lang="en-US" sz="1100" dirty="0">
                          <a:solidFill>
                            <a:schemeClr val="tx1"/>
                          </a:solidFill>
                          <a:latin typeface="Trebuchet MS" panose="020B0703020202090204" pitchFamily="34" charset="0"/>
                        </a:rPr>
                        <a:t>f those who had accessed services prior to and during the pandemic felt changes made as a result had had a negative impact. 63% of respondents felt a reduction in the waiting times for appointments would improve the service provided and 29% felt the length of treatment should be reviewed. </a:t>
                      </a:r>
                      <a:r>
                        <a:rPr lang="en-US" sz="700" dirty="0">
                          <a:solidFill>
                            <a:schemeClr val="tx1"/>
                          </a:solidFill>
                          <a:latin typeface="Trebuchet MS" panose="020B0703020202090204" pitchFamily="34" charset="0"/>
                        </a:rPr>
                        <a:t>(Please note, these figures have low base sizes) </a:t>
                      </a:r>
                      <a:endParaRPr lang="en-GB" sz="11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25446183"/>
                  </a:ext>
                </a:extLst>
              </a:tr>
            </a:tbl>
          </a:graphicData>
        </a:graphic>
      </p:graphicFrame>
      <p:pic>
        <p:nvPicPr>
          <p:cNvPr id="7" name="Picture 6">
            <a:extLst>
              <a:ext uri="{FF2B5EF4-FFF2-40B4-BE49-F238E27FC236}">
                <a16:creationId xmlns:a16="http://schemas.microsoft.com/office/drawing/2014/main" xmlns="" id="{DAAA06EF-A8F1-6C4F-9996-5842BE26CCC3}"/>
              </a:ext>
            </a:extLst>
          </p:cNvPr>
          <p:cNvPicPr>
            <a:picLocks noChangeAspect="1"/>
          </p:cNvPicPr>
          <p:nvPr/>
        </p:nvPicPr>
        <p:blipFill>
          <a:blip r:embed="rId4" cstate="print">
            <a:duotone>
              <a:schemeClr val="accent1">
                <a:shade val="45000"/>
                <a:satMod val="135000"/>
              </a:schemeClr>
              <a:prstClr val="white"/>
            </a:duotone>
          </a:blip>
          <a:stretch>
            <a:fillRect/>
          </a:stretch>
        </p:blipFill>
        <p:spPr>
          <a:xfrm>
            <a:off x="524644" y="1425473"/>
            <a:ext cx="441275" cy="441275"/>
          </a:xfrm>
          <a:prstGeom prst="rect">
            <a:avLst/>
          </a:prstGeom>
        </p:spPr>
      </p:pic>
      <p:pic>
        <p:nvPicPr>
          <p:cNvPr id="11" name="Picture 10">
            <a:extLst>
              <a:ext uri="{FF2B5EF4-FFF2-40B4-BE49-F238E27FC236}">
                <a16:creationId xmlns:a16="http://schemas.microsoft.com/office/drawing/2014/main" xmlns="" id="{685AE7A5-205E-3F41-AD86-01F240BE888D}"/>
              </a:ext>
            </a:extLst>
          </p:cNvPr>
          <p:cNvPicPr>
            <a:picLocks noChangeAspect="1"/>
          </p:cNvPicPr>
          <p:nvPr/>
        </p:nvPicPr>
        <p:blipFill>
          <a:blip r:embed="rId5" cstate="print">
            <a:duotone>
              <a:schemeClr val="accent1">
                <a:shade val="45000"/>
                <a:satMod val="135000"/>
              </a:schemeClr>
              <a:prstClr val="white"/>
            </a:duotone>
          </a:blip>
          <a:stretch>
            <a:fillRect/>
          </a:stretch>
        </p:blipFill>
        <p:spPr>
          <a:xfrm rot="16378076">
            <a:off x="493605" y="2246186"/>
            <a:ext cx="460697" cy="460697"/>
          </a:xfrm>
          <a:prstGeom prst="rect">
            <a:avLst/>
          </a:prstGeom>
        </p:spPr>
      </p:pic>
      <p:pic>
        <p:nvPicPr>
          <p:cNvPr id="13" name="Picture 12">
            <a:extLst>
              <a:ext uri="{FF2B5EF4-FFF2-40B4-BE49-F238E27FC236}">
                <a16:creationId xmlns:a16="http://schemas.microsoft.com/office/drawing/2014/main" xmlns="" id="{AFCE4EF8-60DF-714B-A143-8B98EDE5B63A}"/>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542093" y="3235642"/>
            <a:ext cx="441275" cy="441275"/>
          </a:xfrm>
          <a:prstGeom prst="rect">
            <a:avLst/>
          </a:prstGeom>
        </p:spPr>
      </p:pic>
      <p:pic>
        <p:nvPicPr>
          <p:cNvPr id="14" name="Picture 13">
            <a:extLst>
              <a:ext uri="{FF2B5EF4-FFF2-40B4-BE49-F238E27FC236}">
                <a16:creationId xmlns:a16="http://schemas.microsoft.com/office/drawing/2014/main" xmlns="" id="{BDAFB50D-C313-234B-ABE5-E8532F585BC6}"/>
              </a:ext>
            </a:extLst>
          </p:cNvPr>
          <p:cNvPicPr>
            <a:picLocks noChangeAspect="1"/>
          </p:cNvPicPr>
          <p:nvPr/>
        </p:nvPicPr>
        <p:blipFill>
          <a:blip r:embed="rId7" cstate="print">
            <a:duotone>
              <a:schemeClr val="accent1">
                <a:shade val="45000"/>
                <a:satMod val="135000"/>
              </a:schemeClr>
              <a:prstClr val="white"/>
            </a:duotone>
          </a:blip>
          <a:stretch>
            <a:fillRect/>
          </a:stretch>
        </p:blipFill>
        <p:spPr>
          <a:xfrm>
            <a:off x="478310" y="4687406"/>
            <a:ext cx="533942" cy="533942"/>
          </a:xfrm>
          <a:prstGeom prst="rect">
            <a:avLst/>
          </a:prstGeom>
        </p:spPr>
      </p:pic>
      <p:pic>
        <p:nvPicPr>
          <p:cNvPr id="4" name="Picture 3">
            <a:extLst>
              <a:ext uri="{FF2B5EF4-FFF2-40B4-BE49-F238E27FC236}">
                <a16:creationId xmlns:a16="http://schemas.microsoft.com/office/drawing/2014/main" xmlns="" id="{41E94987-E37A-2A4E-89C8-E0EA72394610}"/>
              </a:ext>
            </a:extLst>
          </p:cNvPr>
          <p:cNvPicPr>
            <a:picLocks noChangeAspect="1"/>
          </p:cNvPicPr>
          <p:nvPr/>
        </p:nvPicPr>
        <p:blipFill>
          <a:blip r:embed="rId8" cstate="print">
            <a:duotone>
              <a:schemeClr val="accent1">
                <a:shade val="45000"/>
                <a:satMod val="135000"/>
              </a:schemeClr>
              <a:prstClr val="white"/>
            </a:duotone>
          </a:blip>
          <a:stretch>
            <a:fillRect/>
          </a:stretch>
        </p:blipFill>
        <p:spPr>
          <a:xfrm>
            <a:off x="495759" y="7288711"/>
            <a:ext cx="533942" cy="533942"/>
          </a:xfrm>
          <a:prstGeom prst="rect">
            <a:avLst/>
          </a:prstGeom>
        </p:spPr>
      </p:pic>
      <p:pic>
        <p:nvPicPr>
          <p:cNvPr id="16" name="Picture 15">
            <a:extLst>
              <a:ext uri="{FF2B5EF4-FFF2-40B4-BE49-F238E27FC236}">
                <a16:creationId xmlns:a16="http://schemas.microsoft.com/office/drawing/2014/main" xmlns="" id="{165EC542-3343-AE4D-A615-E0DD5CCB0A3F}"/>
              </a:ext>
            </a:extLst>
          </p:cNvPr>
          <p:cNvPicPr>
            <a:picLocks noChangeAspect="1"/>
          </p:cNvPicPr>
          <p:nvPr/>
        </p:nvPicPr>
        <p:blipFill>
          <a:blip r:embed="rId9" cstate="print">
            <a:duotone>
              <a:schemeClr val="accent1">
                <a:shade val="45000"/>
                <a:satMod val="135000"/>
              </a:schemeClr>
              <a:prstClr val="white"/>
            </a:duotone>
          </a:blip>
          <a:stretch>
            <a:fillRect/>
          </a:stretch>
        </p:blipFill>
        <p:spPr>
          <a:xfrm>
            <a:off x="542092" y="8477210"/>
            <a:ext cx="441275" cy="441275"/>
          </a:xfrm>
          <a:prstGeom prst="rect">
            <a:avLst/>
          </a:prstGeom>
        </p:spPr>
      </p:pic>
    </p:spTree>
    <p:extLst>
      <p:ext uri="{BB962C8B-B14F-4D97-AF65-F5344CB8AC3E}">
        <p14:creationId xmlns:p14="http://schemas.microsoft.com/office/powerpoint/2010/main" xmlns="" val="1591105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2" cstate="print"/>
          <a:stretch>
            <a:fillRect/>
          </a:stretch>
        </p:blipFill>
        <p:spPr>
          <a:xfrm>
            <a:off x="4685665" y="210820"/>
            <a:ext cx="1997710" cy="498252"/>
          </a:xfrm>
          <a:prstGeom prst="rect">
            <a:avLst/>
          </a:prstGeom>
        </p:spPr>
      </p:pic>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600" b="1" dirty="0">
                <a:latin typeface="Trebuchet MS" panose="020B0703020202090204" pitchFamily="34" charset="0"/>
              </a:rPr>
              <a:t>Analysis and reporting</a:t>
            </a:r>
          </a:p>
          <a:p>
            <a:pPr>
              <a:lnSpc>
                <a:spcPct val="100000"/>
              </a:lnSpc>
            </a:pPr>
            <a:r>
              <a:rPr lang="en-US" sz="1200" dirty="0">
                <a:solidFill>
                  <a:schemeClr val="tx1"/>
                </a:solidFill>
                <a:latin typeface="Trebuchet MS" panose="020B0703020202090204" pitchFamily="34" charset="0"/>
              </a:rPr>
              <a:t>The results have been </a:t>
            </a:r>
            <a:r>
              <a:rPr lang="en-US" sz="1200" dirty="0" err="1">
                <a:solidFill>
                  <a:schemeClr val="tx1"/>
                </a:solidFill>
                <a:latin typeface="Trebuchet MS" panose="020B0703020202090204" pitchFamily="34" charset="0"/>
              </a:rPr>
              <a:t>analysed</a:t>
            </a:r>
            <a:r>
              <a:rPr lang="en-US" sz="1200" dirty="0">
                <a:solidFill>
                  <a:schemeClr val="tx1"/>
                </a:solidFill>
                <a:latin typeface="Trebuchet MS" panose="020B0703020202090204" pitchFamily="34" charset="0"/>
              </a:rPr>
              <a:t> statistically and the following points should be kept in mind when interpreting the findings: </a:t>
            </a:r>
          </a:p>
          <a:p>
            <a:pPr marL="285750" indent="-285750">
              <a:lnSpc>
                <a:spcPct val="100000"/>
              </a:lnSpc>
              <a:buFont typeface="Arial" panose="020B0604020202020204" pitchFamily="34" charset="0"/>
              <a:buChar char="•"/>
            </a:pPr>
            <a:r>
              <a:rPr lang="en-US" sz="1200" dirty="0">
                <a:solidFill>
                  <a:schemeClr val="tx1"/>
                </a:solidFill>
                <a:latin typeface="Trebuchet MS" panose="020B0703020202090204" pitchFamily="34" charset="0"/>
              </a:rPr>
              <a:t>Not all percentages will add up to 100% because of decimal point rounding or multiple-choice questions</a:t>
            </a:r>
          </a:p>
          <a:p>
            <a:pPr marL="285750" indent="-285750">
              <a:lnSpc>
                <a:spcPct val="100000"/>
              </a:lnSpc>
              <a:buFont typeface="Arial" panose="020B0604020202020204" pitchFamily="34" charset="0"/>
              <a:buChar char="•"/>
            </a:pPr>
            <a:r>
              <a:rPr lang="en-US" sz="1200" dirty="0">
                <a:solidFill>
                  <a:schemeClr val="tx1"/>
                </a:solidFill>
                <a:latin typeface="Trebuchet MS" panose="020B0703020202090204" pitchFamily="34" charset="0"/>
              </a:rPr>
              <a:t>Findings based on small numbers (i.e. &lt;5%) should be interpreted with caution</a:t>
            </a:r>
          </a:p>
          <a:p>
            <a:pPr marL="285750" indent="-285750">
              <a:lnSpc>
                <a:spcPct val="100000"/>
              </a:lnSpc>
              <a:buFont typeface="Arial" panose="020B0604020202020204" pitchFamily="34" charset="0"/>
              <a:buChar char="•"/>
            </a:pPr>
            <a:r>
              <a:rPr lang="en-US" sz="1200" dirty="0">
                <a:solidFill>
                  <a:schemeClr val="tx1"/>
                </a:solidFill>
                <a:latin typeface="Trebuchet MS" panose="020B0703020202090204" pitchFamily="34" charset="0"/>
              </a:rPr>
              <a:t>Where respondents skipped a question, the base size will not equal the total number of surveys completed</a:t>
            </a:r>
          </a:p>
          <a:p>
            <a:pPr marL="285750" indent="-285750">
              <a:lnSpc>
                <a:spcPct val="100000"/>
              </a:lnSpc>
              <a:buFont typeface="Arial" panose="020B0604020202020204" pitchFamily="34" charset="0"/>
              <a:buChar char="•"/>
            </a:pPr>
            <a:r>
              <a:rPr lang="en-US" sz="1200" dirty="0">
                <a:solidFill>
                  <a:schemeClr val="tx1"/>
                </a:solidFill>
                <a:latin typeface="Trebuchet MS" panose="020B0703020202090204" pitchFamily="34" charset="0"/>
              </a:rPr>
              <a:t>Where 0% is shown, answers were less than 1%</a:t>
            </a:r>
          </a:p>
          <a:p>
            <a:pPr marL="285750" indent="-285750">
              <a:lnSpc>
                <a:spcPct val="100000"/>
              </a:lnSpc>
              <a:buFont typeface="Arial" panose="020B0604020202020204" pitchFamily="34" charset="0"/>
              <a:buChar char="•"/>
            </a:pPr>
            <a:endParaRPr lang="en-US" sz="1200" dirty="0">
              <a:solidFill>
                <a:schemeClr val="tx1"/>
              </a:solidFill>
              <a:latin typeface="Trebuchet MS" panose="020B0703020202090204" pitchFamily="34" charset="0"/>
            </a:endParaRPr>
          </a:p>
          <a:p>
            <a:pPr marL="285750" indent="-285750">
              <a:lnSpc>
                <a:spcPct val="100000"/>
              </a:lnSpc>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buFont typeface="Arial" panose="020B0604020202020204" pitchFamily="34" charset="0"/>
              <a:buChar char="•"/>
            </a:pPr>
            <a:endParaRPr lang="en-GB" sz="1200" dirty="0">
              <a:solidFill>
                <a:schemeClr val="tx1"/>
              </a:solidFill>
              <a:latin typeface="Trebuchet MS" panose="020B0703020202090204" pitchFamily="34" charset="0"/>
            </a:endParaRPr>
          </a:p>
          <a:p>
            <a:pPr>
              <a:lnSpc>
                <a:spcPct val="100000"/>
              </a:lnSpc>
            </a:pPr>
            <a:endParaRPr lang="en-GB" sz="1200" dirty="0">
              <a:solidFill>
                <a:schemeClr val="tx1"/>
              </a:solidFill>
            </a:endParaRPr>
          </a:p>
          <a:p>
            <a:pPr>
              <a:lnSpc>
                <a:spcPct val="100000"/>
              </a:lnSpc>
            </a:pPr>
            <a:endParaRPr lang="en-GB" sz="1200" dirty="0">
              <a:solidFill>
                <a:schemeClr val="tx1"/>
              </a:solidFill>
            </a:endParaRPr>
          </a:p>
          <a:p>
            <a:endParaRPr lang="en-US" dirty="0"/>
          </a:p>
        </p:txBody>
      </p:sp>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5</a:t>
            </a:r>
          </a:p>
        </p:txBody>
      </p:sp>
    </p:spTree>
    <p:extLst>
      <p:ext uri="{BB962C8B-B14F-4D97-AF65-F5344CB8AC3E}">
        <p14:creationId xmlns:p14="http://schemas.microsoft.com/office/powerpoint/2010/main" xmlns="" val="3668154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600" b="1" dirty="0">
                <a:latin typeface="Trebuchet MS" panose="020B0703020202090204" pitchFamily="34" charset="0"/>
              </a:rPr>
              <a:t>Respondent profile  </a:t>
            </a:r>
            <a:endParaRPr lang="en-GB" sz="1400" b="1" dirty="0">
              <a:solidFill>
                <a:schemeClr val="tx1"/>
              </a:solidFill>
              <a:latin typeface="Trebuchet MS" panose="020B0703020202090204" pitchFamily="34" charset="0"/>
            </a:endParaRPr>
          </a:p>
          <a:p>
            <a:pPr>
              <a:lnSpc>
                <a:spcPct val="100000"/>
              </a:lnSpc>
            </a:pPr>
            <a:r>
              <a:rPr lang="en-US" sz="1200" dirty="0">
                <a:solidFill>
                  <a:schemeClr val="tx1"/>
                </a:solidFill>
                <a:latin typeface="Trebuchet MS" panose="020B0703020202090204" pitchFamily="34" charset="0"/>
              </a:rPr>
              <a:t>This section of the report details the demographic breakdown of the 196 individuals who completed the survey. </a:t>
            </a:r>
          </a:p>
          <a:p>
            <a:pPr>
              <a:lnSpc>
                <a:spcPct val="100000"/>
              </a:lnSpc>
            </a:pPr>
            <a:r>
              <a:rPr lang="en-US" sz="1200" dirty="0">
                <a:solidFill>
                  <a:schemeClr val="tx1"/>
                </a:solidFill>
                <a:latin typeface="Trebuchet MS" panose="020B0703020202090204" pitchFamily="34" charset="0"/>
              </a:rPr>
              <a:t>Before continuing with the questionnaire, respondents were first asked to confirm they lived in South Tyneside by way of a screening question which ended the survey if they lived outside of the area. This was in place to ensure those surveyed were living in the geographical area covered and influenced by Healthwatch South Tyneside. </a:t>
            </a:r>
          </a:p>
          <a:p>
            <a:pPr>
              <a:lnSpc>
                <a:spcPct val="100000"/>
              </a:lnSpc>
            </a:pPr>
            <a:endParaRPr lang="en-US" sz="1200" b="1" dirty="0">
              <a:solidFill>
                <a:schemeClr val="tx1"/>
              </a:solidFill>
              <a:latin typeface="Trebuchet MS" panose="020B0703020202090204" pitchFamily="34" charset="0"/>
            </a:endParaRPr>
          </a:p>
          <a:p>
            <a:pPr>
              <a:lnSpc>
                <a:spcPct val="100000"/>
              </a:lnSpc>
            </a:pPr>
            <a:r>
              <a:rPr lang="en-US" sz="1200" b="1" dirty="0">
                <a:solidFill>
                  <a:srgbClr val="D83C8E"/>
                </a:solidFill>
                <a:latin typeface="Trebuchet MS" panose="020B0703020202090204" pitchFamily="34" charset="0"/>
              </a:rPr>
              <a:t>Gender</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As a consequence of a primarily online methodology where sample demographics were allowed to fall out naturally, a higher percentage of females, 84%, participated in the survey, with 16% of males taking part. A ‘prefer to self describe’ option was provided to participants, but no one selected this. 1 participant declined to share this information by selecting ‘prefer not to say’.</a:t>
            </a:r>
            <a:endParaRPr lang="en-US" sz="1200" b="1" dirty="0">
              <a:solidFill>
                <a:schemeClr val="tx1"/>
              </a:solidFill>
              <a:highlight>
                <a:srgbClr val="00FF00"/>
              </a:highlight>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r>
              <a:rPr lang="en-US" sz="1200" b="1" dirty="0">
                <a:solidFill>
                  <a:srgbClr val="D83C8E"/>
                </a:solidFill>
                <a:latin typeface="Trebuchet MS" panose="020B0703020202090204" pitchFamily="34" charset="0"/>
              </a:rPr>
              <a:t>Age</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A wide range of respondents were recorded in age groups over 25 years. Just 2% of respondents were aged between 19 and 24 years, equating to 3 people, and although those aged 16-18 years were eligible to take part, no one in this age group elected to do so. Again, respondents were given the opportunity to select ‘prefer not to say’, but all opted to disclose their age.  </a:t>
            </a:r>
            <a:endParaRPr lang="en-GB" sz="1200" dirty="0">
              <a:solidFill>
                <a:schemeClr val="tx1"/>
              </a:solidFill>
            </a:endParaRPr>
          </a:p>
          <a:p>
            <a:pPr>
              <a:lnSpc>
                <a:spcPct val="100000"/>
              </a:lnSpc>
            </a:pPr>
            <a:endParaRPr lang="en-GB" sz="1200" dirty="0">
              <a:solidFill>
                <a:schemeClr val="tx1"/>
              </a:solidFill>
            </a:endParaRPr>
          </a:p>
          <a:p>
            <a:endParaRPr lang="en-US" dirty="0"/>
          </a:p>
        </p:txBody>
      </p:sp>
      <p:pic>
        <p:nvPicPr>
          <p:cNvPr id="13" name="Picture 12">
            <a:extLst>
              <a:ext uri="{FF2B5EF4-FFF2-40B4-BE49-F238E27FC236}">
                <a16:creationId xmlns:a16="http://schemas.microsoft.com/office/drawing/2014/main" xmlns="" id="{268A74FD-A1A5-FF4D-B0B4-1ACF0EBDE29B}"/>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3032478" y="4660481"/>
            <a:ext cx="688906" cy="688906"/>
          </a:xfrm>
          <a:prstGeom prst="rect">
            <a:avLst/>
          </a:prstGeom>
        </p:spPr>
      </p:pic>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4" cstate="print"/>
          <a:stretch>
            <a:fillRect/>
          </a:stretch>
        </p:blipFill>
        <p:spPr>
          <a:xfrm>
            <a:off x="4685665" y="210820"/>
            <a:ext cx="1997710" cy="498252"/>
          </a:xfrm>
          <a:prstGeom prst="rect">
            <a:avLst/>
          </a:prstGeom>
        </p:spPr>
      </p:pic>
      <p:grpSp>
        <p:nvGrpSpPr>
          <p:cNvPr id="4" name="Group 3">
            <a:extLst>
              <a:ext uri="{FF2B5EF4-FFF2-40B4-BE49-F238E27FC236}">
                <a16:creationId xmlns:a16="http://schemas.microsoft.com/office/drawing/2014/main" xmlns="" id="{5B586178-BF42-814D-9965-71D33F3A51C0}"/>
              </a:ext>
            </a:extLst>
          </p:cNvPr>
          <p:cNvGrpSpPr/>
          <p:nvPr/>
        </p:nvGrpSpPr>
        <p:grpSpPr>
          <a:xfrm>
            <a:off x="2104339" y="4885825"/>
            <a:ext cx="2581326" cy="369332"/>
            <a:chOff x="1003438" y="2004335"/>
            <a:chExt cx="2581326" cy="369332"/>
          </a:xfrm>
        </p:grpSpPr>
        <p:sp>
          <p:nvSpPr>
            <p:cNvPr id="6" name="TextBox 5">
              <a:extLst>
                <a:ext uri="{FF2B5EF4-FFF2-40B4-BE49-F238E27FC236}">
                  <a16:creationId xmlns:a16="http://schemas.microsoft.com/office/drawing/2014/main" xmlns="" id="{53E1DB31-5BD6-8043-8799-5B83228DCF83}"/>
                </a:ext>
              </a:extLst>
            </p:cNvPr>
            <p:cNvSpPr txBox="1"/>
            <p:nvPr/>
          </p:nvSpPr>
          <p:spPr>
            <a:xfrm>
              <a:off x="2812435" y="2004335"/>
              <a:ext cx="772329" cy="369332"/>
            </a:xfrm>
            <a:prstGeom prst="rect">
              <a:avLst/>
            </a:prstGeom>
            <a:noFill/>
          </p:spPr>
          <p:txBody>
            <a:bodyPr wrap="square" rtlCol="0">
              <a:spAutoFit/>
            </a:bodyPr>
            <a:lstStyle/>
            <a:p>
              <a:pPr algn="ctr"/>
              <a:r>
                <a:rPr lang="en-US" dirty="0">
                  <a:latin typeface="Trebuchet MS" panose="020B0703020202090204" pitchFamily="34" charset="0"/>
                  <a:cs typeface="Open Sans"/>
                </a:rPr>
                <a:t>84%</a:t>
              </a:r>
            </a:p>
          </p:txBody>
        </p:sp>
        <p:sp>
          <p:nvSpPr>
            <p:cNvPr id="7" name="TextBox 6">
              <a:extLst>
                <a:ext uri="{FF2B5EF4-FFF2-40B4-BE49-F238E27FC236}">
                  <a16:creationId xmlns:a16="http://schemas.microsoft.com/office/drawing/2014/main" xmlns="" id="{A8164889-8FF8-AB41-B5DD-D30CC80B1EE8}"/>
                </a:ext>
              </a:extLst>
            </p:cNvPr>
            <p:cNvSpPr txBox="1"/>
            <p:nvPr/>
          </p:nvSpPr>
          <p:spPr>
            <a:xfrm>
              <a:off x="1003438" y="2004335"/>
              <a:ext cx="772329" cy="369332"/>
            </a:xfrm>
            <a:prstGeom prst="rect">
              <a:avLst/>
            </a:prstGeom>
            <a:noFill/>
          </p:spPr>
          <p:txBody>
            <a:bodyPr wrap="square" rtlCol="0">
              <a:spAutoFit/>
            </a:bodyPr>
            <a:lstStyle/>
            <a:p>
              <a:pPr algn="ctr"/>
              <a:r>
                <a:rPr lang="en-US" dirty="0">
                  <a:latin typeface="Trebuchet MS" panose="020B0703020202090204" pitchFamily="34" charset="0"/>
                  <a:cs typeface="Open Sans"/>
                </a:rPr>
                <a:t>16%</a:t>
              </a:r>
            </a:p>
          </p:txBody>
        </p:sp>
      </p:grpSp>
      <p:graphicFrame>
        <p:nvGraphicFramePr>
          <p:cNvPr id="8" name="Chart 7">
            <a:extLst>
              <a:ext uri="{FF2B5EF4-FFF2-40B4-BE49-F238E27FC236}">
                <a16:creationId xmlns:a16="http://schemas.microsoft.com/office/drawing/2014/main" xmlns="" id="{5CF386C7-D636-7840-B53B-57ECF1313EBD}"/>
              </a:ext>
            </a:extLst>
          </p:cNvPr>
          <p:cNvGraphicFramePr/>
          <p:nvPr>
            <p:extLst>
              <p:ext uri="{D42A27DB-BD31-4B8C-83A1-F6EECF244321}">
                <p14:modId xmlns:p14="http://schemas.microsoft.com/office/powerpoint/2010/main" xmlns="" val="1413996954"/>
              </p:ext>
            </p:extLst>
          </p:nvPr>
        </p:nvGraphicFramePr>
        <p:xfrm>
          <a:off x="428603" y="7650152"/>
          <a:ext cx="6072229" cy="128547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6</a:t>
            </a:r>
          </a:p>
        </p:txBody>
      </p:sp>
      <p:sp>
        <p:nvSpPr>
          <p:cNvPr id="10" name="Content Placeholder 1">
            <a:extLst>
              <a:ext uri="{FF2B5EF4-FFF2-40B4-BE49-F238E27FC236}">
                <a16:creationId xmlns:a16="http://schemas.microsoft.com/office/drawing/2014/main" xmlns="" id="{5FDAAC90-3551-0C41-8E9D-D720027569A5}"/>
              </a:ext>
            </a:extLst>
          </p:cNvPr>
          <p:cNvSpPr txBox="1">
            <a:spLocks/>
          </p:cNvSpPr>
          <p:nvPr/>
        </p:nvSpPr>
        <p:spPr>
          <a:xfrm>
            <a:off x="392885" y="5608467"/>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Q21: </a:t>
            </a:r>
            <a:r>
              <a:rPr lang="en-US" sz="1000" dirty="0">
                <a:solidFill>
                  <a:schemeClr val="tx1"/>
                </a:solidFill>
                <a:latin typeface="Trebuchet MS" panose="020B0703020202090204" pitchFamily="34" charset="0"/>
              </a:rPr>
              <a:t>Please select your gender.</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All respondents (196)</a:t>
            </a:r>
            <a:endParaRPr lang="en-US" sz="1600" dirty="0">
              <a:latin typeface="Trebuchet MS" panose="020B0703020202090204" pitchFamily="34" charset="0"/>
            </a:endParaRPr>
          </a:p>
        </p:txBody>
      </p:sp>
      <p:sp>
        <p:nvSpPr>
          <p:cNvPr id="11" name="Content Placeholder 1">
            <a:extLst>
              <a:ext uri="{FF2B5EF4-FFF2-40B4-BE49-F238E27FC236}">
                <a16:creationId xmlns:a16="http://schemas.microsoft.com/office/drawing/2014/main" xmlns="" id="{FF109E06-BABB-A348-9366-9D9481684D72}"/>
              </a:ext>
            </a:extLst>
          </p:cNvPr>
          <p:cNvSpPr txBox="1">
            <a:spLocks/>
          </p:cNvSpPr>
          <p:nvPr/>
        </p:nvSpPr>
        <p:spPr>
          <a:xfrm>
            <a:off x="392885" y="8886860"/>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Q2: </a:t>
            </a:r>
            <a:r>
              <a:rPr lang="en-US" sz="1000" dirty="0">
                <a:solidFill>
                  <a:schemeClr val="tx1"/>
                </a:solidFill>
                <a:latin typeface="Trebuchet MS" panose="020B0703020202090204" pitchFamily="34" charset="0"/>
              </a:rPr>
              <a:t>Please select the age band which applies to you.</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All respondents (196)</a:t>
            </a:r>
            <a:endParaRPr lang="en-US" sz="1600" dirty="0">
              <a:latin typeface="Trebuchet MS" panose="020B0703020202090204" pitchFamily="34" charset="0"/>
            </a:endParaRPr>
          </a:p>
        </p:txBody>
      </p:sp>
    </p:spTree>
    <p:extLst>
      <p:ext uri="{BB962C8B-B14F-4D97-AF65-F5344CB8AC3E}">
        <p14:creationId xmlns:p14="http://schemas.microsoft.com/office/powerpoint/2010/main" xmlns="" val="465335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200" b="1" dirty="0">
                <a:solidFill>
                  <a:srgbClr val="D83C8E"/>
                </a:solidFill>
                <a:latin typeface="Trebuchet MS" panose="020B0703020202090204" pitchFamily="34" charset="0"/>
              </a:rPr>
              <a:t>Ethnicity </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94% of those who took part in the survey were White: English/Welsh/Scottish/Northern Irish/British. 3% of respondents were Black, Asian and minority ethnic (BAME). </a:t>
            </a: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GB" sz="1200" dirty="0">
              <a:solidFill>
                <a:schemeClr val="tx1"/>
              </a:solidFill>
            </a:endParaRPr>
          </a:p>
          <a:p>
            <a:endParaRPr lang="en-US" dirty="0"/>
          </a:p>
        </p:txBody>
      </p:sp>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3" cstate="print"/>
          <a:stretch>
            <a:fillRect/>
          </a:stretch>
        </p:blipFill>
        <p:spPr>
          <a:xfrm>
            <a:off x="4685665" y="210820"/>
            <a:ext cx="1997710" cy="498252"/>
          </a:xfrm>
          <a:prstGeom prst="rect">
            <a:avLst/>
          </a:prstGeom>
        </p:spPr>
      </p:pic>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7</a:t>
            </a:r>
          </a:p>
        </p:txBody>
      </p:sp>
      <p:sp>
        <p:nvSpPr>
          <p:cNvPr id="11" name="Content Placeholder 1">
            <a:extLst>
              <a:ext uri="{FF2B5EF4-FFF2-40B4-BE49-F238E27FC236}">
                <a16:creationId xmlns:a16="http://schemas.microsoft.com/office/drawing/2014/main" xmlns="" id="{FF109E06-BABB-A348-9366-9D9481684D72}"/>
              </a:ext>
            </a:extLst>
          </p:cNvPr>
          <p:cNvSpPr txBox="1">
            <a:spLocks/>
          </p:cNvSpPr>
          <p:nvPr/>
        </p:nvSpPr>
        <p:spPr>
          <a:xfrm>
            <a:off x="392885" y="8691788"/>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Q23: </a:t>
            </a:r>
            <a:r>
              <a:rPr lang="en-US" sz="1000" dirty="0">
                <a:solidFill>
                  <a:schemeClr val="tx1"/>
                </a:solidFill>
                <a:latin typeface="Trebuchet MS" panose="020B0703020202090204" pitchFamily="34" charset="0"/>
              </a:rPr>
              <a:t>Which of the following best describes your ethnic group or background?</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All respondents (196)</a:t>
            </a:r>
            <a:endParaRPr lang="en-US" sz="1600" dirty="0">
              <a:latin typeface="Trebuchet MS" panose="020B0703020202090204" pitchFamily="34" charset="0"/>
            </a:endParaRPr>
          </a:p>
        </p:txBody>
      </p:sp>
      <p:graphicFrame>
        <p:nvGraphicFramePr>
          <p:cNvPr id="19" name="Table 19">
            <a:extLst>
              <a:ext uri="{FF2B5EF4-FFF2-40B4-BE49-F238E27FC236}">
                <a16:creationId xmlns:a16="http://schemas.microsoft.com/office/drawing/2014/main" xmlns="" id="{DC65FAB7-F6CA-0442-8C82-017BAD7F5F2C}"/>
              </a:ext>
            </a:extLst>
          </p:cNvPr>
          <p:cNvGraphicFramePr>
            <a:graphicFrameLocks noGrp="1"/>
          </p:cNvGraphicFramePr>
          <p:nvPr>
            <p:extLst>
              <p:ext uri="{D42A27DB-BD31-4B8C-83A1-F6EECF244321}">
                <p14:modId xmlns:p14="http://schemas.microsoft.com/office/powerpoint/2010/main" xmlns="" val="1367970778"/>
              </p:ext>
            </p:extLst>
          </p:nvPr>
        </p:nvGraphicFramePr>
        <p:xfrm>
          <a:off x="392885" y="1705356"/>
          <a:ext cx="6072231" cy="6553555"/>
        </p:xfrm>
        <a:graphic>
          <a:graphicData uri="http://schemas.openxmlformats.org/drawingml/2006/table">
            <a:tbl>
              <a:tblPr firstRow="1" bandRow="1">
                <a:tableStyleId>{5C22544A-7EE6-4342-B048-85BDC9FD1C3A}</a:tableStyleId>
              </a:tblPr>
              <a:tblGrid>
                <a:gridCol w="644294">
                  <a:extLst>
                    <a:ext uri="{9D8B030D-6E8A-4147-A177-3AD203B41FA5}">
                      <a16:colId xmlns:a16="http://schemas.microsoft.com/office/drawing/2014/main" xmlns="" val="896321712"/>
                    </a:ext>
                  </a:extLst>
                </a:gridCol>
                <a:gridCol w="5427937">
                  <a:extLst>
                    <a:ext uri="{9D8B030D-6E8A-4147-A177-3AD203B41FA5}">
                      <a16:colId xmlns:a16="http://schemas.microsoft.com/office/drawing/2014/main" xmlns="" val="694368901"/>
                    </a:ext>
                  </a:extLst>
                </a:gridCol>
              </a:tblGrid>
              <a:tr h="291900">
                <a:tc>
                  <a:txBody>
                    <a:bodyPr/>
                    <a:lstStyle/>
                    <a:p>
                      <a:endParaRPr lang="en-US" sz="1200" b="0" dirty="0">
                        <a:solidFill>
                          <a:schemeClr val="bg1"/>
                        </a:solidFill>
                        <a:latin typeface="Trebuchet MS" panose="020B0703020202090204" pitchFamily="34" charset="0"/>
                      </a:endParaRPr>
                    </a:p>
                  </a:txBody>
                  <a:tcPr anchor="ctr">
                    <a:noFill/>
                  </a:tcPr>
                </a:tc>
                <a:tc>
                  <a:txBody>
                    <a:bodyPr/>
                    <a:lstStyle/>
                    <a:p>
                      <a:r>
                        <a:rPr lang="en-US" sz="1200" b="1" dirty="0">
                          <a:solidFill>
                            <a:srgbClr val="D83C8E"/>
                          </a:solidFill>
                          <a:latin typeface="Trebuchet MS" panose="020B0703020202090204" pitchFamily="34" charset="0"/>
                        </a:rPr>
                        <a:t>Ethnic group</a:t>
                      </a:r>
                      <a:endParaRPr lang="en-US" sz="1400" b="1" dirty="0">
                        <a:solidFill>
                          <a:srgbClr val="D83C8E"/>
                        </a:solidFill>
                        <a:latin typeface="Trebuchet MS" panose="020B0703020202090204" pitchFamily="34" charset="0"/>
                      </a:endParaRPr>
                    </a:p>
                  </a:txBody>
                  <a:tcPr anchor="ctr">
                    <a:noFill/>
                  </a:tcPr>
                </a:tc>
                <a:extLst>
                  <a:ext uri="{0D108BD9-81ED-4DB2-BD59-A6C34878D82A}">
                    <a16:rowId xmlns:a16="http://schemas.microsoft.com/office/drawing/2014/main" xmlns="" val="1979361758"/>
                  </a:ext>
                </a:extLst>
              </a:tr>
              <a:tr h="204735">
                <a:tc>
                  <a:txBody>
                    <a:bodyPr/>
                    <a:lstStyle/>
                    <a:p>
                      <a:pPr algn="r" fontAlgn="b"/>
                      <a:endParaRPr lang="en-GB" sz="1200" b="0" i="0" u="none" strike="noStrike" dirty="0">
                        <a:solidFill>
                          <a:srgbClr val="D83C8E"/>
                        </a:solidFill>
                        <a:effectLst/>
                        <a:latin typeface="Trebuchet MS" panose="020B0703020202090204" pitchFamily="34" charset="0"/>
                      </a:endParaRPr>
                    </a:p>
                  </a:txBody>
                  <a:tcPr marL="9525" marR="9525" marT="9525" marB="0" anchor="ctr">
                    <a:noFill/>
                  </a:tcPr>
                </a:tc>
                <a:tc>
                  <a:txBody>
                    <a:bodyPr/>
                    <a:lstStyle/>
                    <a:p>
                      <a:pPr algn="l" fontAlgn="b"/>
                      <a:r>
                        <a:rPr lang="en-GB" sz="1200" b="1" i="0" u="none" strike="noStrike" dirty="0">
                          <a:solidFill>
                            <a:srgbClr val="D83C8E"/>
                          </a:solidFill>
                          <a:effectLst/>
                          <a:latin typeface="Trebuchet MS" panose="020B0703020202090204" pitchFamily="34" charset="0"/>
                        </a:rPr>
                        <a:t>  White</a:t>
                      </a:r>
                    </a:p>
                  </a:txBody>
                  <a:tcPr marL="9525" marR="9525" marT="9525" marB="0" anchor="ctr">
                    <a:noFill/>
                  </a:tcPr>
                </a:tc>
                <a:extLst>
                  <a:ext uri="{0D108BD9-81ED-4DB2-BD59-A6C34878D82A}">
                    <a16:rowId xmlns:a16="http://schemas.microsoft.com/office/drawing/2014/main" xmlns="" val="3635723491"/>
                  </a:ext>
                </a:extLst>
              </a:tr>
              <a:tr h="204735">
                <a:tc>
                  <a:txBody>
                    <a:bodyPr/>
                    <a:lstStyle/>
                    <a:p>
                      <a:pPr algn="r" fontAlgn="b"/>
                      <a:r>
                        <a:rPr lang="en-GB" sz="1200" b="0" i="0" u="none" strike="noStrike" dirty="0">
                          <a:solidFill>
                            <a:srgbClr val="004C6A"/>
                          </a:solidFill>
                          <a:effectLst/>
                          <a:latin typeface="Trebuchet MS" panose="020B0703020202090204" pitchFamily="34" charset="0"/>
                        </a:rPr>
                        <a:t>94% </a:t>
                      </a: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English/Welsh/Scottish/Northern Irish/British</a:t>
                      </a:r>
                    </a:p>
                  </a:txBody>
                  <a:tcPr marL="9525" marR="9525" marT="9525" marB="0" anchor="ctr">
                    <a:noFill/>
                  </a:tcPr>
                </a:tc>
                <a:extLst>
                  <a:ext uri="{0D108BD9-81ED-4DB2-BD59-A6C34878D82A}">
                    <a16:rowId xmlns:a16="http://schemas.microsoft.com/office/drawing/2014/main" xmlns="" val="353039051"/>
                  </a:ext>
                </a:extLst>
              </a:tr>
              <a:tr h="204735">
                <a:tc>
                  <a:txBody>
                    <a:bodyPr/>
                    <a:lstStyle/>
                    <a:p>
                      <a:pPr algn="r" fontAlgn="b"/>
                      <a:r>
                        <a:rPr lang="en-GB" sz="1200" b="0" i="0" u="none" strike="noStrike" dirty="0">
                          <a:solidFill>
                            <a:srgbClr val="004C6A"/>
                          </a:solidFill>
                          <a:effectLst/>
                          <a:latin typeface="Trebuchet MS" panose="020B0703020202090204" pitchFamily="34" charset="0"/>
                        </a:rPr>
                        <a:t>1%</a:t>
                      </a: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Irish</a:t>
                      </a:r>
                    </a:p>
                  </a:txBody>
                  <a:tcPr marL="9525" marR="9525" marT="9525" marB="0" anchor="ctr">
                    <a:noFill/>
                  </a:tcPr>
                </a:tc>
                <a:extLst>
                  <a:ext uri="{0D108BD9-81ED-4DB2-BD59-A6C34878D82A}">
                    <a16:rowId xmlns:a16="http://schemas.microsoft.com/office/drawing/2014/main" xmlns="" val="1356415184"/>
                  </a:ext>
                </a:extLst>
              </a:tr>
              <a:tr h="237169">
                <a:tc>
                  <a:txBody>
                    <a:bodyPr/>
                    <a:lstStyle/>
                    <a:p>
                      <a:pPr algn="r" fontAlgn="b"/>
                      <a:r>
                        <a:rPr lang="en-US" sz="1400" dirty="0">
                          <a:latin typeface="Trebuchet MS" panose="020B0703020202090204" pitchFamily="34" charset="0"/>
                          <a:cs typeface="Open Sans"/>
                        </a:rPr>
                        <a:t>–</a:t>
                      </a:r>
                      <a:endParaRPr lang="en-GB" sz="1400" b="0" i="0" u="none" strike="noStrike" dirty="0">
                        <a:solidFill>
                          <a:srgbClr val="004C6A"/>
                        </a:solidFill>
                        <a:effectLst/>
                        <a:latin typeface="Trebuchet MS" panose="020B0703020202090204" pitchFamily="34" charset="0"/>
                      </a:endParaRP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Gypsy or Irish Traveller</a:t>
                      </a:r>
                    </a:p>
                  </a:txBody>
                  <a:tcPr marL="9525" marR="9525" marT="9525" marB="0" anchor="ctr">
                    <a:noFill/>
                  </a:tcPr>
                </a:tc>
                <a:extLst>
                  <a:ext uri="{0D108BD9-81ED-4DB2-BD59-A6C34878D82A}">
                    <a16:rowId xmlns:a16="http://schemas.microsoft.com/office/drawing/2014/main" xmlns="" val="636503951"/>
                  </a:ext>
                </a:extLst>
              </a:tr>
              <a:tr h="204735">
                <a:tc>
                  <a:txBody>
                    <a:bodyPr/>
                    <a:lstStyle/>
                    <a:p>
                      <a:pPr algn="r" fontAlgn="b"/>
                      <a:r>
                        <a:rPr lang="en-GB" sz="1200" b="0" i="0" u="none" strike="noStrike" dirty="0">
                          <a:solidFill>
                            <a:srgbClr val="004C6A"/>
                          </a:solidFill>
                          <a:effectLst/>
                          <a:latin typeface="Trebuchet MS" panose="020B0703020202090204" pitchFamily="34" charset="0"/>
                        </a:rPr>
                        <a:t>2%</a:t>
                      </a: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Any other white background</a:t>
                      </a:r>
                    </a:p>
                  </a:txBody>
                  <a:tcPr marL="9525" marR="9525" marT="9525" marB="0" anchor="ctr">
                    <a:noFill/>
                  </a:tcPr>
                </a:tc>
                <a:extLst>
                  <a:ext uri="{0D108BD9-81ED-4DB2-BD59-A6C34878D82A}">
                    <a16:rowId xmlns:a16="http://schemas.microsoft.com/office/drawing/2014/main" xmlns="" val="777397804"/>
                  </a:ext>
                </a:extLst>
              </a:tr>
              <a:tr h="204735">
                <a:tc gridSpan="2">
                  <a:txBody>
                    <a:bodyPr/>
                    <a:lstStyle/>
                    <a:p>
                      <a:pPr algn="l" fontAlgn="b"/>
                      <a:endParaRPr lang="en-GB" sz="1200" b="0" i="0" u="none" strike="noStrike" dirty="0">
                        <a:solidFill>
                          <a:srgbClr val="004C6A"/>
                        </a:solidFill>
                        <a:effectLst/>
                        <a:latin typeface="Trebuchet MS" panose="020B070302020209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xmlns="" val="2739392879"/>
                  </a:ext>
                </a:extLst>
              </a:tr>
              <a:tr h="204735">
                <a:tc>
                  <a:txBody>
                    <a:bodyPr/>
                    <a:lstStyle/>
                    <a:p>
                      <a:pPr algn="l" fontAlgn="b"/>
                      <a:endParaRPr lang="en-GB" sz="1200" b="0" i="0" u="none" strike="noStrike" dirty="0">
                        <a:solidFill>
                          <a:srgbClr val="004C6A"/>
                        </a:solidFill>
                        <a:effectLst/>
                        <a:latin typeface="Trebuchet MS" panose="020B0703020202090204" pitchFamily="34" charset="0"/>
                      </a:endParaRPr>
                    </a:p>
                  </a:txBody>
                  <a:tcPr marL="9525" marR="9525" marT="9525" marB="0" anchor="ctr">
                    <a:noFill/>
                  </a:tcPr>
                </a:tc>
                <a:tc>
                  <a:txBody>
                    <a:bodyPr/>
                    <a:lstStyle/>
                    <a:p>
                      <a:r>
                        <a:rPr lang="en-GB" sz="1200" b="1" i="0" u="none" strike="noStrike" dirty="0">
                          <a:solidFill>
                            <a:srgbClr val="D83C8E"/>
                          </a:solidFill>
                          <a:effectLst/>
                          <a:latin typeface="Trebuchet MS" panose="020B0703020202090204" pitchFamily="34" charset="0"/>
                        </a:rPr>
                        <a:t>  Mixed/multiple ethnic groups</a:t>
                      </a:r>
                      <a:endParaRPr lang="en-US" b="1" dirty="0">
                        <a:solidFill>
                          <a:srgbClr val="D83C8E"/>
                        </a:solidFill>
                      </a:endParaRPr>
                    </a:p>
                  </a:txBody>
                  <a:tcPr marL="9525" marR="9525" marT="9525" marB="0" anchor="ctr">
                    <a:noFill/>
                  </a:tcPr>
                </a:tc>
                <a:extLst>
                  <a:ext uri="{0D108BD9-81ED-4DB2-BD59-A6C34878D82A}">
                    <a16:rowId xmlns:a16="http://schemas.microsoft.com/office/drawing/2014/main" xmlns="" val="3134478830"/>
                  </a:ext>
                </a:extLst>
              </a:tr>
              <a:tr h="23716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Open Sans"/>
                        </a:rPr>
                        <a:t>–</a:t>
                      </a:r>
                      <a:endParaRPr kumimoji="0" lang="en-GB"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mn-cs"/>
                      </a:endParaRP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White and Black Caribbean</a:t>
                      </a:r>
                    </a:p>
                  </a:txBody>
                  <a:tcPr marL="9525" marR="9525" marT="9525" marB="0" anchor="ctr">
                    <a:noFill/>
                  </a:tcPr>
                </a:tc>
                <a:extLst>
                  <a:ext uri="{0D108BD9-81ED-4DB2-BD59-A6C34878D82A}">
                    <a16:rowId xmlns:a16="http://schemas.microsoft.com/office/drawing/2014/main" xmlns="" val="339156549"/>
                  </a:ext>
                </a:extLst>
              </a:tr>
              <a:tr h="23716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Open Sans"/>
                        </a:rPr>
                        <a:t>–</a:t>
                      </a:r>
                      <a:endParaRPr kumimoji="0" lang="en-GB"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mn-cs"/>
                      </a:endParaRP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White and Black African</a:t>
                      </a:r>
                    </a:p>
                  </a:txBody>
                  <a:tcPr marL="9525" marR="9525" marT="9525" marB="0" anchor="ctr">
                    <a:noFill/>
                  </a:tcPr>
                </a:tc>
                <a:extLst>
                  <a:ext uri="{0D108BD9-81ED-4DB2-BD59-A6C34878D82A}">
                    <a16:rowId xmlns:a16="http://schemas.microsoft.com/office/drawing/2014/main" xmlns="" val="2577283664"/>
                  </a:ext>
                </a:extLst>
              </a:tr>
              <a:tr h="204735">
                <a:tc>
                  <a:txBody>
                    <a:bodyPr/>
                    <a:lstStyle/>
                    <a:p>
                      <a:pPr algn="r" fontAlgn="b"/>
                      <a:r>
                        <a:rPr lang="en-GB" sz="1200" b="0" i="0" u="none" strike="noStrike" dirty="0">
                          <a:solidFill>
                            <a:srgbClr val="004C6A"/>
                          </a:solidFill>
                          <a:effectLst/>
                          <a:latin typeface="Trebuchet MS" panose="020B0703020202090204" pitchFamily="34" charset="0"/>
                        </a:rPr>
                        <a:t>1%</a:t>
                      </a: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White and Asian</a:t>
                      </a:r>
                    </a:p>
                  </a:txBody>
                  <a:tcPr marL="9525" marR="9525" marT="9525" marB="0" anchor="ctr">
                    <a:noFill/>
                  </a:tcPr>
                </a:tc>
                <a:extLst>
                  <a:ext uri="{0D108BD9-81ED-4DB2-BD59-A6C34878D82A}">
                    <a16:rowId xmlns:a16="http://schemas.microsoft.com/office/drawing/2014/main" xmlns="" val="962176368"/>
                  </a:ext>
                </a:extLst>
              </a:tr>
              <a:tr h="204735">
                <a:tc>
                  <a:txBody>
                    <a:bodyPr/>
                    <a:lstStyle/>
                    <a:p>
                      <a:pPr algn="r" fontAlgn="b"/>
                      <a:r>
                        <a:rPr lang="en-GB" sz="1200" b="0" i="0" u="none" strike="noStrike" dirty="0">
                          <a:solidFill>
                            <a:srgbClr val="004C6A"/>
                          </a:solidFill>
                          <a:effectLst/>
                          <a:latin typeface="Trebuchet MS" panose="020B0703020202090204" pitchFamily="34" charset="0"/>
                        </a:rPr>
                        <a:t>1%</a:t>
                      </a: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Any other Mixed/Multiple ethnic background</a:t>
                      </a:r>
                    </a:p>
                  </a:txBody>
                  <a:tcPr marL="9525" marR="9525" marT="9525" marB="0" anchor="ctr">
                    <a:noFill/>
                  </a:tcPr>
                </a:tc>
                <a:extLst>
                  <a:ext uri="{0D108BD9-81ED-4DB2-BD59-A6C34878D82A}">
                    <a16:rowId xmlns:a16="http://schemas.microsoft.com/office/drawing/2014/main" xmlns="" val="587567835"/>
                  </a:ext>
                </a:extLst>
              </a:tr>
              <a:tr h="204735">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200" b="0" dirty="0">
                        <a:solidFill>
                          <a:srgbClr val="004C6A"/>
                        </a:solidFill>
                        <a:latin typeface="Trebuchet MS" panose="020B0703020202090204" pitchFamily="34" charset="0"/>
                        <a:ea typeface="Times New Roman" panose="02020603050405020304" pitchFamily="18"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xmlns="" val="3901366073"/>
                  </a:ext>
                </a:extLst>
              </a:tr>
              <a:tr h="20473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200" b="0" dirty="0">
                        <a:solidFill>
                          <a:srgbClr val="004C6A"/>
                        </a:solidFill>
                        <a:latin typeface="Trebuchet MS" panose="020B0703020202090204" pitchFamily="34" charset="0"/>
                        <a:ea typeface="Times New Roman" panose="02020603050405020304" pitchFamily="18" charset="0"/>
                      </a:endParaRPr>
                    </a:p>
                  </a:txBody>
                  <a:tcPr marL="9525" marR="9525" marT="9525" marB="0" anchor="ctr">
                    <a:noFill/>
                  </a:tcPr>
                </a:tc>
                <a:tc>
                  <a:txBody>
                    <a:bodyPr/>
                    <a:lstStyle/>
                    <a:p>
                      <a:r>
                        <a:rPr lang="en-GB" sz="1200" b="1" dirty="0">
                          <a:solidFill>
                            <a:srgbClr val="D83C8E"/>
                          </a:solidFill>
                          <a:latin typeface="Trebuchet MS" panose="020B0703020202090204" pitchFamily="34" charset="0"/>
                          <a:ea typeface="Times New Roman" panose="02020603050405020304" pitchFamily="18" charset="0"/>
                        </a:rPr>
                        <a:t>  Asian/Asian British</a:t>
                      </a:r>
                      <a:endParaRPr lang="en-US" b="1" dirty="0">
                        <a:solidFill>
                          <a:srgbClr val="D83C8E"/>
                        </a:solidFill>
                      </a:endParaRPr>
                    </a:p>
                  </a:txBody>
                  <a:tcPr marL="9525" marR="9525" marT="9525" marB="0" anchor="ctr">
                    <a:noFill/>
                  </a:tcPr>
                </a:tc>
                <a:extLst>
                  <a:ext uri="{0D108BD9-81ED-4DB2-BD59-A6C34878D82A}">
                    <a16:rowId xmlns:a16="http://schemas.microsoft.com/office/drawing/2014/main" xmlns="" val="776748253"/>
                  </a:ext>
                </a:extLst>
              </a:tr>
              <a:tr h="204735">
                <a:tc>
                  <a:txBody>
                    <a:bodyPr/>
                    <a:lstStyle/>
                    <a:p>
                      <a:pPr algn="r" fontAlgn="b"/>
                      <a:r>
                        <a:rPr lang="en-GB" sz="1200" b="0" i="0" u="none" strike="noStrike" dirty="0">
                          <a:solidFill>
                            <a:srgbClr val="004C6A"/>
                          </a:solidFill>
                          <a:effectLst/>
                          <a:latin typeface="Trebuchet MS" panose="020B0703020202090204" pitchFamily="34" charset="0"/>
                        </a:rPr>
                        <a:t>1%</a:t>
                      </a: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Indian</a:t>
                      </a:r>
                    </a:p>
                  </a:txBody>
                  <a:tcPr marL="9525" marR="9525" marT="9525" marB="0" anchor="ctr">
                    <a:noFill/>
                  </a:tcPr>
                </a:tc>
                <a:extLst>
                  <a:ext uri="{0D108BD9-81ED-4DB2-BD59-A6C34878D82A}">
                    <a16:rowId xmlns:a16="http://schemas.microsoft.com/office/drawing/2014/main" xmlns="" val="485475066"/>
                  </a:ext>
                </a:extLst>
              </a:tr>
              <a:tr h="23716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Open Sans"/>
                        </a:rPr>
                        <a:t>–</a:t>
                      </a:r>
                      <a:endParaRPr kumimoji="0" lang="en-GB"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mn-cs"/>
                      </a:endParaRP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Pakistani</a:t>
                      </a:r>
                    </a:p>
                  </a:txBody>
                  <a:tcPr marL="9525" marR="9525" marT="9525" marB="0" anchor="ctr">
                    <a:noFill/>
                  </a:tcPr>
                </a:tc>
                <a:extLst>
                  <a:ext uri="{0D108BD9-81ED-4DB2-BD59-A6C34878D82A}">
                    <a16:rowId xmlns:a16="http://schemas.microsoft.com/office/drawing/2014/main" xmlns="" val="739561695"/>
                  </a:ext>
                </a:extLst>
              </a:tr>
              <a:tr h="23716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Open Sans"/>
                        </a:rPr>
                        <a:t>–</a:t>
                      </a:r>
                      <a:endParaRPr kumimoji="0" lang="en-GB"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mn-cs"/>
                      </a:endParaRP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Bangladeshi</a:t>
                      </a:r>
                    </a:p>
                  </a:txBody>
                  <a:tcPr marL="9525" marR="9525" marT="9525" marB="0" anchor="ctr">
                    <a:noFill/>
                  </a:tcPr>
                </a:tc>
                <a:extLst>
                  <a:ext uri="{0D108BD9-81ED-4DB2-BD59-A6C34878D82A}">
                    <a16:rowId xmlns:a16="http://schemas.microsoft.com/office/drawing/2014/main" xmlns="" val="2299456479"/>
                  </a:ext>
                </a:extLst>
              </a:tr>
              <a:tr h="204735">
                <a:tc>
                  <a:txBody>
                    <a:bodyPr/>
                    <a:lstStyle/>
                    <a:p>
                      <a:pPr algn="r" fontAlgn="b"/>
                      <a:r>
                        <a:rPr lang="en-GB" sz="1200" b="0" i="0" u="none" strike="noStrike" dirty="0">
                          <a:solidFill>
                            <a:srgbClr val="004C6A"/>
                          </a:solidFill>
                          <a:effectLst/>
                          <a:latin typeface="Trebuchet MS" panose="020B0703020202090204" pitchFamily="34" charset="0"/>
                        </a:rPr>
                        <a:t>1%</a:t>
                      </a: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Chinese</a:t>
                      </a:r>
                    </a:p>
                  </a:txBody>
                  <a:tcPr marL="9525" marR="9525" marT="9525" marB="0" anchor="ctr">
                    <a:noFill/>
                  </a:tcPr>
                </a:tc>
                <a:extLst>
                  <a:ext uri="{0D108BD9-81ED-4DB2-BD59-A6C34878D82A}">
                    <a16:rowId xmlns:a16="http://schemas.microsoft.com/office/drawing/2014/main" xmlns="" val="388223182"/>
                  </a:ext>
                </a:extLst>
              </a:tr>
              <a:tr h="204735">
                <a:tc>
                  <a:txBody>
                    <a:bodyPr/>
                    <a:lstStyle/>
                    <a:p>
                      <a:pPr algn="r" fontAlgn="b"/>
                      <a:r>
                        <a:rPr lang="en-US" sz="1200" dirty="0">
                          <a:latin typeface="Trebuchet MS" panose="020B0703020202090204" pitchFamily="34" charset="0"/>
                          <a:cs typeface="Open Sans"/>
                        </a:rPr>
                        <a:t>–</a:t>
                      </a:r>
                      <a:endParaRPr lang="en-GB" sz="1200" b="0" i="0" u="none" strike="noStrike" dirty="0">
                        <a:solidFill>
                          <a:srgbClr val="004C6A"/>
                        </a:solidFill>
                        <a:effectLst/>
                        <a:latin typeface="Trebuchet MS" panose="020B0703020202090204" pitchFamily="34" charset="0"/>
                      </a:endParaRP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Any other Asian background</a:t>
                      </a:r>
                    </a:p>
                  </a:txBody>
                  <a:tcPr marL="9525" marR="9525" marT="9525" marB="0" anchor="ctr">
                    <a:noFill/>
                  </a:tcPr>
                </a:tc>
                <a:extLst>
                  <a:ext uri="{0D108BD9-81ED-4DB2-BD59-A6C34878D82A}">
                    <a16:rowId xmlns:a16="http://schemas.microsoft.com/office/drawing/2014/main" xmlns="" val="2123586755"/>
                  </a:ext>
                </a:extLst>
              </a:tr>
              <a:tr h="204735">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200" b="0" dirty="0">
                        <a:solidFill>
                          <a:srgbClr val="004C6A"/>
                        </a:solidFill>
                        <a:latin typeface="Trebuchet MS" panose="020B0703020202090204" pitchFamily="34" charset="0"/>
                        <a:ea typeface="Times New Roman" panose="02020603050405020304" pitchFamily="18"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xmlns="" val="1145759754"/>
                  </a:ext>
                </a:extLst>
              </a:tr>
              <a:tr h="20473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200" b="0" dirty="0">
                        <a:solidFill>
                          <a:srgbClr val="D83C8E"/>
                        </a:solidFill>
                        <a:latin typeface="Trebuchet MS" panose="020B0703020202090204" pitchFamily="34" charset="0"/>
                        <a:ea typeface="Times New Roman" panose="02020603050405020304" pitchFamily="18" charset="0"/>
                      </a:endParaRPr>
                    </a:p>
                  </a:txBody>
                  <a:tcPr marL="9525" marR="9525" marT="9525" marB="0" anchor="ctr">
                    <a:noFill/>
                  </a:tcPr>
                </a:tc>
                <a:tc>
                  <a:txBody>
                    <a:bodyPr/>
                    <a:lstStyle/>
                    <a:p>
                      <a:r>
                        <a:rPr lang="en-GB" sz="1200" b="1" dirty="0">
                          <a:solidFill>
                            <a:srgbClr val="D83C8E"/>
                          </a:solidFill>
                          <a:latin typeface="Trebuchet MS" panose="020B0703020202090204" pitchFamily="34" charset="0"/>
                          <a:ea typeface="Times New Roman" panose="02020603050405020304" pitchFamily="18" charset="0"/>
                        </a:rPr>
                        <a:t>  Black/African/Caribbean/Black British</a:t>
                      </a:r>
                      <a:endParaRPr lang="en-US" b="1" dirty="0">
                        <a:solidFill>
                          <a:srgbClr val="D83C8E"/>
                        </a:solidFill>
                      </a:endParaRPr>
                    </a:p>
                  </a:txBody>
                  <a:tcPr marL="9525" marR="9525" marT="9525" marB="0" anchor="ctr">
                    <a:noFill/>
                  </a:tcPr>
                </a:tc>
                <a:extLst>
                  <a:ext uri="{0D108BD9-81ED-4DB2-BD59-A6C34878D82A}">
                    <a16:rowId xmlns:a16="http://schemas.microsoft.com/office/drawing/2014/main" xmlns="" val="1187768333"/>
                  </a:ext>
                </a:extLst>
              </a:tr>
              <a:tr h="23716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Open Sans"/>
                        </a:rPr>
                        <a:t>–</a:t>
                      </a:r>
                      <a:endParaRPr kumimoji="0" lang="en-GB"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mn-cs"/>
                      </a:endParaRP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African</a:t>
                      </a:r>
                    </a:p>
                  </a:txBody>
                  <a:tcPr marL="9525" marR="9525" marT="9525" marB="0" anchor="ctr">
                    <a:noFill/>
                  </a:tcPr>
                </a:tc>
                <a:extLst>
                  <a:ext uri="{0D108BD9-81ED-4DB2-BD59-A6C34878D82A}">
                    <a16:rowId xmlns:a16="http://schemas.microsoft.com/office/drawing/2014/main" xmlns="" val="3554484091"/>
                  </a:ext>
                </a:extLst>
              </a:tr>
              <a:tr h="23716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Open Sans"/>
                        </a:rPr>
                        <a:t>–</a:t>
                      </a:r>
                      <a:endParaRPr kumimoji="0" lang="en-GB"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mn-cs"/>
                      </a:endParaRP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Caribbean</a:t>
                      </a:r>
                    </a:p>
                  </a:txBody>
                  <a:tcPr marL="9525" marR="9525" marT="9525" marB="0" anchor="ctr">
                    <a:noFill/>
                  </a:tcPr>
                </a:tc>
                <a:extLst>
                  <a:ext uri="{0D108BD9-81ED-4DB2-BD59-A6C34878D82A}">
                    <a16:rowId xmlns:a16="http://schemas.microsoft.com/office/drawing/2014/main" xmlns="" val="2254366244"/>
                  </a:ext>
                </a:extLst>
              </a:tr>
              <a:tr h="23716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Open Sans"/>
                        </a:rPr>
                        <a:t>–</a:t>
                      </a:r>
                      <a:endParaRPr kumimoji="0" lang="en-GB"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mn-cs"/>
                      </a:endParaRP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Any other Black/African/Caribbean background</a:t>
                      </a:r>
                    </a:p>
                  </a:txBody>
                  <a:tcPr marL="9525" marR="9525" marT="9525" marB="0" anchor="ctr">
                    <a:noFill/>
                  </a:tcPr>
                </a:tc>
                <a:extLst>
                  <a:ext uri="{0D108BD9-81ED-4DB2-BD59-A6C34878D82A}">
                    <a16:rowId xmlns:a16="http://schemas.microsoft.com/office/drawing/2014/main" xmlns="" val="3098657607"/>
                  </a:ext>
                </a:extLst>
              </a:tr>
              <a:tr h="204735">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200" b="0" dirty="0">
                        <a:solidFill>
                          <a:srgbClr val="004C6A"/>
                        </a:solidFill>
                        <a:latin typeface="Trebuchet MS" panose="020B0703020202090204" pitchFamily="34" charset="0"/>
                        <a:ea typeface="Times New Roman" panose="02020603050405020304" pitchFamily="18"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xmlns="" val="1129299248"/>
                  </a:ext>
                </a:extLst>
              </a:tr>
              <a:tr h="20473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200" b="0" dirty="0">
                        <a:solidFill>
                          <a:srgbClr val="004C6A"/>
                        </a:solidFill>
                        <a:latin typeface="Trebuchet MS" panose="020B0703020202090204" pitchFamily="34" charset="0"/>
                        <a:ea typeface="Times New Roman" panose="02020603050405020304" pitchFamily="18" charset="0"/>
                      </a:endParaRPr>
                    </a:p>
                  </a:txBody>
                  <a:tcPr marL="9525" marR="9525" marT="9525" marB="0" anchor="ctr">
                    <a:noFill/>
                  </a:tcPr>
                </a:tc>
                <a:tc>
                  <a:txBody>
                    <a:bodyPr/>
                    <a:lstStyle/>
                    <a:p>
                      <a:r>
                        <a:rPr lang="en-GB" sz="1200" b="1" dirty="0">
                          <a:solidFill>
                            <a:srgbClr val="D83C8E"/>
                          </a:solidFill>
                          <a:latin typeface="Trebuchet MS" panose="020B0703020202090204" pitchFamily="34" charset="0"/>
                          <a:ea typeface="Times New Roman" panose="02020603050405020304" pitchFamily="18" charset="0"/>
                        </a:rPr>
                        <a:t>  Other ethnic group</a:t>
                      </a:r>
                      <a:endParaRPr lang="en-US" b="1" dirty="0">
                        <a:solidFill>
                          <a:srgbClr val="D83C8E"/>
                        </a:solidFill>
                      </a:endParaRPr>
                    </a:p>
                  </a:txBody>
                  <a:tcPr marL="9525" marR="9525" marT="9525" marB="0" anchor="ctr">
                    <a:noFill/>
                  </a:tcPr>
                </a:tc>
                <a:extLst>
                  <a:ext uri="{0D108BD9-81ED-4DB2-BD59-A6C34878D82A}">
                    <a16:rowId xmlns:a16="http://schemas.microsoft.com/office/drawing/2014/main" xmlns="" val="880258786"/>
                  </a:ext>
                </a:extLst>
              </a:tr>
              <a:tr h="23716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Open Sans"/>
                        </a:rPr>
                        <a:t>–</a:t>
                      </a:r>
                      <a:endParaRPr kumimoji="0" lang="en-GB"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mn-cs"/>
                      </a:endParaRP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Arab</a:t>
                      </a:r>
                    </a:p>
                  </a:txBody>
                  <a:tcPr marL="9525" marR="9525" marT="9525" marB="0" anchor="ctr">
                    <a:noFill/>
                  </a:tcPr>
                </a:tc>
                <a:extLst>
                  <a:ext uri="{0D108BD9-81ED-4DB2-BD59-A6C34878D82A}">
                    <a16:rowId xmlns:a16="http://schemas.microsoft.com/office/drawing/2014/main" xmlns="" val="1180222309"/>
                  </a:ext>
                </a:extLst>
              </a:tr>
              <a:tr h="23716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Open Sans"/>
                        </a:rPr>
                        <a:t>–</a:t>
                      </a:r>
                      <a:endParaRPr kumimoji="0" lang="en-GB" sz="1400" b="0" i="0" u="none" strike="noStrike" kern="1200" cap="none" spc="0" normalizeH="0" baseline="0" noProof="0" dirty="0">
                        <a:ln>
                          <a:noFill/>
                        </a:ln>
                        <a:solidFill>
                          <a:srgbClr val="004C6A"/>
                        </a:solidFill>
                        <a:effectLst/>
                        <a:uLnTx/>
                        <a:uFillTx/>
                        <a:latin typeface="Trebuchet MS" panose="020B0703020202090204" pitchFamily="34" charset="0"/>
                        <a:ea typeface="+mn-ea"/>
                        <a:cs typeface="+mn-cs"/>
                      </a:endParaRP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Any other ethnic group</a:t>
                      </a:r>
                    </a:p>
                  </a:txBody>
                  <a:tcPr marL="9525" marR="9525" marT="9525" marB="0" anchor="ctr">
                    <a:noFill/>
                  </a:tcPr>
                </a:tc>
                <a:extLst>
                  <a:ext uri="{0D108BD9-81ED-4DB2-BD59-A6C34878D82A}">
                    <a16:rowId xmlns:a16="http://schemas.microsoft.com/office/drawing/2014/main" xmlns="" val="941195276"/>
                  </a:ext>
                </a:extLst>
              </a:tr>
              <a:tr h="204735">
                <a:tc gridSpan="2">
                  <a:txBody>
                    <a:bodyPr/>
                    <a:lstStyle/>
                    <a:p>
                      <a:pPr algn="l" fontAlgn="b"/>
                      <a:endParaRPr lang="en-GB" sz="1200" b="0" i="0" u="none" strike="noStrike" dirty="0">
                        <a:solidFill>
                          <a:srgbClr val="004C6A"/>
                        </a:solidFill>
                        <a:effectLst/>
                        <a:latin typeface="Trebuchet MS" panose="020B070302020209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xmlns="" val="408476744"/>
                  </a:ext>
                </a:extLst>
              </a:tr>
              <a:tr h="204735">
                <a:tc>
                  <a:txBody>
                    <a:bodyPr/>
                    <a:lstStyle/>
                    <a:p>
                      <a:pPr algn="r" fontAlgn="b"/>
                      <a:r>
                        <a:rPr lang="en-GB" sz="1200" b="0" i="0" u="none" strike="noStrike" dirty="0">
                          <a:solidFill>
                            <a:srgbClr val="004C6A"/>
                          </a:solidFill>
                          <a:effectLst/>
                          <a:latin typeface="Trebuchet MS" panose="020B0703020202090204" pitchFamily="34" charset="0"/>
                        </a:rPr>
                        <a:t>2%</a:t>
                      </a:r>
                    </a:p>
                  </a:txBody>
                  <a:tcPr marL="9525" marR="9525" marT="9525" marB="0" anchor="ctr">
                    <a:noFill/>
                  </a:tcPr>
                </a:tc>
                <a:tc>
                  <a:txBody>
                    <a:bodyPr/>
                    <a:lstStyle/>
                    <a:p>
                      <a:pPr algn="l" fontAlgn="b"/>
                      <a:r>
                        <a:rPr lang="en-GB" sz="1200" b="0" i="0" u="none" strike="noStrike" dirty="0">
                          <a:solidFill>
                            <a:srgbClr val="004C6A"/>
                          </a:solidFill>
                          <a:effectLst/>
                          <a:latin typeface="Trebuchet MS" panose="020B0703020202090204" pitchFamily="34" charset="0"/>
                        </a:rPr>
                        <a:t>  Prefer not to say</a:t>
                      </a:r>
                    </a:p>
                  </a:txBody>
                  <a:tcPr marL="9525" marR="9525" marT="9525" marB="0" anchor="ctr">
                    <a:noFill/>
                  </a:tcPr>
                </a:tc>
                <a:extLst>
                  <a:ext uri="{0D108BD9-81ED-4DB2-BD59-A6C34878D82A}">
                    <a16:rowId xmlns:a16="http://schemas.microsoft.com/office/drawing/2014/main" xmlns="" val="2963023300"/>
                  </a:ext>
                </a:extLst>
              </a:tr>
            </a:tbl>
          </a:graphicData>
        </a:graphic>
      </p:graphicFrame>
      <p:cxnSp>
        <p:nvCxnSpPr>
          <p:cNvPr id="20" name="Straight Connector 19">
            <a:extLst>
              <a:ext uri="{FF2B5EF4-FFF2-40B4-BE49-F238E27FC236}">
                <a16:creationId xmlns:a16="http://schemas.microsoft.com/office/drawing/2014/main" xmlns="" id="{BD1A85F8-9A64-D14D-AAFA-193B086BEFF1}"/>
              </a:ext>
            </a:extLst>
          </p:cNvPr>
          <p:cNvCxnSpPr>
            <a:cxnSpLocks/>
          </p:cNvCxnSpPr>
          <p:nvPr/>
        </p:nvCxnSpPr>
        <p:spPr>
          <a:xfrm flipV="1">
            <a:off x="1086936" y="1961442"/>
            <a:ext cx="0" cy="6449930"/>
          </a:xfrm>
          <a:prstGeom prst="line">
            <a:avLst/>
          </a:prstGeom>
          <a:ln w="12700" cmpd="sng">
            <a:solidFill>
              <a:srgbClr val="D83C8E"/>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xmlns="" id="{0C66A753-66BD-4E45-A900-D38DB02DE966}"/>
              </a:ext>
            </a:extLst>
          </p:cNvPr>
          <p:cNvCxnSpPr>
            <a:cxnSpLocks/>
          </p:cNvCxnSpPr>
          <p:nvPr/>
        </p:nvCxnSpPr>
        <p:spPr>
          <a:xfrm flipH="1">
            <a:off x="659523" y="1961441"/>
            <a:ext cx="5053082" cy="0"/>
          </a:xfrm>
          <a:prstGeom prst="line">
            <a:avLst/>
          </a:prstGeom>
          <a:ln w="12700" cmpd="sng">
            <a:solidFill>
              <a:srgbClr val="D83C8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41955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200" b="1" dirty="0">
                <a:solidFill>
                  <a:srgbClr val="D83C8E"/>
                </a:solidFill>
                <a:latin typeface="Trebuchet MS" panose="020B0703020202090204" pitchFamily="34" charset="0"/>
              </a:rPr>
              <a:t>Health problems or disabilities </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A total of 35% of respondents said their day-to-day activities were limited because of a health problem or disability which has lasted, or is expected to last, at least 12 months, with 11% saying their activities are limited a lot and 24% saying their activities are limited a little. </a:t>
            </a: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r>
              <a:rPr lang="en-US" sz="1200" b="1" dirty="0">
                <a:solidFill>
                  <a:srgbClr val="D83C8E"/>
                </a:solidFill>
                <a:latin typeface="Trebuchet MS" panose="020B0703020202090204" pitchFamily="34" charset="0"/>
              </a:rPr>
              <a:t>Caring responsibilities </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Around a quarter of respondents were </a:t>
            </a:r>
            <a:r>
              <a:rPr lang="en-US" sz="1200" dirty="0" err="1">
                <a:solidFill>
                  <a:schemeClr val="tx1"/>
                </a:solidFill>
                <a:latin typeface="Trebuchet MS" panose="020B0703020202090204" pitchFamily="34" charset="0"/>
              </a:rPr>
              <a:t>carers</a:t>
            </a:r>
            <a:r>
              <a:rPr lang="en-US" sz="1200" dirty="0">
                <a:solidFill>
                  <a:schemeClr val="tx1"/>
                </a:solidFill>
                <a:latin typeface="Trebuchet MS" panose="020B0703020202090204" pitchFamily="34" charset="0"/>
              </a:rPr>
              <a:t> and regularly looked after another person. 77% of respondents had no caring responsibilities.  </a:t>
            </a:r>
          </a:p>
          <a:p>
            <a:pPr>
              <a:lnSpc>
                <a:spcPct val="100000"/>
              </a:lnSpc>
            </a:pPr>
            <a:endParaRPr lang="en-US" sz="1200" dirty="0">
              <a:solidFill>
                <a:schemeClr val="tx1"/>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r>
              <a:rPr lang="en-US" sz="1200" b="1" dirty="0">
                <a:solidFill>
                  <a:srgbClr val="D83C8E"/>
                </a:solidFill>
                <a:latin typeface="Trebuchet MS" panose="020B0703020202090204" pitchFamily="34" charset="0"/>
              </a:rPr>
              <a:t>Children in the household </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Over two-thirds of respondents had no children under the age of 18 living in the household. 27% of household included one or two children. </a:t>
            </a:r>
          </a:p>
          <a:p>
            <a:pPr>
              <a:lnSpc>
                <a:spcPct val="100000"/>
              </a:lnSpc>
            </a:pPr>
            <a:endParaRPr lang="en-GB" sz="1200" dirty="0">
              <a:solidFill>
                <a:schemeClr val="tx1"/>
              </a:solidFill>
            </a:endParaRPr>
          </a:p>
          <a:p>
            <a:endParaRPr lang="en-US" dirty="0"/>
          </a:p>
          <a:p>
            <a:endParaRPr lang="en-US" dirty="0"/>
          </a:p>
          <a:p>
            <a:endParaRPr lang="en-US" dirty="0"/>
          </a:p>
          <a:p>
            <a:endParaRPr lang="en-US" dirty="0"/>
          </a:p>
          <a:p>
            <a:endParaRPr lang="en-US" dirty="0"/>
          </a:p>
        </p:txBody>
      </p:sp>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3" cstate="print"/>
          <a:stretch>
            <a:fillRect/>
          </a:stretch>
        </p:blipFill>
        <p:spPr>
          <a:xfrm>
            <a:off x="4685665" y="210820"/>
            <a:ext cx="1997710" cy="498252"/>
          </a:xfrm>
          <a:prstGeom prst="rect">
            <a:avLst/>
          </a:prstGeom>
        </p:spPr>
      </p:pic>
      <p:grpSp>
        <p:nvGrpSpPr>
          <p:cNvPr id="4" name="Group 3">
            <a:extLst>
              <a:ext uri="{FF2B5EF4-FFF2-40B4-BE49-F238E27FC236}">
                <a16:creationId xmlns:a16="http://schemas.microsoft.com/office/drawing/2014/main" xmlns="" id="{5B586178-BF42-814D-9965-71D33F3A51C0}"/>
              </a:ext>
            </a:extLst>
          </p:cNvPr>
          <p:cNvGrpSpPr/>
          <p:nvPr/>
        </p:nvGrpSpPr>
        <p:grpSpPr>
          <a:xfrm>
            <a:off x="2104339" y="2203585"/>
            <a:ext cx="2581326" cy="584775"/>
            <a:chOff x="1003438" y="1931183"/>
            <a:chExt cx="2581326" cy="584775"/>
          </a:xfrm>
        </p:grpSpPr>
        <p:sp>
          <p:nvSpPr>
            <p:cNvPr id="6" name="TextBox 5">
              <a:extLst>
                <a:ext uri="{FF2B5EF4-FFF2-40B4-BE49-F238E27FC236}">
                  <a16:creationId xmlns:a16="http://schemas.microsoft.com/office/drawing/2014/main" xmlns="" id="{53E1DB31-5BD6-8043-8799-5B83228DCF83}"/>
                </a:ext>
              </a:extLst>
            </p:cNvPr>
            <p:cNvSpPr txBox="1"/>
            <p:nvPr/>
          </p:nvSpPr>
          <p:spPr>
            <a:xfrm>
              <a:off x="2812435" y="1931183"/>
              <a:ext cx="772329" cy="584775"/>
            </a:xfrm>
            <a:prstGeom prst="rect">
              <a:avLst/>
            </a:prstGeom>
            <a:noFill/>
          </p:spPr>
          <p:txBody>
            <a:bodyPr wrap="square" rtlCol="0">
              <a:spAutoFit/>
            </a:bodyPr>
            <a:lstStyle/>
            <a:p>
              <a:pPr algn="ctr"/>
              <a:r>
                <a:rPr lang="en-US" dirty="0">
                  <a:latin typeface="Trebuchet MS" panose="020B0703020202090204" pitchFamily="34" charset="0"/>
                  <a:cs typeface="Open Sans"/>
                </a:rPr>
                <a:t>65%</a:t>
              </a:r>
            </a:p>
            <a:p>
              <a:pPr algn="ctr"/>
              <a:r>
                <a:rPr lang="en-US" sz="1400" dirty="0">
                  <a:latin typeface="Trebuchet MS" panose="020B0703020202090204" pitchFamily="34" charset="0"/>
                  <a:cs typeface="Open Sans"/>
                </a:rPr>
                <a:t>No</a:t>
              </a:r>
            </a:p>
          </p:txBody>
        </p:sp>
        <p:sp>
          <p:nvSpPr>
            <p:cNvPr id="7" name="TextBox 6">
              <a:extLst>
                <a:ext uri="{FF2B5EF4-FFF2-40B4-BE49-F238E27FC236}">
                  <a16:creationId xmlns:a16="http://schemas.microsoft.com/office/drawing/2014/main" xmlns="" id="{A8164889-8FF8-AB41-B5DD-D30CC80B1EE8}"/>
                </a:ext>
              </a:extLst>
            </p:cNvPr>
            <p:cNvSpPr txBox="1"/>
            <p:nvPr/>
          </p:nvSpPr>
          <p:spPr>
            <a:xfrm>
              <a:off x="1003438" y="1931183"/>
              <a:ext cx="772329" cy="584775"/>
            </a:xfrm>
            <a:prstGeom prst="rect">
              <a:avLst/>
            </a:prstGeom>
            <a:noFill/>
          </p:spPr>
          <p:txBody>
            <a:bodyPr wrap="square" rtlCol="0">
              <a:spAutoFit/>
            </a:bodyPr>
            <a:lstStyle/>
            <a:p>
              <a:pPr algn="ctr"/>
              <a:r>
                <a:rPr lang="en-US" dirty="0">
                  <a:latin typeface="Trebuchet MS" panose="020B0703020202090204" pitchFamily="34" charset="0"/>
                  <a:cs typeface="Open Sans"/>
                </a:rPr>
                <a:t>35%</a:t>
              </a:r>
            </a:p>
            <a:p>
              <a:pPr algn="ctr"/>
              <a:r>
                <a:rPr lang="en-US" sz="1400" dirty="0">
                  <a:latin typeface="Trebuchet MS" panose="020B0703020202090204" pitchFamily="34" charset="0"/>
                  <a:cs typeface="Open Sans"/>
                </a:rPr>
                <a:t>Yes</a:t>
              </a:r>
            </a:p>
          </p:txBody>
        </p:sp>
      </p:grpSp>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8</a:t>
            </a:r>
          </a:p>
        </p:txBody>
      </p:sp>
      <p:sp>
        <p:nvSpPr>
          <p:cNvPr id="10" name="Content Placeholder 1">
            <a:extLst>
              <a:ext uri="{FF2B5EF4-FFF2-40B4-BE49-F238E27FC236}">
                <a16:creationId xmlns:a16="http://schemas.microsoft.com/office/drawing/2014/main" xmlns="" id="{5FDAAC90-3551-0C41-8E9D-D720027569A5}"/>
              </a:ext>
            </a:extLst>
          </p:cNvPr>
          <p:cNvSpPr txBox="1">
            <a:spLocks/>
          </p:cNvSpPr>
          <p:nvPr/>
        </p:nvSpPr>
        <p:spPr>
          <a:xfrm>
            <a:off x="1019402" y="3048610"/>
            <a:ext cx="4819195"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Q24. </a:t>
            </a:r>
            <a:r>
              <a:rPr lang="en-US" sz="1000" dirty="0">
                <a:solidFill>
                  <a:schemeClr val="tx1"/>
                </a:solidFill>
                <a:latin typeface="Trebuchet MS" panose="020B0703020202090204" pitchFamily="34" charset="0"/>
              </a:rPr>
              <a:t>Are your day-to-day activities limited because of a health problem or disability which has lasted, or is expected to last, at least 12 months?</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All respondents (196)</a:t>
            </a:r>
            <a:endParaRPr lang="en-US" sz="1600" dirty="0">
              <a:latin typeface="Trebuchet MS" panose="020B0703020202090204" pitchFamily="34" charset="0"/>
            </a:endParaRPr>
          </a:p>
        </p:txBody>
      </p:sp>
      <p:pic>
        <p:nvPicPr>
          <p:cNvPr id="14" name="Picture 13">
            <a:extLst>
              <a:ext uri="{FF2B5EF4-FFF2-40B4-BE49-F238E27FC236}">
                <a16:creationId xmlns:a16="http://schemas.microsoft.com/office/drawing/2014/main" xmlns="" id="{83F65F23-2A4F-DC4B-967F-78E3218ACE5E}"/>
              </a:ext>
            </a:extLst>
          </p:cNvPr>
          <p:cNvPicPr>
            <a:picLocks noChangeAspect="1"/>
          </p:cNvPicPr>
          <p:nvPr/>
        </p:nvPicPr>
        <p:blipFill>
          <a:blip r:embed="rId4" cstate="print">
            <a:alphaModFix/>
            <a:duotone>
              <a:schemeClr val="accent1">
                <a:shade val="45000"/>
                <a:satMod val="135000"/>
              </a:schemeClr>
              <a:prstClr val="white"/>
            </a:duotone>
          </a:blip>
          <a:stretch>
            <a:fillRect/>
          </a:stretch>
        </p:blipFill>
        <p:spPr>
          <a:xfrm>
            <a:off x="3068266" y="4823818"/>
            <a:ext cx="584775" cy="584775"/>
          </a:xfrm>
          <a:prstGeom prst="rect">
            <a:avLst/>
          </a:prstGeom>
        </p:spPr>
      </p:pic>
      <p:pic>
        <p:nvPicPr>
          <p:cNvPr id="5" name="Picture 4">
            <a:extLst>
              <a:ext uri="{FF2B5EF4-FFF2-40B4-BE49-F238E27FC236}">
                <a16:creationId xmlns:a16="http://schemas.microsoft.com/office/drawing/2014/main" xmlns="" id="{D019C1D7-41AC-E849-914D-C9DAA223D1AF}"/>
              </a:ext>
            </a:extLst>
          </p:cNvPr>
          <p:cNvPicPr>
            <a:picLocks noChangeAspect="1"/>
          </p:cNvPicPr>
          <p:nvPr/>
        </p:nvPicPr>
        <p:blipFill>
          <a:blip r:embed="rId5" cstate="print">
            <a:duotone>
              <a:schemeClr val="accent1">
                <a:shade val="45000"/>
                <a:satMod val="135000"/>
              </a:schemeClr>
              <a:prstClr val="white"/>
            </a:duotone>
          </a:blip>
          <a:stretch>
            <a:fillRect/>
          </a:stretch>
        </p:blipFill>
        <p:spPr>
          <a:xfrm>
            <a:off x="3068266" y="2092600"/>
            <a:ext cx="584775" cy="584775"/>
          </a:xfrm>
          <a:prstGeom prst="rect">
            <a:avLst/>
          </a:prstGeom>
        </p:spPr>
      </p:pic>
      <p:grpSp>
        <p:nvGrpSpPr>
          <p:cNvPr id="15" name="Group 14">
            <a:extLst>
              <a:ext uri="{FF2B5EF4-FFF2-40B4-BE49-F238E27FC236}">
                <a16:creationId xmlns:a16="http://schemas.microsoft.com/office/drawing/2014/main" xmlns="" id="{C64B9FAF-5570-2C4C-8E03-D0DD6E6432CC}"/>
              </a:ext>
            </a:extLst>
          </p:cNvPr>
          <p:cNvGrpSpPr/>
          <p:nvPr/>
        </p:nvGrpSpPr>
        <p:grpSpPr>
          <a:xfrm>
            <a:off x="2104339" y="4929965"/>
            <a:ext cx="2581326" cy="584775"/>
            <a:chOff x="1003438" y="1931183"/>
            <a:chExt cx="2581326" cy="584775"/>
          </a:xfrm>
        </p:grpSpPr>
        <p:sp>
          <p:nvSpPr>
            <p:cNvPr id="16" name="TextBox 15">
              <a:extLst>
                <a:ext uri="{FF2B5EF4-FFF2-40B4-BE49-F238E27FC236}">
                  <a16:creationId xmlns:a16="http://schemas.microsoft.com/office/drawing/2014/main" xmlns="" id="{68A12774-EB4E-564F-9651-7F9C4A0226CE}"/>
                </a:ext>
              </a:extLst>
            </p:cNvPr>
            <p:cNvSpPr txBox="1"/>
            <p:nvPr/>
          </p:nvSpPr>
          <p:spPr>
            <a:xfrm>
              <a:off x="2812435" y="1931183"/>
              <a:ext cx="772329" cy="584775"/>
            </a:xfrm>
            <a:prstGeom prst="rect">
              <a:avLst/>
            </a:prstGeom>
            <a:noFill/>
          </p:spPr>
          <p:txBody>
            <a:bodyPr wrap="square" rtlCol="0">
              <a:spAutoFit/>
            </a:bodyPr>
            <a:lstStyle/>
            <a:p>
              <a:pPr algn="ctr"/>
              <a:r>
                <a:rPr lang="en-US" dirty="0">
                  <a:latin typeface="Trebuchet MS" panose="020B0703020202090204" pitchFamily="34" charset="0"/>
                  <a:cs typeface="Open Sans"/>
                </a:rPr>
                <a:t>77%</a:t>
              </a:r>
            </a:p>
            <a:p>
              <a:pPr algn="ctr"/>
              <a:r>
                <a:rPr lang="en-US" sz="1400" dirty="0">
                  <a:latin typeface="Trebuchet MS" panose="020B0703020202090204" pitchFamily="34" charset="0"/>
                  <a:cs typeface="Open Sans"/>
                </a:rPr>
                <a:t>No</a:t>
              </a:r>
            </a:p>
          </p:txBody>
        </p:sp>
        <p:sp>
          <p:nvSpPr>
            <p:cNvPr id="17" name="TextBox 16">
              <a:extLst>
                <a:ext uri="{FF2B5EF4-FFF2-40B4-BE49-F238E27FC236}">
                  <a16:creationId xmlns:a16="http://schemas.microsoft.com/office/drawing/2014/main" xmlns="" id="{95C6E2E6-C4E8-1A4B-86FE-3BD260BA1E08}"/>
                </a:ext>
              </a:extLst>
            </p:cNvPr>
            <p:cNvSpPr txBox="1"/>
            <p:nvPr/>
          </p:nvSpPr>
          <p:spPr>
            <a:xfrm>
              <a:off x="1003438" y="1931183"/>
              <a:ext cx="772329" cy="584775"/>
            </a:xfrm>
            <a:prstGeom prst="rect">
              <a:avLst/>
            </a:prstGeom>
            <a:noFill/>
          </p:spPr>
          <p:txBody>
            <a:bodyPr wrap="square" rtlCol="0">
              <a:spAutoFit/>
            </a:bodyPr>
            <a:lstStyle/>
            <a:p>
              <a:pPr algn="ctr"/>
              <a:r>
                <a:rPr lang="en-US" dirty="0">
                  <a:latin typeface="Trebuchet MS" panose="020B0703020202090204" pitchFamily="34" charset="0"/>
                  <a:cs typeface="Open Sans"/>
                </a:rPr>
                <a:t>23%</a:t>
              </a:r>
            </a:p>
            <a:p>
              <a:pPr algn="ctr"/>
              <a:r>
                <a:rPr lang="en-US" sz="1400" dirty="0">
                  <a:latin typeface="Trebuchet MS" panose="020B0703020202090204" pitchFamily="34" charset="0"/>
                  <a:cs typeface="Open Sans"/>
                </a:rPr>
                <a:t>Yes</a:t>
              </a:r>
            </a:p>
          </p:txBody>
        </p:sp>
      </p:grpSp>
      <p:sp>
        <p:nvSpPr>
          <p:cNvPr id="20" name="Content Placeholder 1">
            <a:extLst>
              <a:ext uri="{FF2B5EF4-FFF2-40B4-BE49-F238E27FC236}">
                <a16:creationId xmlns:a16="http://schemas.microsoft.com/office/drawing/2014/main" xmlns="" id="{5346D1A5-E8AC-8249-A234-B2B1F1A519BC}"/>
              </a:ext>
            </a:extLst>
          </p:cNvPr>
          <p:cNvSpPr txBox="1">
            <a:spLocks/>
          </p:cNvSpPr>
          <p:nvPr/>
        </p:nvSpPr>
        <p:spPr>
          <a:xfrm>
            <a:off x="778353" y="5752568"/>
            <a:ext cx="5301292"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Q25. </a:t>
            </a:r>
            <a:r>
              <a:rPr lang="en-US" sz="1000" dirty="0">
                <a:solidFill>
                  <a:schemeClr val="tx1"/>
                </a:solidFill>
                <a:latin typeface="Trebuchet MS" panose="020B0703020202090204" pitchFamily="34" charset="0"/>
              </a:rPr>
              <a:t>Are you a </a:t>
            </a:r>
            <a:r>
              <a:rPr lang="en-US" sz="1000" dirty="0" err="1">
                <a:solidFill>
                  <a:schemeClr val="tx1"/>
                </a:solidFill>
                <a:latin typeface="Trebuchet MS" panose="020B0703020202090204" pitchFamily="34" charset="0"/>
              </a:rPr>
              <a:t>carer</a:t>
            </a:r>
            <a:r>
              <a:rPr lang="en-US" sz="1000" dirty="0">
                <a:solidFill>
                  <a:schemeClr val="tx1"/>
                </a:solidFill>
                <a:latin typeface="Trebuchet MS" panose="020B0703020202090204" pitchFamily="34" charset="0"/>
              </a:rPr>
              <a:t>? By this we mean that you regularly look after someone to help them with their daily life because they’re ill, disabled, or can’t manage without your support.</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All respondents (196)</a:t>
            </a:r>
            <a:endParaRPr lang="en-US" sz="1600" dirty="0">
              <a:latin typeface="Trebuchet MS" panose="020B0703020202090204" pitchFamily="34" charset="0"/>
            </a:endParaRPr>
          </a:p>
        </p:txBody>
      </p:sp>
      <p:graphicFrame>
        <p:nvGraphicFramePr>
          <p:cNvPr id="18" name="Table 17">
            <a:extLst>
              <a:ext uri="{FF2B5EF4-FFF2-40B4-BE49-F238E27FC236}">
                <a16:creationId xmlns:a16="http://schemas.microsoft.com/office/drawing/2014/main" xmlns="" id="{B3E8B80E-5940-C54D-9AF2-41DBBC70E01C}"/>
              </a:ext>
            </a:extLst>
          </p:cNvPr>
          <p:cNvGraphicFramePr>
            <a:graphicFrameLocks noGrp="1"/>
          </p:cNvGraphicFramePr>
          <p:nvPr>
            <p:extLst>
              <p:ext uri="{D42A27DB-BD31-4B8C-83A1-F6EECF244321}">
                <p14:modId xmlns:p14="http://schemas.microsoft.com/office/powerpoint/2010/main" xmlns="" val="1099363109"/>
              </p:ext>
            </p:extLst>
          </p:nvPr>
        </p:nvGraphicFramePr>
        <p:xfrm>
          <a:off x="2478312" y="7359283"/>
          <a:ext cx="3218111" cy="1565122"/>
        </p:xfrm>
        <a:graphic>
          <a:graphicData uri="http://schemas.openxmlformats.org/drawingml/2006/table">
            <a:tbl>
              <a:tblPr firstRow="1" bandRow="1">
                <a:tableStyleId>{5C22544A-7EE6-4342-B048-85BDC9FD1C3A}</a:tableStyleId>
              </a:tblPr>
              <a:tblGrid>
                <a:gridCol w="536352">
                  <a:extLst>
                    <a:ext uri="{9D8B030D-6E8A-4147-A177-3AD203B41FA5}">
                      <a16:colId xmlns:a16="http://schemas.microsoft.com/office/drawing/2014/main" xmlns="" val="20000"/>
                    </a:ext>
                  </a:extLst>
                </a:gridCol>
                <a:gridCol w="536352">
                  <a:extLst>
                    <a:ext uri="{9D8B030D-6E8A-4147-A177-3AD203B41FA5}">
                      <a16:colId xmlns:a16="http://schemas.microsoft.com/office/drawing/2014/main" xmlns="" val="20001"/>
                    </a:ext>
                  </a:extLst>
                </a:gridCol>
                <a:gridCol w="531302">
                  <a:extLst>
                    <a:ext uri="{9D8B030D-6E8A-4147-A177-3AD203B41FA5}">
                      <a16:colId xmlns:a16="http://schemas.microsoft.com/office/drawing/2014/main" xmlns="" val="20002"/>
                    </a:ext>
                  </a:extLst>
                </a:gridCol>
                <a:gridCol w="541401">
                  <a:extLst>
                    <a:ext uri="{9D8B030D-6E8A-4147-A177-3AD203B41FA5}">
                      <a16:colId xmlns:a16="http://schemas.microsoft.com/office/drawing/2014/main" xmlns="" val="20003"/>
                    </a:ext>
                  </a:extLst>
                </a:gridCol>
                <a:gridCol w="536352">
                  <a:extLst>
                    <a:ext uri="{9D8B030D-6E8A-4147-A177-3AD203B41FA5}">
                      <a16:colId xmlns:a16="http://schemas.microsoft.com/office/drawing/2014/main" xmlns="" val="20004"/>
                    </a:ext>
                  </a:extLst>
                </a:gridCol>
                <a:gridCol w="536352">
                  <a:extLst>
                    <a:ext uri="{9D8B030D-6E8A-4147-A177-3AD203B41FA5}">
                      <a16:colId xmlns:a16="http://schemas.microsoft.com/office/drawing/2014/main" xmlns="" val="20005"/>
                    </a:ext>
                  </a:extLst>
                </a:gridCol>
              </a:tblGrid>
              <a:tr h="387247">
                <a:tc>
                  <a:txBody>
                    <a:bodyPr/>
                    <a:lstStyle/>
                    <a:p>
                      <a:pPr algn="ctr"/>
                      <a:r>
                        <a:rPr lang="en-US" sz="1600" b="0" dirty="0">
                          <a:solidFill>
                            <a:schemeClr val="tx1"/>
                          </a:solidFill>
                          <a:latin typeface="Trebuchet MS" panose="020B0703020202090204" pitchFamily="34" charset="0"/>
                        </a:rPr>
                        <a:t>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92625">
                <a:tc>
                  <a:txBody>
                    <a:bodyPr/>
                    <a:lstStyle/>
                    <a:p>
                      <a:pPr algn="ctr"/>
                      <a:r>
                        <a:rPr lang="en-US" sz="1600" dirty="0">
                          <a:solidFill>
                            <a:schemeClr val="tx1"/>
                          </a:solidFill>
                          <a:latin typeface="Trebuchet MS" panose="020B0703020202090204" pitchFamily="34"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92625">
                <a:tc>
                  <a:txBody>
                    <a:bodyPr/>
                    <a:lstStyle/>
                    <a:p>
                      <a:pPr algn="ctr"/>
                      <a:r>
                        <a:rPr lang="en-US" sz="1600" dirty="0">
                          <a:solidFill>
                            <a:schemeClr val="tx1"/>
                          </a:solidFill>
                          <a:latin typeface="Trebuchet MS" panose="020B0703020202090204" pitchFamily="34"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92625">
                <a:tc>
                  <a:txBody>
                    <a:bodyPr/>
                    <a:lstStyle/>
                    <a:p>
                      <a:pPr algn="ctr"/>
                      <a:r>
                        <a:rPr lang="en-US" sz="1600" dirty="0">
                          <a:solidFill>
                            <a:schemeClr val="tx1"/>
                          </a:solidFill>
                          <a:latin typeface="Trebuchet MS" panose="020B070302020209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40"/>
                        </a:solidFill>
                        <a:latin typeface="Trebuchet MS" panose="020B070302020209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pic>
        <p:nvPicPr>
          <p:cNvPr id="19" name="Picture 18">
            <a:extLst>
              <a:ext uri="{FF2B5EF4-FFF2-40B4-BE49-F238E27FC236}">
                <a16:creationId xmlns:a16="http://schemas.microsoft.com/office/drawing/2014/main" xmlns="" id="{B9ABFEB6-0EEF-E944-BBA0-11B579A0AE7C}"/>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3091736" y="8159512"/>
            <a:ext cx="323676" cy="330007"/>
          </a:xfrm>
          <a:prstGeom prst="rect">
            <a:avLst/>
          </a:prstGeom>
        </p:spPr>
      </p:pic>
      <p:pic>
        <p:nvPicPr>
          <p:cNvPr id="21" name="Picture 20">
            <a:extLst>
              <a:ext uri="{FF2B5EF4-FFF2-40B4-BE49-F238E27FC236}">
                <a16:creationId xmlns:a16="http://schemas.microsoft.com/office/drawing/2014/main" xmlns="" id="{3BBA0E56-F85D-9246-806F-84A5F349474E}"/>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3495597" y="8157787"/>
            <a:ext cx="323676" cy="330007"/>
          </a:xfrm>
          <a:prstGeom prst="rect">
            <a:avLst/>
          </a:prstGeom>
        </p:spPr>
      </p:pic>
      <p:pic>
        <p:nvPicPr>
          <p:cNvPr id="22" name="Picture 21">
            <a:extLst>
              <a:ext uri="{FF2B5EF4-FFF2-40B4-BE49-F238E27FC236}">
                <a16:creationId xmlns:a16="http://schemas.microsoft.com/office/drawing/2014/main" xmlns="" id="{9904D810-8D3D-4543-BBEF-02337CEC3EF7}"/>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3094862" y="8551527"/>
            <a:ext cx="323676" cy="330007"/>
          </a:xfrm>
          <a:prstGeom prst="rect">
            <a:avLst/>
          </a:prstGeom>
        </p:spPr>
      </p:pic>
      <p:pic>
        <p:nvPicPr>
          <p:cNvPr id="23" name="Picture 22">
            <a:extLst>
              <a:ext uri="{FF2B5EF4-FFF2-40B4-BE49-F238E27FC236}">
                <a16:creationId xmlns:a16="http://schemas.microsoft.com/office/drawing/2014/main" xmlns="" id="{1078AF57-9E96-824D-9A36-A60DE3B628B8}"/>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3508582" y="8547798"/>
            <a:ext cx="323676" cy="330007"/>
          </a:xfrm>
          <a:prstGeom prst="rect">
            <a:avLst/>
          </a:prstGeom>
        </p:spPr>
      </p:pic>
      <p:pic>
        <p:nvPicPr>
          <p:cNvPr id="24" name="Picture 23">
            <a:extLst>
              <a:ext uri="{FF2B5EF4-FFF2-40B4-BE49-F238E27FC236}">
                <a16:creationId xmlns:a16="http://schemas.microsoft.com/office/drawing/2014/main" xmlns="" id="{23550E7F-C285-EE48-86C7-099A45D35E8A}"/>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3922733" y="8541730"/>
            <a:ext cx="323676" cy="330007"/>
          </a:xfrm>
          <a:prstGeom prst="rect">
            <a:avLst/>
          </a:prstGeom>
        </p:spPr>
      </p:pic>
      <p:pic>
        <p:nvPicPr>
          <p:cNvPr id="29" name="Picture 28">
            <a:extLst>
              <a:ext uri="{FF2B5EF4-FFF2-40B4-BE49-F238E27FC236}">
                <a16:creationId xmlns:a16="http://schemas.microsoft.com/office/drawing/2014/main" xmlns="" id="{03673E38-75AE-EA45-BC99-D001F85E3F0E}"/>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3128620" y="7754657"/>
            <a:ext cx="323676" cy="330007"/>
          </a:xfrm>
          <a:prstGeom prst="rect">
            <a:avLst/>
          </a:prstGeom>
        </p:spPr>
      </p:pic>
      <p:pic>
        <p:nvPicPr>
          <p:cNvPr id="30" name="Picture 29">
            <a:extLst>
              <a:ext uri="{FF2B5EF4-FFF2-40B4-BE49-F238E27FC236}">
                <a16:creationId xmlns:a16="http://schemas.microsoft.com/office/drawing/2014/main" xmlns="" id="{7B1BB243-764C-D445-B76F-ED4BA378963C}"/>
              </a:ext>
            </a:extLst>
          </p:cNvPr>
          <p:cNvPicPr>
            <a:picLocks noChangeAspect="1"/>
          </p:cNvPicPr>
          <p:nvPr/>
        </p:nvPicPr>
        <p:blipFill>
          <a:blip r:embed="rId7" cstate="print">
            <a:duotone>
              <a:schemeClr val="accent1">
                <a:shade val="45000"/>
                <a:satMod val="135000"/>
              </a:schemeClr>
              <a:prstClr val="white"/>
            </a:duotone>
          </a:blip>
          <a:stretch>
            <a:fillRect/>
          </a:stretch>
        </p:blipFill>
        <p:spPr>
          <a:xfrm>
            <a:off x="3162793" y="7432679"/>
            <a:ext cx="247838" cy="252686"/>
          </a:xfrm>
          <a:prstGeom prst="rect">
            <a:avLst/>
          </a:prstGeom>
        </p:spPr>
      </p:pic>
      <p:pic>
        <p:nvPicPr>
          <p:cNvPr id="31" name="Picture 30">
            <a:extLst>
              <a:ext uri="{FF2B5EF4-FFF2-40B4-BE49-F238E27FC236}">
                <a16:creationId xmlns:a16="http://schemas.microsoft.com/office/drawing/2014/main" xmlns="" id="{4EFDEFD1-2D8F-1E40-95A2-0F818EE9DB39}"/>
              </a:ext>
            </a:extLst>
          </p:cNvPr>
          <p:cNvPicPr>
            <a:picLocks noChangeAspect="1"/>
          </p:cNvPicPr>
          <p:nvPr/>
        </p:nvPicPr>
        <p:blipFill>
          <a:blip r:embed="rId8" cstate="print">
            <a:duotone>
              <a:schemeClr val="accent1">
                <a:shade val="45000"/>
                <a:satMod val="135000"/>
              </a:schemeClr>
              <a:prstClr val="white"/>
            </a:duotone>
          </a:blip>
          <a:stretch>
            <a:fillRect/>
          </a:stretch>
        </p:blipFill>
        <p:spPr>
          <a:xfrm>
            <a:off x="4319222" y="8582521"/>
            <a:ext cx="247838" cy="252686"/>
          </a:xfrm>
          <a:prstGeom prst="rect">
            <a:avLst/>
          </a:prstGeom>
        </p:spPr>
      </p:pic>
      <p:sp>
        <p:nvSpPr>
          <p:cNvPr id="34" name="Content Placeholder 1">
            <a:extLst>
              <a:ext uri="{FF2B5EF4-FFF2-40B4-BE49-F238E27FC236}">
                <a16:creationId xmlns:a16="http://schemas.microsoft.com/office/drawing/2014/main" xmlns="" id="{F3804D10-0A30-6044-A861-85DA056DCFBC}"/>
              </a:ext>
            </a:extLst>
          </p:cNvPr>
          <p:cNvSpPr txBox="1">
            <a:spLocks/>
          </p:cNvSpPr>
          <p:nvPr/>
        </p:nvSpPr>
        <p:spPr>
          <a:xfrm>
            <a:off x="710007" y="9096932"/>
            <a:ext cx="5301292"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Q22. </a:t>
            </a:r>
            <a:r>
              <a:rPr lang="en-US" sz="1000" dirty="0">
                <a:solidFill>
                  <a:schemeClr val="tx1"/>
                </a:solidFill>
                <a:latin typeface="Trebuchet MS" panose="020B0703020202090204" pitchFamily="34" charset="0"/>
              </a:rPr>
              <a:t>How many children under the age of 18 live in your household? </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All respondents (196)</a:t>
            </a:r>
            <a:endParaRPr lang="en-US" sz="1600" dirty="0">
              <a:latin typeface="Trebuchet MS" panose="020B0703020202090204" pitchFamily="34" charset="0"/>
            </a:endParaRPr>
          </a:p>
        </p:txBody>
      </p:sp>
    </p:spTree>
    <p:extLst>
      <p:ext uri="{BB962C8B-B14F-4D97-AF65-F5344CB8AC3E}">
        <p14:creationId xmlns:p14="http://schemas.microsoft.com/office/powerpoint/2010/main" xmlns="" val="293055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16D4454E-24B7-B14D-9A04-8E1CE2551B60}"/>
              </a:ext>
            </a:extLst>
          </p:cNvPr>
          <p:cNvSpPr>
            <a:spLocks noGrp="1"/>
          </p:cNvSpPr>
          <p:nvPr>
            <p:ph idx="1"/>
          </p:nvPr>
        </p:nvSpPr>
        <p:spPr>
          <a:xfrm>
            <a:off x="428604" y="929640"/>
            <a:ext cx="6072230" cy="8381078"/>
          </a:xfrm>
        </p:spPr>
        <p:txBody>
          <a:bodyPr/>
          <a:lstStyle/>
          <a:p>
            <a:pPr>
              <a:lnSpc>
                <a:spcPct val="100000"/>
              </a:lnSpc>
            </a:pPr>
            <a:r>
              <a:rPr lang="en-US" sz="1600" b="1" dirty="0">
                <a:latin typeface="Trebuchet MS" panose="020B0703020202090204" pitchFamily="34" charset="0"/>
              </a:rPr>
              <a:t>Mental health status and diagnosis   </a:t>
            </a:r>
            <a:endParaRPr lang="en-GB" sz="1400" b="1" dirty="0">
              <a:solidFill>
                <a:schemeClr val="tx1"/>
              </a:solidFill>
              <a:latin typeface="Trebuchet MS" panose="020B0703020202090204" pitchFamily="34" charset="0"/>
            </a:endParaRPr>
          </a:p>
          <a:p>
            <a:pPr>
              <a:lnSpc>
                <a:spcPct val="100000"/>
              </a:lnSpc>
            </a:pPr>
            <a:r>
              <a:rPr lang="en-US" sz="1200" b="1" dirty="0">
                <a:solidFill>
                  <a:srgbClr val="D83C8E"/>
                </a:solidFill>
                <a:latin typeface="Trebuchet MS" panose="020B0703020202090204" pitchFamily="34" charset="0"/>
              </a:rPr>
              <a:t>Mental health profile </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Just under half of respondents said they would not consider themselves to be someone who struggles with their mental health. 26% had been diagnosed with a mental health problem, and 28%, whilst not having an official diagnosis, disclosed that they sometimes struggle with their mental health.  </a:t>
            </a: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chemeClr val="tx1"/>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endParaRPr lang="en-US" sz="1200" b="1" dirty="0">
              <a:solidFill>
                <a:srgbClr val="D83C8E"/>
              </a:solidFill>
              <a:latin typeface="Trebuchet MS" panose="020B0703020202090204" pitchFamily="34" charset="0"/>
            </a:endParaRPr>
          </a:p>
          <a:p>
            <a:pPr>
              <a:lnSpc>
                <a:spcPct val="100000"/>
              </a:lnSpc>
            </a:pPr>
            <a:r>
              <a:rPr lang="en-US" sz="1200" b="1" dirty="0">
                <a:solidFill>
                  <a:srgbClr val="D83C8E"/>
                </a:solidFill>
                <a:latin typeface="Trebuchet MS" panose="020B0703020202090204" pitchFamily="34" charset="0"/>
              </a:rPr>
              <a:t>Mental health problems</a:t>
            </a:r>
            <a:r>
              <a:rPr lang="en-GB" sz="1200" b="1" dirty="0">
                <a:solidFill>
                  <a:schemeClr val="tx1"/>
                </a:solidFill>
                <a:latin typeface="Trebuchet MS" panose="020B0703020202090204" pitchFamily="34" charset="0"/>
              </a:rPr>
              <a:t/>
            </a:r>
            <a:br>
              <a:rPr lang="en-GB" sz="1200" b="1" dirty="0">
                <a:solidFill>
                  <a:schemeClr val="tx1"/>
                </a:solidFill>
                <a:latin typeface="Trebuchet MS" panose="020B0703020202090204" pitchFamily="34" charset="0"/>
              </a:rPr>
            </a:br>
            <a:r>
              <a:rPr lang="en-US" sz="1200" dirty="0">
                <a:solidFill>
                  <a:schemeClr val="tx1"/>
                </a:solidFill>
                <a:latin typeface="Trebuchet MS" panose="020B0703020202090204" pitchFamily="34" charset="0"/>
              </a:rPr>
              <a:t>Of those who had been diagnosed with a mental health problem </a:t>
            </a:r>
            <a:r>
              <a:rPr lang="en-US" sz="1000" dirty="0">
                <a:solidFill>
                  <a:schemeClr val="tx1"/>
                </a:solidFill>
                <a:latin typeface="Trebuchet MS" panose="020B0703020202090204" pitchFamily="34" charset="0"/>
              </a:rPr>
              <a:t>(51 respondents)</a:t>
            </a:r>
            <a:r>
              <a:rPr lang="en-US" sz="1200" dirty="0">
                <a:solidFill>
                  <a:schemeClr val="tx1"/>
                </a:solidFill>
                <a:latin typeface="Trebuchet MS" panose="020B0703020202090204" pitchFamily="34" charset="0"/>
              </a:rPr>
              <a:t>, 78% had been diagnosed with Anxiety and 71% had a diagnosis of Depression. </a:t>
            </a:r>
            <a:endParaRPr lang="en-US" dirty="0"/>
          </a:p>
        </p:txBody>
      </p:sp>
      <p:pic>
        <p:nvPicPr>
          <p:cNvPr id="2" name="Picture 1">
            <a:extLst>
              <a:ext uri="{FF2B5EF4-FFF2-40B4-BE49-F238E27FC236}">
                <a16:creationId xmlns:a16="http://schemas.microsoft.com/office/drawing/2014/main" xmlns="" id="{678D94ED-2D14-E64A-8F68-BCE62DD346E8}"/>
              </a:ext>
            </a:extLst>
          </p:cNvPr>
          <p:cNvPicPr>
            <a:picLocks noChangeAspect="1"/>
          </p:cNvPicPr>
          <p:nvPr/>
        </p:nvPicPr>
        <p:blipFill>
          <a:blip r:embed="rId3" cstate="print"/>
          <a:stretch>
            <a:fillRect/>
          </a:stretch>
        </p:blipFill>
        <p:spPr>
          <a:xfrm>
            <a:off x="4685665" y="210820"/>
            <a:ext cx="1997710" cy="498252"/>
          </a:xfrm>
          <a:prstGeom prst="rect">
            <a:avLst/>
          </a:prstGeom>
        </p:spPr>
      </p:pic>
      <p:sp>
        <p:nvSpPr>
          <p:cNvPr id="9" name="TextBox 8">
            <a:extLst>
              <a:ext uri="{FF2B5EF4-FFF2-40B4-BE49-F238E27FC236}">
                <a16:creationId xmlns:a16="http://schemas.microsoft.com/office/drawing/2014/main" xmlns="" id="{6B238EDD-4251-644B-A71B-6C78F2A86113}"/>
              </a:ext>
            </a:extLst>
          </p:cNvPr>
          <p:cNvSpPr txBox="1"/>
          <p:nvPr/>
        </p:nvSpPr>
        <p:spPr>
          <a:xfrm>
            <a:off x="6324600" y="9569798"/>
            <a:ext cx="465794" cy="261610"/>
          </a:xfrm>
          <a:prstGeom prst="rect">
            <a:avLst/>
          </a:prstGeom>
          <a:noFill/>
        </p:spPr>
        <p:txBody>
          <a:bodyPr wrap="square" rtlCol="0">
            <a:spAutoFit/>
          </a:bodyPr>
          <a:lstStyle/>
          <a:p>
            <a:pPr algn="r"/>
            <a:r>
              <a:rPr lang="en-US" sz="1100" dirty="0">
                <a:latin typeface="Trebuchet MS" panose="020B0703020202090204" pitchFamily="34" charset="0"/>
              </a:rPr>
              <a:t>9</a:t>
            </a:r>
          </a:p>
        </p:txBody>
      </p:sp>
      <p:sp>
        <p:nvSpPr>
          <p:cNvPr id="10" name="Content Placeholder 1">
            <a:extLst>
              <a:ext uri="{FF2B5EF4-FFF2-40B4-BE49-F238E27FC236}">
                <a16:creationId xmlns:a16="http://schemas.microsoft.com/office/drawing/2014/main" xmlns="" id="{5FDAAC90-3551-0C41-8E9D-D720027569A5}"/>
              </a:ext>
            </a:extLst>
          </p:cNvPr>
          <p:cNvSpPr txBox="1">
            <a:spLocks/>
          </p:cNvSpPr>
          <p:nvPr/>
        </p:nvSpPr>
        <p:spPr>
          <a:xfrm>
            <a:off x="392885" y="4287240"/>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Q3: </a:t>
            </a:r>
            <a:r>
              <a:rPr lang="en-US" sz="1000" dirty="0">
                <a:solidFill>
                  <a:schemeClr val="tx1"/>
                </a:solidFill>
                <a:latin typeface="Trebuchet MS" panose="020B0703020202090204" pitchFamily="34" charset="0"/>
              </a:rPr>
              <a:t>Which of the following statement best applies to you?</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All respondents (196)</a:t>
            </a:r>
            <a:endParaRPr lang="en-US" sz="1600" dirty="0">
              <a:latin typeface="Trebuchet MS" panose="020B0703020202090204" pitchFamily="34" charset="0"/>
            </a:endParaRPr>
          </a:p>
        </p:txBody>
      </p:sp>
      <p:sp>
        <p:nvSpPr>
          <p:cNvPr id="11" name="Content Placeholder 1">
            <a:extLst>
              <a:ext uri="{FF2B5EF4-FFF2-40B4-BE49-F238E27FC236}">
                <a16:creationId xmlns:a16="http://schemas.microsoft.com/office/drawing/2014/main" xmlns="" id="{FF109E06-BABB-A348-9366-9D9481684D72}"/>
              </a:ext>
            </a:extLst>
          </p:cNvPr>
          <p:cNvSpPr txBox="1">
            <a:spLocks/>
          </p:cNvSpPr>
          <p:nvPr/>
        </p:nvSpPr>
        <p:spPr>
          <a:xfrm>
            <a:off x="392885" y="9025760"/>
            <a:ext cx="6072230" cy="615825"/>
          </a:xfrm>
          <a:prstGeom prst="rect">
            <a:avLst/>
          </a:prstGeom>
        </p:spPr>
        <p:txBody>
          <a:bodyPr vert="horz" lIns="0" tIns="0" rIns="0" bIns="0" numCol="1" spcCol="360000" rtlCol="0" anchor="t" anchorCtr="0">
            <a:noAutofit/>
          </a:bodyPr>
          <a:lstStyle>
            <a:lvl1pPr marL="0" indent="0" algn="l" defTabSz="914400" rtl="0" eaLnBrk="1" latinLnBrk="0" hangingPunct="1">
              <a:lnSpc>
                <a:spcPts val="2400"/>
              </a:lnSpc>
              <a:spcBef>
                <a:spcPts val="0"/>
              </a:spcBef>
              <a:spcAft>
                <a:spcPts val="1500"/>
              </a:spcAft>
              <a:buFont typeface="Arial" pitchFamily="34" charset="0"/>
              <a:buNone/>
              <a:defRPr sz="2400" kern="1200">
                <a:solidFill>
                  <a:schemeClr val="accent1"/>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0" indent="0" algn="l" defTabSz="914400" rtl="0" eaLnBrk="1" latinLnBrk="0" hangingPunct="1">
              <a:lnSpc>
                <a:spcPts val="1200"/>
              </a:lnSpc>
              <a:spcBef>
                <a:spcPts val="1500"/>
              </a:spcBef>
              <a:spcAft>
                <a:spcPts val="1200"/>
              </a:spcAft>
              <a:buClr>
                <a:schemeClr val="tx1"/>
              </a:buClr>
              <a:buSzPct val="120000"/>
              <a:buFont typeface="Arial" pitchFamily="34" charset="0"/>
              <a:buNone/>
              <a:defRPr sz="1100" kern="1200">
                <a:solidFill>
                  <a:schemeClr val="accent1"/>
                </a:solidFill>
                <a:latin typeface="+mn-lt"/>
                <a:ea typeface="+mn-ea"/>
                <a:cs typeface="+mn-cs"/>
              </a:defRPr>
            </a:lvl3pPr>
            <a:lvl4pPr marL="180000" indent="-180000" algn="l" defTabSz="914400" rtl="0" eaLnBrk="1" latinLnBrk="0" hangingPunct="1">
              <a:lnSpc>
                <a:spcPts val="1200"/>
              </a:lnSpc>
              <a:spcBef>
                <a:spcPts val="0"/>
              </a:spcBef>
              <a:spcAft>
                <a:spcPts val="0"/>
              </a:spcAft>
              <a:buClr>
                <a:schemeClr val="tx1"/>
              </a:buClr>
              <a:buFont typeface="Arial" pitchFamily="34" charset="0"/>
              <a:buChar char="•"/>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lnSpc>
                <a:spcPct val="100000"/>
              </a:lnSpc>
              <a:spcAft>
                <a:spcPts val="300"/>
              </a:spcAft>
            </a:pPr>
            <a:r>
              <a:rPr lang="en-US" sz="1000" b="1" dirty="0">
                <a:solidFill>
                  <a:schemeClr val="tx1"/>
                </a:solidFill>
                <a:latin typeface="Trebuchet MS" panose="020B0703020202090204" pitchFamily="34" charset="0"/>
              </a:rPr>
              <a:t>Q4: </a:t>
            </a:r>
            <a:r>
              <a:rPr lang="en-US" sz="1000" dirty="0">
                <a:solidFill>
                  <a:schemeClr val="tx1"/>
                </a:solidFill>
                <a:latin typeface="Trebuchet MS" panose="020B0703020202090204" pitchFamily="34" charset="0"/>
              </a:rPr>
              <a:t>If you are happy to share this information, please can you tell us if you have experienced any of the following mental health problems?</a:t>
            </a:r>
          </a:p>
          <a:p>
            <a:pPr algn="ctr" fontAlgn="ctr">
              <a:lnSpc>
                <a:spcPct val="100000"/>
              </a:lnSpc>
              <a:spcAft>
                <a:spcPts val="300"/>
              </a:spcAft>
            </a:pPr>
            <a:r>
              <a:rPr lang="en-US" sz="1000" b="1" dirty="0">
                <a:solidFill>
                  <a:schemeClr val="tx1"/>
                </a:solidFill>
                <a:latin typeface="Trebuchet MS" panose="020B0703020202090204" pitchFamily="34" charset="0"/>
              </a:rPr>
              <a:t>Base size: </a:t>
            </a:r>
            <a:r>
              <a:rPr lang="en-US" sz="1000" dirty="0">
                <a:solidFill>
                  <a:schemeClr val="tx1"/>
                </a:solidFill>
                <a:latin typeface="Trebuchet MS" panose="020B0703020202090204" pitchFamily="34" charset="0"/>
              </a:rPr>
              <a:t>Those who have been diagnosed with a mental health problem at Q3 (51)</a:t>
            </a:r>
          </a:p>
        </p:txBody>
      </p:sp>
      <p:pic>
        <p:nvPicPr>
          <p:cNvPr id="15" name="Picture 14">
            <a:extLst>
              <a:ext uri="{FF2B5EF4-FFF2-40B4-BE49-F238E27FC236}">
                <a16:creationId xmlns:a16="http://schemas.microsoft.com/office/drawing/2014/main" xmlns="" id="{F8A0B79C-9B11-554F-BA2E-BDB61770FDA9}"/>
              </a:ext>
            </a:extLst>
          </p:cNvPr>
          <p:cNvPicPr>
            <a:picLocks noChangeAspect="1"/>
          </p:cNvPicPr>
          <p:nvPr/>
        </p:nvPicPr>
        <p:blipFill>
          <a:blip r:embed="rId4" cstate="print">
            <a:duotone>
              <a:schemeClr val="accent1">
                <a:shade val="45000"/>
                <a:satMod val="135000"/>
              </a:schemeClr>
              <a:prstClr val="white"/>
            </a:duotone>
          </a:blip>
          <a:stretch>
            <a:fillRect/>
          </a:stretch>
        </p:blipFill>
        <p:spPr>
          <a:xfrm>
            <a:off x="1111569" y="2905665"/>
            <a:ext cx="432809" cy="441275"/>
          </a:xfrm>
          <a:prstGeom prst="rect">
            <a:avLst/>
          </a:prstGeom>
        </p:spPr>
      </p:pic>
      <p:sp>
        <p:nvSpPr>
          <p:cNvPr id="17" name="TextBox 16">
            <a:extLst>
              <a:ext uri="{FF2B5EF4-FFF2-40B4-BE49-F238E27FC236}">
                <a16:creationId xmlns:a16="http://schemas.microsoft.com/office/drawing/2014/main" xmlns="" id="{299E99F5-9B28-7F41-80F8-3A1E37228490}"/>
              </a:ext>
            </a:extLst>
          </p:cNvPr>
          <p:cNvSpPr txBox="1"/>
          <p:nvPr/>
        </p:nvSpPr>
        <p:spPr>
          <a:xfrm>
            <a:off x="956486" y="2449806"/>
            <a:ext cx="817174" cy="369332"/>
          </a:xfrm>
          <a:prstGeom prst="rect">
            <a:avLst/>
          </a:prstGeom>
          <a:noFill/>
        </p:spPr>
        <p:txBody>
          <a:bodyPr wrap="square" rtlCol="0">
            <a:spAutoFit/>
          </a:bodyPr>
          <a:lstStyle/>
          <a:p>
            <a:pPr algn="ctr"/>
            <a:r>
              <a:rPr lang="en-US" dirty="0">
                <a:latin typeface="Trebuchet MS" panose="020B0703020202090204" pitchFamily="34" charset="0"/>
                <a:cs typeface="Open Sans"/>
              </a:rPr>
              <a:t>46%</a:t>
            </a:r>
          </a:p>
        </p:txBody>
      </p:sp>
      <p:sp>
        <p:nvSpPr>
          <p:cNvPr id="18" name="TextBox 17">
            <a:extLst>
              <a:ext uri="{FF2B5EF4-FFF2-40B4-BE49-F238E27FC236}">
                <a16:creationId xmlns:a16="http://schemas.microsoft.com/office/drawing/2014/main" xmlns="" id="{9AFCCB1E-3AB2-F44D-A946-E9BF4717E14C}"/>
              </a:ext>
            </a:extLst>
          </p:cNvPr>
          <p:cNvSpPr txBox="1"/>
          <p:nvPr/>
        </p:nvSpPr>
        <p:spPr>
          <a:xfrm>
            <a:off x="311860" y="3489023"/>
            <a:ext cx="2060493" cy="577081"/>
          </a:xfrm>
          <a:prstGeom prst="rect">
            <a:avLst/>
          </a:prstGeom>
          <a:noFill/>
        </p:spPr>
        <p:txBody>
          <a:bodyPr wrap="square" rtlCol="0">
            <a:spAutoFit/>
          </a:bodyPr>
          <a:lstStyle/>
          <a:p>
            <a:pPr algn="ctr"/>
            <a:r>
              <a:rPr lang="en-US" sz="1050" dirty="0">
                <a:latin typeface="Trebuchet MS" panose="020B0703020202090204" pitchFamily="34" charset="0"/>
                <a:cs typeface="Open Sans"/>
              </a:rPr>
              <a:t>I </a:t>
            </a:r>
            <a:r>
              <a:rPr lang="en-US" sz="1050" b="1" dirty="0">
                <a:solidFill>
                  <a:srgbClr val="D83C8E"/>
                </a:solidFill>
                <a:latin typeface="Trebuchet MS" panose="020B0703020202090204" pitchFamily="34" charset="0"/>
                <a:cs typeface="Open Sans"/>
              </a:rPr>
              <a:t>would not consider </a:t>
            </a:r>
            <a:r>
              <a:rPr lang="en-US" sz="1050" dirty="0">
                <a:latin typeface="Trebuchet MS" panose="020B0703020202090204" pitchFamily="34" charset="0"/>
                <a:cs typeface="Open Sans"/>
              </a:rPr>
              <a:t>myself</a:t>
            </a:r>
            <a:r>
              <a:rPr lang="en-US" sz="1050" b="1" dirty="0">
                <a:solidFill>
                  <a:srgbClr val="FF0040"/>
                </a:solidFill>
                <a:latin typeface="Trebuchet MS" panose="020B0703020202090204" pitchFamily="34" charset="0"/>
                <a:cs typeface="Open Sans"/>
              </a:rPr>
              <a:t> </a:t>
            </a:r>
            <a:r>
              <a:rPr lang="en-US" sz="1050" dirty="0">
                <a:latin typeface="Trebuchet MS" panose="020B0703020202090204" pitchFamily="34" charset="0"/>
                <a:cs typeface="Open Sans"/>
              </a:rPr>
              <a:t>to be someone who struggles with their mental health</a:t>
            </a:r>
          </a:p>
        </p:txBody>
      </p:sp>
      <p:pic>
        <p:nvPicPr>
          <p:cNvPr id="20" name="Picture 19">
            <a:extLst>
              <a:ext uri="{FF2B5EF4-FFF2-40B4-BE49-F238E27FC236}">
                <a16:creationId xmlns:a16="http://schemas.microsoft.com/office/drawing/2014/main" xmlns="" id="{1393C6B8-E0EA-2344-832C-0900043AB656}"/>
              </a:ext>
            </a:extLst>
          </p:cNvPr>
          <p:cNvPicPr>
            <a:picLocks noChangeAspect="1"/>
          </p:cNvPicPr>
          <p:nvPr/>
        </p:nvPicPr>
        <p:blipFill>
          <a:blip r:embed="rId5" cstate="print">
            <a:duotone>
              <a:schemeClr val="accent1">
                <a:shade val="45000"/>
                <a:satMod val="135000"/>
              </a:schemeClr>
              <a:prstClr val="white"/>
            </a:duotone>
          </a:blip>
          <a:stretch>
            <a:fillRect/>
          </a:stretch>
        </p:blipFill>
        <p:spPr>
          <a:xfrm>
            <a:off x="3293340" y="2951114"/>
            <a:ext cx="441275" cy="441275"/>
          </a:xfrm>
          <a:prstGeom prst="rect">
            <a:avLst/>
          </a:prstGeom>
        </p:spPr>
      </p:pic>
      <p:sp>
        <p:nvSpPr>
          <p:cNvPr id="22" name="TextBox 21">
            <a:extLst>
              <a:ext uri="{FF2B5EF4-FFF2-40B4-BE49-F238E27FC236}">
                <a16:creationId xmlns:a16="http://schemas.microsoft.com/office/drawing/2014/main" xmlns="" id="{C46C60EA-3317-6145-A8D9-EDF7728F1DAC}"/>
              </a:ext>
            </a:extLst>
          </p:cNvPr>
          <p:cNvSpPr txBox="1"/>
          <p:nvPr/>
        </p:nvSpPr>
        <p:spPr>
          <a:xfrm>
            <a:off x="3136923" y="2462202"/>
            <a:ext cx="817174" cy="369332"/>
          </a:xfrm>
          <a:prstGeom prst="rect">
            <a:avLst/>
          </a:prstGeom>
          <a:noFill/>
        </p:spPr>
        <p:txBody>
          <a:bodyPr wrap="square" rtlCol="0">
            <a:spAutoFit/>
          </a:bodyPr>
          <a:lstStyle/>
          <a:p>
            <a:pPr algn="ctr"/>
            <a:r>
              <a:rPr lang="en-US" dirty="0">
                <a:latin typeface="Trebuchet MS" panose="020B0703020202090204" pitchFamily="34" charset="0"/>
                <a:cs typeface="Open Sans"/>
              </a:rPr>
              <a:t>28%</a:t>
            </a:r>
          </a:p>
        </p:txBody>
      </p:sp>
      <p:sp>
        <p:nvSpPr>
          <p:cNvPr id="23" name="TextBox 22">
            <a:extLst>
              <a:ext uri="{FF2B5EF4-FFF2-40B4-BE49-F238E27FC236}">
                <a16:creationId xmlns:a16="http://schemas.microsoft.com/office/drawing/2014/main" xmlns="" id="{047E0B08-D111-AA4D-A0A3-2325C3FE641C}"/>
              </a:ext>
            </a:extLst>
          </p:cNvPr>
          <p:cNvSpPr txBox="1"/>
          <p:nvPr/>
        </p:nvSpPr>
        <p:spPr>
          <a:xfrm>
            <a:off x="2408481" y="3494289"/>
            <a:ext cx="2210994" cy="577081"/>
          </a:xfrm>
          <a:prstGeom prst="rect">
            <a:avLst/>
          </a:prstGeom>
          <a:noFill/>
        </p:spPr>
        <p:txBody>
          <a:bodyPr wrap="square" rtlCol="0">
            <a:spAutoFit/>
          </a:bodyPr>
          <a:lstStyle/>
          <a:p>
            <a:pPr algn="ctr"/>
            <a:r>
              <a:rPr lang="en-US" sz="1050" dirty="0">
                <a:latin typeface="Trebuchet MS" panose="020B0703020202090204" pitchFamily="34" charset="0"/>
                <a:cs typeface="Open Sans"/>
              </a:rPr>
              <a:t>I </a:t>
            </a:r>
            <a:r>
              <a:rPr lang="en-US" sz="1050" b="1" dirty="0">
                <a:solidFill>
                  <a:srgbClr val="D83C8E"/>
                </a:solidFill>
                <a:latin typeface="Trebuchet MS" panose="020B0703020202090204" pitchFamily="34" charset="0"/>
                <a:cs typeface="Open Sans"/>
              </a:rPr>
              <a:t>sometimes struggle </a:t>
            </a:r>
          </a:p>
          <a:p>
            <a:pPr algn="ctr"/>
            <a:r>
              <a:rPr lang="en-US" sz="1050" dirty="0">
                <a:latin typeface="Trebuchet MS" panose="020B0703020202090204" pitchFamily="34" charset="0"/>
                <a:cs typeface="Open Sans"/>
              </a:rPr>
              <a:t>with my </a:t>
            </a:r>
          </a:p>
          <a:p>
            <a:pPr algn="ctr"/>
            <a:r>
              <a:rPr lang="en-US" sz="1050" dirty="0">
                <a:latin typeface="Trebuchet MS" panose="020B0703020202090204" pitchFamily="34" charset="0"/>
                <a:cs typeface="Open Sans"/>
              </a:rPr>
              <a:t>mental health</a:t>
            </a:r>
          </a:p>
        </p:txBody>
      </p:sp>
      <p:pic>
        <p:nvPicPr>
          <p:cNvPr id="25" name="Picture 24">
            <a:extLst>
              <a:ext uri="{FF2B5EF4-FFF2-40B4-BE49-F238E27FC236}">
                <a16:creationId xmlns:a16="http://schemas.microsoft.com/office/drawing/2014/main" xmlns="" id="{EE7E9855-E148-5B44-BCCA-26E5C4FC8920}"/>
              </a:ext>
            </a:extLst>
          </p:cNvPr>
          <p:cNvPicPr>
            <a:picLocks noChangeAspect="1"/>
          </p:cNvPicPr>
          <p:nvPr/>
        </p:nvPicPr>
        <p:blipFill>
          <a:blip r:embed="rId6" cstate="print">
            <a:duotone>
              <a:schemeClr val="accent1">
                <a:shade val="45000"/>
                <a:satMod val="135000"/>
              </a:schemeClr>
              <a:prstClr val="white"/>
            </a:duotone>
          </a:blip>
          <a:stretch>
            <a:fillRect/>
          </a:stretch>
        </p:blipFill>
        <p:spPr>
          <a:xfrm>
            <a:off x="5413578" y="2905665"/>
            <a:ext cx="444927" cy="444927"/>
          </a:xfrm>
          <a:prstGeom prst="rect">
            <a:avLst/>
          </a:prstGeom>
        </p:spPr>
      </p:pic>
      <p:sp>
        <p:nvSpPr>
          <p:cNvPr id="27" name="TextBox 26">
            <a:extLst>
              <a:ext uri="{FF2B5EF4-FFF2-40B4-BE49-F238E27FC236}">
                <a16:creationId xmlns:a16="http://schemas.microsoft.com/office/drawing/2014/main" xmlns="" id="{8C6646FE-2D5F-E141-8481-6092874D115F}"/>
              </a:ext>
            </a:extLst>
          </p:cNvPr>
          <p:cNvSpPr txBox="1"/>
          <p:nvPr/>
        </p:nvSpPr>
        <p:spPr>
          <a:xfrm>
            <a:off x="5227456" y="2449806"/>
            <a:ext cx="817174" cy="369332"/>
          </a:xfrm>
          <a:prstGeom prst="rect">
            <a:avLst/>
          </a:prstGeom>
          <a:noFill/>
        </p:spPr>
        <p:txBody>
          <a:bodyPr wrap="square" rtlCol="0">
            <a:spAutoFit/>
          </a:bodyPr>
          <a:lstStyle/>
          <a:p>
            <a:pPr algn="ctr"/>
            <a:r>
              <a:rPr lang="en-US" dirty="0">
                <a:latin typeface="Trebuchet MS" panose="020B0703020202090204" pitchFamily="34" charset="0"/>
                <a:cs typeface="Open Sans"/>
              </a:rPr>
              <a:t>26%</a:t>
            </a:r>
          </a:p>
        </p:txBody>
      </p:sp>
      <p:sp>
        <p:nvSpPr>
          <p:cNvPr id="28" name="TextBox 27">
            <a:extLst>
              <a:ext uri="{FF2B5EF4-FFF2-40B4-BE49-F238E27FC236}">
                <a16:creationId xmlns:a16="http://schemas.microsoft.com/office/drawing/2014/main" xmlns="" id="{0AABCC73-2953-8A42-AABB-C068C0913828}"/>
              </a:ext>
            </a:extLst>
          </p:cNvPr>
          <p:cNvSpPr txBox="1"/>
          <p:nvPr/>
        </p:nvSpPr>
        <p:spPr>
          <a:xfrm>
            <a:off x="4530545" y="3489023"/>
            <a:ext cx="2210994" cy="577081"/>
          </a:xfrm>
          <a:prstGeom prst="rect">
            <a:avLst/>
          </a:prstGeom>
          <a:noFill/>
        </p:spPr>
        <p:txBody>
          <a:bodyPr wrap="square" rtlCol="0">
            <a:spAutoFit/>
          </a:bodyPr>
          <a:lstStyle/>
          <a:p>
            <a:pPr algn="ctr"/>
            <a:r>
              <a:rPr lang="en-US" sz="1050" dirty="0">
                <a:latin typeface="Trebuchet MS" panose="020B0703020202090204" pitchFamily="34" charset="0"/>
                <a:cs typeface="Open Sans"/>
              </a:rPr>
              <a:t>I have been</a:t>
            </a:r>
          </a:p>
          <a:p>
            <a:pPr algn="ctr"/>
            <a:r>
              <a:rPr lang="en-US" sz="1050" dirty="0">
                <a:latin typeface="Trebuchet MS" panose="020B0703020202090204" pitchFamily="34" charset="0"/>
                <a:cs typeface="Open Sans"/>
              </a:rPr>
              <a:t> </a:t>
            </a:r>
            <a:r>
              <a:rPr lang="en-US" sz="1050" b="1" dirty="0">
                <a:solidFill>
                  <a:srgbClr val="D83C8E"/>
                </a:solidFill>
                <a:latin typeface="Trebuchet MS" panose="020B0703020202090204" pitchFamily="34" charset="0"/>
                <a:cs typeface="Open Sans"/>
              </a:rPr>
              <a:t>diagnosed</a:t>
            </a:r>
            <a:r>
              <a:rPr lang="en-US" sz="1050" dirty="0">
                <a:latin typeface="Trebuchet MS" panose="020B0703020202090204" pitchFamily="34" charset="0"/>
                <a:cs typeface="Open Sans"/>
              </a:rPr>
              <a:t> with a</a:t>
            </a:r>
          </a:p>
          <a:p>
            <a:pPr algn="ctr"/>
            <a:r>
              <a:rPr lang="en-US" sz="1050" dirty="0">
                <a:latin typeface="Trebuchet MS" panose="020B0703020202090204" pitchFamily="34" charset="0"/>
                <a:cs typeface="Open Sans"/>
              </a:rPr>
              <a:t> mental health problem</a:t>
            </a:r>
          </a:p>
        </p:txBody>
      </p:sp>
      <p:graphicFrame>
        <p:nvGraphicFramePr>
          <p:cNvPr id="30" name="Table 29">
            <a:extLst>
              <a:ext uri="{FF2B5EF4-FFF2-40B4-BE49-F238E27FC236}">
                <a16:creationId xmlns:a16="http://schemas.microsoft.com/office/drawing/2014/main" xmlns="" id="{ABF353D1-2EA7-534A-B5B8-8DDDC2F135DF}"/>
              </a:ext>
            </a:extLst>
          </p:cNvPr>
          <p:cNvGraphicFramePr>
            <a:graphicFrameLocks noGrp="1"/>
          </p:cNvGraphicFramePr>
          <p:nvPr>
            <p:extLst>
              <p:ext uri="{D42A27DB-BD31-4B8C-83A1-F6EECF244321}">
                <p14:modId xmlns:p14="http://schemas.microsoft.com/office/powerpoint/2010/main" xmlns="" val="579382578"/>
              </p:ext>
            </p:extLst>
          </p:nvPr>
        </p:nvGraphicFramePr>
        <p:xfrm>
          <a:off x="288090" y="5764801"/>
          <a:ext cx="6036510" cy="3096694"/>
        </p:xfrm>
        <a:graphic>
          <a:graphicData uri="http://schemas.openxmlformats.org/drawingml/2006/table">
            <a:tbl>
              <a:tblPr firstRow="1" bandRow="1">
                <a:tableStyleId>{5C22544A-7EE6-4342-B048-85BDC9FD1C3A}</a:tableStyleId>
              </a:tblPr>
              <a:tblGrid>
                <a:gridCol w="772666">
                  <a:extLst>
                    <a:ext uri="{9D8B030D-6E8A-4147-A177-3AD203B41FA5}">
                      <a16:colId xmlns:a16="http://schemas.microsoft.com/office/drawing/2014/main" xmlns="" val="2007727079"/>
                    </a:ext>
                  </a:extLst>
                </a:gridCol>
                <a:gridCol w="152967">
                  <a:extLst>
                    <a:ext uri="{9D8B030D-6E8A-4147-A177-3AD203B41FA5}">
                      <a16:colId xmlns:a16="http://schemas.microsoft.com/office/drawing/2014/main" xmlns="" val="3965027755"/>
                    </a:ext>
                  </a:extLst>
                </a:gridCol>
                <a:gridCol w="5110877">
                  <a:extLst>
                    <a:ext uri="{9D8B030D-6E8A-4147-A177-3AD203B41FA5}">
                      <a16:colId xmlns:a16="http://schemas.microsoft.com/office/drawing/2014/main" xmlns="" val="3619912790"/>
                    </a:ext>
                  </a:extLst>
                </a:gridCol>
              </a:tblGrid>
              <a:tr h="210824">
                <a:tc>
                  <a:txBody>
                    <a:bodyPr/>
                    <a:lstStyle/>
                    <a:p>
                      <a:pPr algn="r" fontAlgn="b"/>
                      <a:r>
                        <a:rPr lang="en-GB" sz="1400" b="0" i="0" u="none" strike="noStrike" dirty="0">
                          <a:solidFill>
                            <a:srgbClr val="D83C8E"/>
                          </a:solidFill>
                          <a:effectLst/>
                          <a:latin typeface="Trebuchet MS" panose="020B0703020202090204" pitchFamily="34" charset="0"/>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Anxiety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92025584"/>
                  </a:ext>
                </a:extLst>
              </a:tr>
              <a:tr h="210824">
                <a:tc>
                  <a:txBody>
                    <a:bodyPr/>
                    <a:lstStyle/>
                    <a:p>
                      <a:pPr algn="r" fontAlgn="b"/>
                      <a:r>
                        <a:rPr lang="en-GB" sz="1400" b="0" i="0" u="none" strike="noStrike" dirty="0">
                          <a:solidFill>
                            <a:srgbClr val="D83C8E"/>
                          </a:solidFill>
                          <a:effectLst/>
                          <a:latin typeface="Trebuchet MS" panose="020B0703020202090204" pitchFamily="34" charset="0"/>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2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Depression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7978221"/>
                  </a:ext>
                </a:extLst>
              </a:tr>
              <a:tr h="210824">
                <a:tc>
                  <a:txBody>
                    <a:bodyPr/>
                    <a:lstStyle/>
                    <a:p>
                      <a:pPr algn="r" fontAlgn="b"/>
                      <a:r>
                        <a:rPr lang="en-GB" sz="1400" b="0" i="0" u="none" strike="noStrike" dirty="0">
                          <a:solidFill>
                            <a:srgbClr val="D83C8E"/>
                          </a:solidFill>
                          <a:effectLst/>
                          <a:latin typeface="Trebuchet MS" panose="020B070302020209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Suicidal thoughts and feelings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69739253"/>
                  </a:ext>
                </a:extLst>
              </a:tr>
              <a:tr h="210824">
                <a:tc>
                  <a:txBody>
                    <a:bodyPr/>
                    <a:lstStyle/>
                    <a:p>
                      <a:pPr algn="r" fontAlgn="b"/>
                      <a:r>
                        <a:rPr lang="en-GB" sz="1400" b="0" i="0" u="none" strike="noStrike" dirty="0">
                          <a:solidFill>
                            <a:srgbClr val="D83C8E"/>
                          </a:solidFill>
                          <a:effectLst/>
                          <a:latin typeface="Trebuchet MS" panose="020B070302020209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Obsessive-Compulsive Disorder (OCD)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2771496"/>
                  </a:ext>
                </a:extLst>
              </a:tr>
              <a:tr h="210824">
                <a:tc>
                  <a:txBody>
                    <a:bodyPr/>
                    <a:lstStyle/>
                    <a:p>
                      <a:pPr algn="r" fontAlgn="b"/>
                      <a:r>
                        <a:rPr lang="en-GB" sz="1400" b="0" i="0" u="none" strike="noStrike" dirty="0">
                          <a:solidFill>
                            <a:srgbClr val="D83C8E"/>
                          </a:solidFill>
                          <a:effectLst/>
                          <a:latin typeface="Trebuchet MS" panose="020B070302020209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Post-Traumatic Stress Disorder (PTSD)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36647999"/>
                  </a:ext>
                </a:extLst>
              </a:tr>
              <a:tr h="210824">
                <a:tc>
                  <a:txBody>
                    <a:bodyPr/>
                    <a:lstStyle/>
                    <a:p>
                      <a:pPr algn="r" fontAlgn="b"/>
                      <a:r>
                        <a:rPr lang="en-GB" sz="1400" b="0" i="0" u="none" strike="noStrike" dirty="0">
                          <a:solidFill>
                            <a:srgbClr val="D83C8E"/>
                          </a:solidFill>
                          <a:effectLst/>
                          <a:latin typeface="Trebuchet MS" panose="020B0703020202090204"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Eating disorders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68503894"/>
                  </a:ext>
                </a:extLst>
              </a:tr>
              <a:tr h="210824">
                <a:tc>
                  <a:txBody>
                    <a:bodyPr/>
                    <a:lstStyle/>
                    <a:p>
                      <a:pPr algn="r" fontAlgn="b"/>
                      <a:r>
                        <a:rPr lang="en-GB" sz="1400" b="0" i="0" u="none" strike="noStrike" dirty="0">
                          <a:solidFill>
                            <a:srgbClr val="D83C8E"/>
                          </a:solidFill>
                          <a:effectLst/>
                          <a:latin typeface="Trebuchet MS" panose="020B070302020209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Bipolar disorder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71517084"/>
                  </a:ext>
                </a:extLst>
              </a:tr>
              <a:tr h="210824">
                <a:tc>
                  <a:txBody>
                    <a:bodyPr/>
                    <a:lstStyle/>
                    <a:p>
                      <a:pPr algn="r" fontAlgn="b"/>
                      <a:r>
                        <a:rPr lang="en-GB" sz="1400" b="0" i="0" u="none" strike="noStrike" dirty="0">
                          <a:solidFill>
                            <a:srgbClr val="D83C8E"/>
                          </a:solidFill>
                          <a:effectLst/>
                          <a:latin typeface="Trebuchet MS" panose="020B070302020209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Self-harm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54343148"/>
                  </a:ext>
                </a:extLst>
              </a:tr>
              <a:tr h="210824">
                <a:tc>
                  <a:txBody>
                    <a:bodyPr/>
                    <a:lstStyle/>
                    <a:p>
                      <a:pPr algn="r" fontAlgn="b"/>
                      <a:r>
                        <a:rPr lang="en-GB" sz="1400" b="0" i="0" u="none" strike="noStrike" dirty="0">
                          <a:solidFill>
                            <a:srgbClr val="D83C8E"/>
                          </a:solidFill>
                          <a:effectLst/>
                          <a:latin typeface="Trebuchet MS" panose="020B070302020209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Psychosis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25446183"/>
                  </a:ext>
                </a:extLst>
              </a:tr>
              <a:tr h="24422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83C8E"/>
                          </a:solidFill>
                          <a:effectLst/>
                          <a:uLnTx/>
                          <a:uFillTx/>
                          <a:latin typeface="Trebuchet MS" panose="020B0703020202090204" pitchFamily="34" charset="0"/>
                          <a:ea typeface="+mn-ea"/>
                          <a:cs typeface="Open Sans"/>
                        </a:rPr>
                        <a:t>–</a:t>
                      </a:r>
                      <a:endParaRPr kumimoji="0" lang="en-GB" sz="1600" b="0" i="0" u="none" strike="noStrike" kern="1200" cap="none" spc="0" normalizeH="0" baseline="0" noProof="0" dirty="0">
                        <a:ln>
                          <a:noFill/>
                        </a:ln>
                        <a:solidFill>
                          <a:srgbClr val="D83C8E"/>
                        </a:solidFill>
                        <a:effectLst/>
                        <a:uLnTx/>
                        <a:uFillTx/>
                        <a:latin typeface="Trebuchet MS" panose="020B070302020209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Schizoaffective disorder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52427661"/>
                  </a:ext>
                </a:extLst>
              </a:tr>
              <a:tr h="24422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83C8E"/>
                          </a:solidFill>
                          <a:effectLst/>
                          <a:uLnTx/>
                          <a:uFillTx/>
                          <a:latin typeface="Trebuchet MS" panose="020B0703020202090204" pitchFamily="34" charset="0"/>
                          <a:ea typeface="+mn-ea"/>
                          <a:cs typeface="Open Sans"/>
                        </a:rPr>
                        <a:t>–</a:t>
                      </a:r>
                      <a:endParaRPr kumimoji="0" lang="en-GB" sz="1600" b="0" i="0" u="none" strike="noStrike" kern="1200" cap="none" spc="0" normalizeH="0" baseline="0" noProof="0" dirty="0">
                        <a:ln>
                          <a:noFill/>
                        </a:ln>
                        <a:solidFill>
                          <a:srgbClr val="D83C8E"/>
                        </a:solidFill>
                        <a:effectLst/>
                        <a:uLnTx/>
                        <a:uFillTx/>
                        <a:latin typeface="Trebuchet MS" panose="020B070302020209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Schizophrenia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09054089"/>
                  </a:ext>
                </a:extLst>
              </a:tr>
              <a:tr h="361114">
                <a:tc>
                  <a:txBody>
                    <a:bodyPr/>
                    <a:lstStyle/>
                    <a:p>
                      <a:pPr algn="r" fontAlgn="b"/>
                      <a:r>
                        <a:rPr lang="en-GB" sz="1400" b="0" i="0" u="none" strike="noStrike" dirty="0">
                          <a:solidFill>
                            <a:srgbClr val="D83C8E"/>
                          </a:solidFill>
                          <a:effectLst/>
                          <a:latin typeface="Trebuchet MS" panose="020B070302020209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Other </a:t>
                      </a:r>
                      <a:r>
                        <a:rPr lang="en-GB" sz="800" b="0" i="0" u="none" strike="noStrike" dirty="0">
                          <a:solidFill>
                            <a:srgbClr val="004C6A"/>
                          </a:solidFill>
                          <a:effectLst/>
                          <a:latin typeface="Trebuchet MS" panose="020B0703020202090204" pitchFamily="34" charset="0"/>
                        </a:rPr>
                        <a:t>(</a:t>
                      </a:r>
                      <a:r>
                        <a:rPr lang="en-US" sz="800" dirty="0">
                          <a:solidFill>
                            <a:schemeClr val="tx1"/>
                          </a:solidFill>
                          <a:latin typeface="Trebuchet MS" panose="020B0703020202090204" pitchFamily="34" charset="0"/>
                        </a:rPr>
                        <a:t>responses include: Postnatal Depression, Disassociation, Panic Attacks, Emotionally Unstable Personality disorder (EUPD), Brain Damage and Autism) </a:t>
                      </a:r>
                      <a:endParaRPr lang="en-GB" sz="1100" b="0" i="0" u="none" strike="noStrike" dirty="0">
                        <a:solidFill>
                          <a:srgbClr val="004C6A"/>
                        </a:solidFill>
                        <a:effectLst/>
                        <a:latin typeface="Trebuchet MS" panose="020B070302020209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51235661"/>
                  </a:ext>
                </a:extLst>
              </a:tr>
              <a:tr h="21082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83C8E"/>
                          </a:solidFill>
                          <a:effectLst/>
                          <a:uLnTx/>
                          <a:uFillTx/>
                          <a:latin typeface="Trebuchet MS" panose="020B0703020202090204" pitchFamily="34" charset="0"/>
                          <a:ea typeface="+mn-ea"/>
                          <a:cs typeface="Open Sans"/>
                        </a:rPr>
                        <a:t>–</a:t>
                      </a:r>
                      <a:endParaRPr kumimoji="0" lang="en-GB" sz="1400" b="0" i="0" u="none" strike="noStrike" kern="1200" cap="none" spc="0" normalizeH="0" baseline="0" noProof="0" dirty="0">
                        <a:ln>
                          <a:noFill/>
                        </a:ln>
                        <a:solidFill>
                          <a:srgbClr val="D83C8E"/>
                        </a:solidFill>
                        <a:effectLst/>
                        <a:uLnTx/>
                        <a:uFillTx/>
                        <a:latin typeface="Trebuchet MS" panose="020B070302020209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0" i="0" u="none" strike="noStrike" dirty="0">
                        <a:solidFill>
                          <a:schemeClr val="tx1"/>
                        </a:solidFill>
                        <a:effectLst/>
                        <a:latin typeface="Trebuchet MS" panose="020B070302020209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dirty="0">
                          <a:solidFill>
                            <a:srgbClr val="004C6A"/>
                          </a:solidFill>
                          <a:effectLst/>
                          <a:latin typeface="Trebuchet MS" panose="020B0703020202090204" pitchFamily="34" charset="0"/>
                        </a:rPr>
                        <a:t>Prefer not to say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76611548"/>
                  </a:ext>
                </a:extLst>
              </a:tr>
            </a:tbl>
          </a:graphicData>
        </a:graphic>
      </p:graphicFrame>
    </p:spTree>
    <p:extLst>
      <p:ext uri="{BB962C8B-B14F-4D97-AF65-F5344CB8AC3E}">
        <p14:creationId xmlns:p14="http://schemas.microsoft.com/office/powerpoint/2010/main" xmlns="" val="1964765522"/>
      </p:ext>
    </p:extLst>
  </p:cSld>
  <p:clrMapOvr>
    <a:masterClrMapping/>
  </p:clrMapOvr>
</p:sld>
</file>

<file path=ppt/theme/theme1.xml><?xml version="1.0" encoding="utf-8"?>
<a:theme xmlns:a="http://schemas.openxmlformats.org/drawingml/2006/main" name="Healthwatch Theme">
  <a:themeElements>
    <a:clrScheme name="Custom 4">
      <a:dk1>
        <a:srgbClr val="004C6A"/>
      </a:dk1>
      <a:lt1>
        <a:srgbClr val="FFFFFF"/>
      </a:lt1>
      <a:dk2>
        <a:srgbClr val="2E1D67"/>
      </a:dk2>
      <a:lt2>
        <a:srgbClr val="FFFFFF"/>
      </a:lt2>
      <a:accent1>
        <a:srgbClr val="D83C8E"/>
      </a:accent1>
      <a:accent2>
        <a:srgbClr val="0076B3"/>
      </a:accent2>
      <a:accent3>
        <a:srgbClr val="B2D06C"/>
      </a:accent3>
      <a:accent4>
        <a:srgbClr val="4C5966"/>
      </a:accent4>
      <a:accent5>
        <a:srgbClr val="F8E0EE"/>
      </a:accent5>
      <a:accent6>
        <a:srgbClr val="DDEAF5"/>
      </a:accent6>
      <a:hlink>
        <a:srgbClr val="D83C8E"/>
      </a:hlink>
      <a:folHlink>
        <a:srgbClr val="800080"/>
      </a:folHlink>
    </a:clrScheme>
    <a:fontScheme name="Healthwatch">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2" ma:contentTypeDescription="Create a new document." ma:contentTypeScope="" ma:versionID="e91dfc623a07f5349bbb1308e981f137">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70cfb65f7d0c448587481a6d85a6fafd"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D5AB20-9E94-4C2D-B33E-558778EBD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01EA84-1223-4332-A42A-A64D5978CAB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21FAF68-22D2-472B-844C-40DB4D5011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7711</TotalTime>
  <Words>4233</Words>
  <Application>Microsoft Office PowerPoint</Application>
  <PresentationFormat>A4 Paper (210x297 mm)</PresentationFormat>
  <Paragraphs>781</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Healthwatch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 Martin</dc:creator>
  <cp:keywords>Template</cp:keywords>
  <dc:description>v2.1 by Kessler Associates</dc:description>
  <cp:lastModifiedBy>Christopher Jennings</cp:lastModifiedBy>
  <cp:revision>215</cp:revision>
  <dcterms:created xsi:type="dcterms:W3CDTF">2021-03-22T09:26:10Z</dcterms:created>
  <dcterms:modified xsi:type="dcterms:W3CDTF">2022-03-08T12:52:42Z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Narrative Design</vt:lpwstr>
  </property>
  <property fmtid="{D5CDD505-2E9C-101B-9397-08002B2CF9AE}" pid="6" name="Project">
    <vt:lpwstr>Healthwatch</vt:lpwstr>
  </property>
  <property fmtid="{D5CDD505-2E9C-101B-9397-08002B2CF9AE}" pid="7" name="ContentTypeId">
    <vt:lpwstr>0x010100480EA4E9A0D10A4B86B174D08978D5EB</vt:lpwstr>
  </property>
</Properties>
</file>